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8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9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0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1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1.xml" ContentType="application/vnd.openxmlformats-officedocument.themeOverr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24"/>
  </p:notesMasterIdLst>
  <p:handoutMasterIdLst>
    <p:handoutMasterId r:id="rId25"/>
  </p:handoutMasterIdLst>
  <p:sldIdLst>
    <p:sldId id="388" r:id="rId2"/>
    <p:sldId id="408" r:id="rId3"/>
    <p:sldId id="413" r:id="rId4"/>
    <p:sldId id="418" r:id="rId5"/>
    <p:sldId id="427" r:id="rId6"/>
    <p:sldId id="422" r:id="rId7"/>
    <p:sldId id="414" r:id="rId8"/>
    <p:sldId id="415" r:id="rId9"/>
    <p:sldId id="421" r:id="rId10"/>
    <p:sldId id="416" r:id="rId11"/>
    <p:sldId id="419" r:id="rId12"/>
    <p:sldId id="420" r:id="rId13"/>
    <p:sldId id="428" r:id="rId14"/>
    <p:sldId id="407" r:id="rId15"/>
    <p:sldId id="265" r:id="rId16"/>
    <p:sldId id="377" r:id="rId17"/>
    <p:sldId id="378" r:id="rId18"/>
    <p:sldId id="379" r:id="rId19"/>
    <p:sldId id="383" r:id="rId20"/>
    <p:sldId id="387" r:id="rId21"/>
    <p:sldId id="385" r:id="rId22"/>
    <p:sldId id="386" r:id="rId23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kcja domyślna" id="{BF29D79D-9091-48A5-BA5F-50C37D1FA23F}">
          <p14:sldIdLst>
            <p14:sldId id="388"/>
            <p14:sldId id="408"/>
            <p14:sldId id="413"/>
            <p14:sldId id="418"/>
            <p14:sldId id="427"/>
            <p14:sldId id="422"/>
            <p14:sldId id="414"/>
            <p14:sldId id="415"/>
            <p14:sldId id="421"/>
            <p14:sldId id="416"/>
            <p14:sldId id="419"/>
            <p14:sldId id="420"/>
            <p14:sldId id="428"/>
            <p14:sldId id="407"/>
            <p14:sldId id="265"/>
            <p14:sldId id="377"/>
            <p14:sldId id="378"/>
            <p14:sldId id="379"/>
            <p14:sldId id="383"/>
            <p14:sldId id="387"/>
            <p14:sldId id="385"/>
            <p14:sldId id="38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E6C12"/>
    <a:srgbClr val="FEDB9C"/>
    <a:srgbClr val="97CC00"/>
    <a:srgbClr val="9AD000"/>
    <a:srgbClr val="FBF5D1"/>
    <a:srgbClr val="FFFFA3"/>
    <a:srgbClr val="FFED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58" autoAdjust="0"/>
    <p:restoredTop sz="52047" autoAdjust="0"/>
  </p:normalViewPr>
  <p:slideViewPr>
    <p:cSldViewPr snapToGrid="0">
      <p:cViewPr varScale="1">
        <p:scale>
          <a:sx n="59" d="100"/>
          <a:sy n="59" d="100"/>
        </p:scale>
        <p:origin x="2508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pl-PL" dirty="0"/>
              <a:t>Poziom kontraktacji wskaźników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Strategia ZIT</c:v>
                </c:pt>
              </c:strCache>
            </c:strRef>
          </c:tx>
          <c:spPr>
            <a:solidFill>
              <a:srgbClr val="FFC000"/>
            </a:solidFill>
            <a:ln>
              <a:solidFill>
                <a:srgbClr val="0070C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Arkusz1!$A$2:$A$3</c:f>
              <c:strCache>
                <c:ptCount val="2"/>
                <c:pt idx="0">
                  <c:v>Liczba inwestycji</c:v>
                </c:pt>
                <c:pt idx="1">
                  <c:v>Powierchnia inwestycji</c:v>
                </c:pt>
              </c:strCache>
            </c:strRef>
          </c:cat>
          <c:val>
            <c:numRef>
              <c:f>Arkusz1!$B$2:$B$3</c:f>
              <c:numCache>
                <c:formatCode>General</c:formatCode>
                <c:ptCount val="2"/>
                <c:pt idx="0">
                  <c:v>9</c:v>
                </c:pt>
                <c:pt idx="1">
                  <c:v>21.8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B6A-4AC3-AE6D-A629C6FC2BCF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Zakontraktowane</c:v>
                </c:pt>
              </c:strCache>
            </c:strRef>
          </c:tx>
          <c:spPr>
            <a:solidFill>
              <a:srgbClr val="FF9900"/>
            </a:solidFill>
            <a:ln>
              <a:solidFill>
                <a:srgbClr val="0070C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Arkusz1!$A$2:$A$3</c:f>
              <c:strCache>
                <c:ptCount val="2"/>
                <c:pt idx="0">
                  <c:v>Liczba inwestycji</c:v>
                </c:pt>
                <c:pt idx="1">
                  <c:v>Powierchnia inwestycji</c:v>
                </c:pt>
              </c:strCache>
            </c:strRef>
          </c:cat>
          <c:val>
            <c:numRef>
              <c:f>Arkusz1!$C$2:$C$3</c:f>
              <c:numCache>
                <c:formatCode>General</c:formatCode>
                <c:ptCount val="2"/>
                <c:pt idx="0">
                  <c:v>9</c:v>
                </c:pt>
                <c:pt idx="1">
                  <c:v>21.91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B6A-4AC3-AE6D-A629C6FC2B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12360136"/>
        <c:axId val="712361120"/>
      </c:barChart>
      <c:catAx>
        <c:axId val="712360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712361120"/>
        <c:crosses val="autoZero"/>
        <c:auto val="1"/>
        <c:lblAlgn val="ctr"/>
        <c:lblOffset val="100"/>
        <c:noMultiLvlLbl val="0"/>
      </c:catAx>
      <c:valAx>
        <c:axId val="7123611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7123601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pl-PL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pl-PL"/>
              <a:t>Poziom kontraktacji wskaźników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>
        <c:manualLayout>
          <c:layoutTarget val="inner"/>
          <c:xMode val="edge"/>
          <c:yMode val="edge"/>
          <c:x val="8.4768324815908749E-2"/>
          <c:y val="0.13787129931138178"/>
          <c:w val="0.88934586920348802"/>
          <c:h val="0.6822056082488318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Strategia ZIT</c:v>
                </c:pt>
              </c:strCache>
            </c:strRef>
          </c:tx>
          <c:spPr>
            <a:solidFill>
              <a:schemeClr val="accent6"/>
            </a:solidFill>
            <a:ln>
              <a:solidFill>
                <a:srgbClr val="0070C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Arkusz1!$A$2:$A$5</c:f>
              <c:strCache>
                <c:ptCount val="4"/>
                <c:pt idx="0">
                  <c:v>Zakup taboru pasażerskiego</c:v>
                </c:pt>
                <c:pt idx="1">
                  <c:v>Długość dróg rowerowych</c:v>
                </c:pt>
                <c:pt idx="2">
                  <c:v>Miejsca "Park&amp;Ride"</c:v>
                </c:pt>
                <c:pt idx="3">
                  <c:v>Centra przesiadkowe</c:v>
                </c:pt>
              </c:strCache>
            </c:strRef>
          </c:cat>
          <c:val>
            <c:numRef>
              <c:f>Arkusz1!$B$2:$B$5</c:f>
              <c:numCache>
                <c:formatCode>General</c:formatCode>
                <c:ptCount val="4"/>
                <c:pt idx="0">
                  <c:v>27</c:v>
                </c:pt>
                <c:pt idx="1">
                  <c:v>90</c:v>
                </c:pt>
                <c:pt idx="2">
                  <c:v>17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1E0-4C81-8B82-54606E2D2EE1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Zakontraktowane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solidFill>
                <a:srgbClr val="0070C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Arkusz1!$A$2:$A$5</c:f>
              <c:strCache>
                <c:ptCount val="4"/>
                <c:pt idx="0">
                  <c:v>Zakup taboru pasażerskiego</c:v>
                </c:pt>
                <c:pt idx="1">
                  <c:v>Długość dróg rowerowych</c:v>
                </c:pt>
                <c:pt idx="2">
                  <c:v>Miejsca "Park&amp;Ride"</c:v>
                </c:pt>
                <c:pt idx="3">
                  <c:v>Centra przesiadkowe</c:v>
                </c:pt>
              </c:strCache>
            </c:strRef>
          </c:cat>
          <c:val>
            <c:numRef>
              <c:f>Arkusz1!$C$2:$C$5</c:f>
              <c:numCache>
                <c:formatCode>General</c:formatCode>
                <c:ptCount val="4"/>
                <c:pt idx="0">
                  <c:v>28</c:v>
                </c:pt>
                <c:pt idx="1">
                  <c:v>88.85</c:v>
                </c:pt>
                <c:pt idx="2">
                  <c:v>17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1E0-4C81-8B82-54606E2D2E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18211696"/>
        <c:axId val="384773176"/>
      </c:barChart>
      <c:catAx>
        <c:axId val="4182116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84773176"/>
        <c:crosses val="autoZero"/>
        <c:auto val="1"/>
        <c:lblAlgn val="ctr"/>
        <c:lblOffset val="100"/>
        <c:noMultiLvlLbl val="0"/>
      </c:catAx>
      <c:valAx>
        <c:axId val="384773176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18211696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3602055299641639"/>
          <c:y val="0.94895508693349273"/>
          <c:w val="0.52795870871149098"/>
          <c:h val="5.104491306650726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pl-PL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pl-PL"/>
              <a:t>Poziom kontraktacji wskaźników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Strategia ZIT</c:v>
                </c:pt>
              </c:strCache>
            </c:strRef>
          </c:tx>
          <c:spPr>
            <a:solidFill>
              <a:srgbClr val="9FFFFF"/>
            </a:solidFill>
            <a:ln>
              <a:solidFill>
                <a:srgbClr val="0070C0"/>
              </a:solidFill>
            </a:ln>
            <a:effectLst/>
          </c:spPr>
          <c:invertIfNegative val="0"/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B29-458B-AA6E-60B31E70B1F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</c:f>
              <c:strCache>
                <c:ptCount val="1"/>
                <c:pt idx="0">
                  <c:v>Długość dróg lokalnych</c:v>
                </c:pt>
              </c:strCache>
            </c:strRef>
          </c:cat>
          <c:val>
            <c:numRef>
              <c:f>Arkusz1!$B$2</c:f>
              <c:numCache>
                <c:formatCode>General</c:formatCode>
                <c:ptCount val="1"/>
                <c:pt idx="0">
                  <c:v>8.6199999999999992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B29-458B-AA6E-60B31E70B1FA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Zakontraktowane</c:v>
                </c:pt>
              </c:strCache>
            </c:strRef>
          </c:tx>
          <c:spPr>
            <a:solidFill>
              <a:srgbClr val="00B0AC"/>
            </a:solidFill>
            <a:ln>
              <a:solidFill>
                <a:srgbClr val="0070C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</c:f>
              <c:strCache>
                <c:ptCount val="1"/>
                <c:pt idx="0">
                  <c:v>Długość dróg lokalnych</c:v>
                </c:pt>
              </c:strCache>
            </c:strRef>
          </c:cat>
          <c:val>
            <c:numRef>
              <c:f>Arkusz1!$C$2</c:f>
              <c:numCache>
                <c:formatCode>General</c:formatCode>
                <c:ptCount val="1"/>
                <c:pt idx="0">
                  <c:v>9.4600000000000009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B29-458B-AA6E-60B31E70B1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71611920"/>
        <c:axId val="1171603392"/>
      </c:barChart>
      <c:catAx>
        <c:axId val="1171611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171603392"/>
        <c:crosses val="autoZero"/>
        <c:auto val="1"/>
        <c:lblAlgn val="ctr"/>
        <c:lblOffset val="100"/>
        <c:noMultiLvlLbl val="0"/>
      </c:catAx>
      <c:valAx>
        <c:axId val="1171603392"/>
        <c:scaling>
          <c:orientation val="minMax"/>
          <c:max val="12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171611920"/>
        <c:crosses val="autoZero"/>
        <c:crossBetween val="between"/>
        <c:majorUnit val="3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pl-PL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pl-PL"/>
              <a:t>Poziom kontraktacji wskaźników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Strategia ZIT</c:v>
                </c:pt>
              </c:strCache>
            </c:strRef>
          </c:tx>
          <c:spPr>
            <a:solidFill>
              <a:srgbClr val="ABABFF"/>
            </a:solidFill>
            <a:ln>
              <a:solidFill>
                <a:srgbClr val="0070C0"/>
              </a:solidFill>
            </a:ln>
            <a:effectLst/>
          </c:spPr>
          <c:invertIfNegative val="0"/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B29-458B-AA6E-60B31E70B1F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Arkusz1!$A$2:$A$3</c:f>
              <c:strCache>
                <c:ptCount val="2"/>
                <c:pt idx="0">
                  <c:v>Liczba przedsiębiorstw</c:v>
                </c:pt>
                <c:pt idx="1">
                  <c:v>Liczba przedsiębiorstw - nowe produkty dla rynku</c:v>
                </c:pt>
              </c:strCache>
            </c:strRef>
          </c:cat>
          <c:val>
            <c:numRef>
              <c:f>Arkusz1!$B$2:$B$3</c:f>
              <c:numCache>
                <c:formatCode>General</c:formatCode>
                <c:ptCount val="2"/>
                <c:pt idx="0">
                  <c:v>25</c:v>
                </c:pt>
                <c:pt idx="1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B29-458B-AA6E-60B31E70B1FA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Zakontraktowane</c:v>
                </c:pt>
              </c:strCache>
            </c:strRef>
          </c:tx>
          <c:spPr>
            <a:solidFill>
              <a:srgbClr val="A679FF"/>
            </a:solidFill>
            <a:ln>
              <a:solidFill>
                <a:srgbClr val="0070C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Arkusz1!$A$2:$A$3</c:f>
              <c:strCache>
                <c:ptCount val="2"/>
                <c:pt idx="0">
                  <c:v>Liczba przedsiębiorstw</c:v>
                </c:pt>
                <c:pt idx="1">
                  <c:v>Liczba przedsiębiorstw - nowe produkty dla rynku</c:v>
                </c:pt>
              </c:strCache>
            </c:strRef>
          </c:cat>
          <c:val>
            <c:numRef>
              <c:f>Arkusz1!$C$2:$C$3</c:f>
              <c:numCache>
                <c:formatCode>General</c:formatCode>
                <c:ptCount val="2"/>
                <c:pt idx="0">
                  <c:v>18</c:v>
                </c:pt>
                <c:pt idx="1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B29-458B-AA6E-60B31E70B1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71611920"/>
        <c:axId val="1171603392"/>
      </c:barChart>
      <c:catAx>
        <c:axId val="1171611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171603392"/>
        <c:crosses val="autoZero"/>
        <c:auto val="1"/>
        <c:lblAlgn val="ctr"/>
        <c:lblOffset val="100"/>
        <c:noMultiLvlLbl val="0"/>
      </c:catAx>
      <c:valAx>
        <c:axId val="1171603392"/>
        <c:scaling>
          <c:orientation val="minMax"/>
          <c:max val="4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171611920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pl-PL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0414697941275731E-2"/>
          <c:y val="4.22657435125363E-2"/>
          <c:w val="0.89502896838789514"/>
          <c:h val="0.6735310032798317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Strategia ZIT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solidFill>
                <a:srgbClr val="0070C0"/>
              </a:solidFill>
            </a:ln>
            <a:effectLst/>
          </c:spPr>
          <c:invertIfNegative val="0"/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B29-458B-AA6E-60B31E70B1F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Arkusz1!$A$2:$A$5</c:f>
              <c:strCache>
                <c:ptCount val="4"/>
                <c:pt idx="0">
                  <c:v>Liczba placówek - sprzęt TIK do prowadzenia zajęć</c:v>
                </c:pt>
                <c:pt idx="1">
                  <c:v>Liczba szkół - pracownie przedmiotowe</c:v>
                </c:pt>
                <c:pt idx="2">
                  <c:v>Liczba nauczycieli objętych wsparciem</c:v>
                </c:pt>
                <c:pt idx="3">
                  <c:v>Liczba nauczycieli objętych wsparciem - TIK</c:v>
                </c:pt>
              </c:strCache>
            </c:strRef>
          </c:cat>
          <c:val>
            <c:numRef>
              <c:f>Arkusz1!$B$2:$B$5</c:f>
              <c:numCache>
                <c:formatCode>General</c:formatCode>
                <c:ptCount val="4"/>
                <c:pt idx="0">
                  <c:v>10</c:v>
                </c:pt>
                <c:pt idx="1">
                  <c:v>15</c:v>
                </c:pt>
                <c:pt idx="2">
                  <c:v>300</c:v>
                </c:pt>
                <c:pt idx="3">
                  <c:v>150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B29-458B-AA6E-60B31E70B1FA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Zakontraktowane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solidFill>
                <a:srgbClr val="0070C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Arkusz1!$A$2:$A$5</c:f>
              <c:strCache>
                <c:ptCount val="4"/>
                <c:pt idx="0">
                  <c:v>Liczba placówek - sprzęt TIK do prowadzenia zajęć</c:v>
                </c:pt>
                <c:pt idx="1">
                  <c:v>Liczba szkół - pracownie przedmiotowe</c:v>
                </c:pt>
                <c:pt idx="2">
                  <c:v>Liczba nauczycieli objętych wsparciem</c:v>
                </c:pt>
                <c:pt idx="3">
                  <c:v>Liczba nauczycieli objętych wsparciem - TIK</c:v>
                </c:pt>
              </c:strCache>
            </c:strRef>
          </c:cat>
          <c:val>
            <c:numRef>
              <c:f>Arkusz1!$C$2:$C$5</c:f>
              <c:numCache>
                <c:formatCode>General</c:formatCode>
                <c:ptCount val="4"/>
                <c:pt idx="0" formatCode="#,##0">
                  <c:v>32</c:v>
                </c:pt>
                <c:pt idx="1">
                  <c:v>32</c:v>
                </c:pt>
                <c:pt idx="2">
                  <c:v>531</c:v>
                </c:pt>
                <c:pt idx="3">
                  <c:v>262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B29-458B-AA6E-60B31E70B1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71611920"/>
        <c:axId val="1171603392"/>
      </c:barChart>
      <c:catAx>
        <c:axId val="1171611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171603392"/>
        <c:crosses val="autoZero"/>
        <c:auto val="1"/>
        <c:lblAlgn val="ctr"/>
        <c:lblOffset val="100"/>
        <c:noMultiLvlLbl val="0"/>
      </c:catAx>
      <c:valAx>
        <c:axId val="1171603392"/>
        <c:scaling>
          <c:orientation val="minMax"/>
          <c:max val="35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171611920"/>
        <c:crosses val="autoZero"/>
        <c:crossBetween val="between"/>
        <c:majorUnit val="75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4957830605242434"/>
          <c:y val="0.8962138281566373"/>
          <c:w val="0.5008432121160985"/>
          <c:h val="0.1037861718433627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pl-PL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Strategia ZIT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solidFill>
                <a:srgbClr val="0070C0"/>
              </a:solidFill>
            </a:ln>
            <a:effectLst/>
          </c:spPr>
          <c:invertIfNegative val="0"/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4C0-4DF0-8C3E-CBBDFE096B5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</c:f>
              <c:strCache>
                <c:ptCount val="1"/>
                <c:pt idx="0">
                  <c:v>Liczba uczniów objętych wsparciem</c:v>
                </c:pt>
              </c:strCache>
            </c:strRef>
          </c:cat>
          <c:val>
            <c:numRef>
              <c:f>Arkusz1!$B$2</c:f>
              <c:numCache>
                <c:formatCode>General</c:formatCode>
                <c:ptCount val="1"/>
                <c:pt idx="0">
                  <c:v>950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4C0-4DF0-8C3E-CBBDFE096B5B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Zakontraktowane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solidFill>
                <a:srgbClr val="0070C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</c:f>
              <c:strCache>
                <c:ptCount val="1"/>
                <c:pt idx="0">
                  <c:v>Liczba uczniów objętych wsparciem</c:v>
                </c:pt>
              </c:strCache>
            </c:strRef>
          </c:cat>
          <c:val>
            <c:numRef>
              <c:f>Arkusz1!$C$2</c:f>
              <c:numCache>
                <c:formatCode>#,##0</c:formatCode>
                <c:ptCount val="1"/>
                <c:pt idx="0">
                  <c:v>10480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4C0-4DF0-8C3E-CBBDFE096B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71611920"/>
        <c:axId val="1171603392"/>
      </c:barChart>
      <c:catAx>
        <c:axId val="1171611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171603392"/>
        <c:crosses val="autoZero"/>
        <c:auto val="1"/>
        <c:lblAlgn val="ctr"/>
        <c:lblOffset val="100"/>
        <c:noMultiLvlLbl val="0"/>
      </c:catAx>
      <c:valAx>
        <c:axId val="1171603392"/>
        <c:scaling>
          <c:orientation val="minMax"/>
          <c:max val="5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171611920"/>
        <c:crosses val="autoZero"/>
        <c:crossBetween val="between"/>
        <c:majorUnit val="1000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pl-PL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7844091080496075E-2"/>
          <c:y val="0.12692291753004559"/>
          <c:w val="0.91985291840298455"/>
          <c:h val="0.5932223891421467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'Wskaźniki 8.8 - slajd'!$C$2</c:f>
              <c:strCache>
                <c:ptCount val="1"/>
                <c:pt idx="0">
                  <c:v>Strategia ZIT</c:v>
                </c:pt>
              </c:strCache>
            </c:strRef>
          </c:tx>
          <c:spPr>
            <a:solidFill>
              <a:srgbClr val="FF99FF"/>
            </a:solidFill>
            <a:ln>
              <a:solidFill>
                <a:srgbClr val="0070C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'Wskaźniki 8.8 - slajd'!$B$3:$B$6</c:f>
              <c:strCache>
                <c:ptCount val="4"/>
                <c:pt idx="0">
                  <c:v>Liczba szkół i placówek kształc. zawod. - doposażenie w sprzęt 
i materiały dyd.</c:v>
                </c:pt>
                <c:pt idx="1">
                  <c:v>Liczba osób uczestn. 
w pozaszkolnych formach kształcenia</c:v>
                </c:pt>
                <c:pt idx="2">
                  <c:v>Liczba uczniów uczestn. 
w stażach i praktykach 
u pracodawcy</c:v>
                </c:pt>
                <c:pt idx="3">
                  <c:v>Liczba nauczycieli oraz instruktorów objętych wsparciem w programie</c:v>
                </c:pt>
              </c:strCache>
            </c:strRef>
          </c:cat>
          <c:val>
            <c:numRef>
              <c:f>'Wskaźniki 8.8 - slajd'!$C$3:$C$6</c:f>
              <c:numCache>
                <c:formatCode>General</c:formatCode>
                <c:ptCount val="4"/>
                <c:pt idx="0">
                  <c:v>3</c:v>
                </c:pt>
                <c:pt idx="1">
                  <c:v>475</c:v>
                </c:pt>
                <c:pt idx="2">
                  <c:v>260</c:v>
                </c:pt>
                <c:pt idx="3">
                  <c:v>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464-491F-8AAA-1A3B1CCE07AE}"/>
            </c:ext>
          </c:extLst>
        </c:ser>
        <c:ser>
          <c:idx val="1"/>
          <c:order val="1"/>
          <c:tx>
            <c:strRef>
              <c:f>'Wskaźniki 8.8 - slajd'!$D$2</c:f>
              <c:strCache>
                <c:ptCount val="1"/>
                <c:pt idx="0">
                  <c:v>Kontraktacja</c:v>
                </c:pt>
              </c:strCache>
            </c:strRef>
          </c:tx>
          <c:spPr>
            <a:solidFill>
              <a:srgbClr val="D60093"/>
            </a:solidFill>
            <a:ln>
              <a:solidFill>
                <a:srgbClr val="0070C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'Wskaźniki 8.8 - slajd'!$B$3:$B$6</c:f>
              <c:strCache>
                <c:ptCount val="4"/>
                <c:pt idx="0">
                  <c:v>Liczba szkół i placówek kształc. zawod. - doposażenie w sprzęt 
i materiały dyd.</c:v>
                </c:pt>
                <c:pt idx="1">
                  <c:v>Liczba osób uczestn. 
w pozaszkolnych formach kształcenia</c:v>
                </c:pt>
                <c:pt idx="2">
                  <c:v>Liczba uczniów uczestn. 
w stażach i praktykach 
u pracodawcy</c:v>
                </c:pt>
                <c:pt idx="3">
                  <c:v>Liczba nauczycieli oraz instruktorów objętych wsparciem w programie</c:v>
                </c:pt>
              </c:strCache>
            </c:strRef>
          </c:cat>
          <c:val>
            <c:numRef>
              <c:f>'Wskaźniki 8.8 - slajd'!$D$3:$D$6</c:f>
              <c:numCache>
                <c:formatCode>General</c:formatCode>
                <c:ptCount val="4"/>
                <c:pt idx="0">
                  <c:v>8</c:v>
                </c:pt>
                <c:pt idx="1">
                  <c:v>607</c:v>
                </c:pt>
                <c:pt idx="2">
                  <c:v>229</c:v>
                </c:pt>
                <c:pt idx="3">
                  <c:v>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464-491F-8AAA-1A3B1CCE07A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50314832"/>
        <c:axId val="450313848"/>
      </c:barChart>
      <c:catAx>
        <c:axId val="450314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50313848"/>
        <c:crosses val="autoZero"/>
        <c:auto val="1"/>
        <c:lblAlgn val="ctr"/>
        <c:lblOffset val="100"/>
        <c:noMultiLvlLbl val="0"/>
      </c:catAx>
      <c:valAx>
        <c:axId val="450313848"/>
        <c:scaling>
          <c:orientation val="minMax"/>
          <c:max val="6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503148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6588731340725025"/>
          <c:y val="0.91281729175300452"/>
          <c:w val="0.40938547361794958"/>
          <c:h val="6.744586614173228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1DDABEE-2593-4FFD-BBA2-31B081000657}" type="doc">
      <dgm:prSet loTypeId="urn:microsoft.com/office/officeart/2009/3/layout/Descending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16F14854-D61F-42E1-846C-07F282F9C237}">
      <dgm:prSet phldrT="[Tekst]" custT="1"/>
      <dgm:spPr/>
      <dgm:t>
        <a:bodyPr/>
        <a:lstStyle/>
        <a:p>
          <a:endParaRPr lang="pl-PL" sz="2400" dirty="0"/>
        </a:p>
      </dgm:t>
    </dgm:pt>
    <dgm:pt modelId="{5B253347-700F-45A3-B763-B25855DE2D19}" type="sibTrans" cxnId="{017F769D-03F3-4673-8C5D-3D1228C99A3E}">
      <dgm:prSet/>
      <dgm:spPr/>
      <dgm:t>
        <a:bodyPr/>
        <a:lstStyle/>
        <a:p>
          <a:endParaRPr lang="pl-PL" sz="800"/>
        </a:p>
      </dgm:t>
    </dgm:pt>
    <dgm:pt modelId="{3B93AEBB-BC2D-4C77-A555-FF061D2047D2}" type="parTrans" cxnId="{017F769D-03F3-4673-8C5D-3D1228C99A3E}">
      <dgm:prSet/>
      <dgm:spPr/>
      <dgm:t>
        <a:bodyPr/>
        <a:lstStyle/>
        <a:p>
          <a:endParaRPr lang="pl-PL" sz="800"/>
        </a:p>
      </dgm:t>
    </dgm:pt>
    <dgm:pt modelId="{ACD6BB1B-7AB0-4C66-B3BB-F0B75AB6A451}">
      <dgm:prSet phldrT="[Tekst]" custT="1"/>
      <dgm:spPr/>
      <dgm:t>
        <a:bodyPr/>
        <a:lstStyle/>
        <a:p>
          <a:r>
            <a:rPr lang="pl-PL" sz="2400" dirty="0"/>
            <a:t>Perspektywa 2021-2027</a:t>
          </a:r>
        </a:p>
        <a:p>
          <a:endParaRPr lang="pl-PL" sz="2400" dirty="0"/>
        </a:p>
      </dgm:t>
    </dgm:pt>
    <dgm:pt modelId="{42657685-6DF8-4F58-ABD7-FE075A6FD5E1}" type="sibTrans" cxnId="{5BDB0408-FBA2-49A4-ADD2-57294FABF482}">
      <dgm:prSet/>
      <dgm:spPr/>
      <dgm:t>
        <a:bodyPr/>
        <a:lstStyle/>
        <a:p>
          <a:endParaRPr lang="pl-PL" sz="800"/>
        </a:p>
      </dgm:t>
    </dgm:pt>
    <dgm:pt modelId="{0B119F46-E427-43D5-8832-045EC9248E34}" type="parTrans" cxnId="{5BDB0408-FBA2-49A4-ADD2-57294FABF482}">
      <dgm:prSet/>
      <dgm:spPr/>
      <dgm:t>
        <a:bodyPr/>
        <a:lstStyle/>
        <a:p>
          <a:endParaRPr lang="pl-PL" sz="800"/>
        </a:p>
      </dgm:t>
    </dgm:pt>
    <dgm:pt modelId="{6D15F5A8-3355-4C47-B945-A8525CF3B6F8}">
      <dgm:prSet phldrT="[Tekst]"/>
      <dgm:spPr/>
      <dgm:t>
        <a:bodyPr/>
        <a:lstStyle/>
        <a:p>
          <a:r>
            <a:rPr lang="pl-PL" dirty="0"/>
            <a:t>Perspektywa 2014-2020</a:t>
          </a:r>
        </a:p>
      </dgm:t>
    </dgm:pt>
    <dgm:pt modelId="{8FB049FE-5916-4D69-8B5A-19D93AA9F805}" type="parTrans" cxnId="{C837261C-21BE-4128-9149-74CABC96FDCF}">
      <dgm:prSet/>
      <dgm:spPr/>
      <dgm:t>
        <a:bodyPr/>
        <a:lstStyle/>
        <a:p>
          <a:endParaRPr lang="pl-PL"/>
        </a:p>
      </dgm:t>
    </dgm:pt>
    <dgm:pt modelId="{499F0FDD-5C80-4ECB-AEA9-F8A11DCAF9E9}" type="sibTrans" cxnId="{C837261C-21BE-4128-9149-74CABC96FDCF}">
      <dgm:prSet/>
      <dgm:spPr/>
      <dgm:t>
        <a:bodyPr/>
        <a:lstStyle/>
        <a:p>
          <a:endParaRPr lang="pl-PL"/>
        </a:p>
      </dgm:t>
    </dgm:pt>
    <dgm:pt modelId="{DB2EC254-A79D-4E14-A88D-FD839B676063}" type="pres">
      <dgm:prSet presAssocID="{31DDABEE-2593-4FFD-BBA2-31B081000657}" presName="Name0" presStyleCnt="0">
        <dgm:presLayoutVars>
          <dgm:chMax val="7"/>
          <dgm:chPref val="5"/>
        </dgm:presLayoutVars>
      </dgm:prSet>
      <dgm:spPr/>
    </dgm:pt>
    <dgm:pt modelId="{D81682AC-CBC2-4760-B940-68FE3544F859}" type="pres">
      <dgm:prSet presAssocID="{31DDABEE-2593-4FFD-BBA2-31B081000657}" presName="arrowNode" presStyleLbl="node1" presStyleIdx="0" presStyleCnt="1" custAng="499370" custFlipVert="1" custScaleX="70591" custScaleY="62591" custLinFactNeighborX="20250" custLinFactNeighborY="12736"/>
      <dgm:spPr>
        <a:solidFill>
          <a:schemeClr val="accent6">
            <a:lumMod val="50000"/>
          </a:schemeClr>
        </a:solidFill>
      </dgm:spPr>
    </dgm:pt>
    <dgm:pt modelId="{520EDE22-C416-435C-B64C-08C04BBE3CCD}" type="pres">
      <dgm:prSet presAssocID="{ACD6BB1B-7AB0-4C66-B3BB-F0B75AB6A451}" presName="txNode1" presStyleLbl="revTx" presStyleIdx="0" presStyleCnt="3" custScaleX="171303" custScaleY="81005" custLinFactX="84636" custLinFactNeighborX="100000" custLinFactNeighborY="60547">
        <dgm:presLayoutVars>
          <dgm:bulletEnabled val="1"/>
        </dgm:presLayoutVars>
      </dgm:prSet>
      <dgm:spPr/>
    </dgm:pt>
    <dgm:pt modelId="{71767F83-B2C9-4171-B699-2CF2F3BE5A4D}" type="pres">
      <dgm:prSet presAssocID="{16F14854-D61F-42E1-846C-07F282F9C237}" presName="txNode2" presStyleLbl="revTx" presStyleIdx="1" presStyleCnt="3" custScaleX="97376" custScaleY="94201" custLinFactX="-74989" custLinFactY="100000" custLinFactNeighborX="-100000" custLinFactNeighborY="128399">
        <dgm:presLayoutVars>
          <dgm:bulletEnabled val="1"/>
        </dgm:presLayoutVars>
      </dgm:prSet>
      <dgm:spPr/>
    </dgm:pt>
    <dgm:pt modelId="{DF4926DD-2308-4B64-B085-7CABE15005A0}" type="pres">
      <dgm:prSet presAssocID="{5B253347-700F-45A3-B763-B25855DE2D19}" presName="dotNode2" presStyleCnt="0"/>
      <dgm:spPr/>
    </dgm:pt>
    <dgm:pt modelId="{98D38130-5603-4D90-B00A-1AE69411B2AB}" type="pres">
      <dgm:prSet presAssocID="{5B253347-700F-45A3-B763-B25855DE2D19}" presName="dotRepeatNode" presStyleLbl="fgShp" presStyleIdx="0" presStyleCnt="1" custLinFactX="-500000" custLinFactY="857767" custLinFactNeighborX="-583406" custLinFactNeighborY="900000"/>
      <dgm:spPr/>
    </dgm:pt>
    <dgm:pt modelId="{65DCF977-52AE-45C8-B918-1BBFC64B70D3}" type="pres">
      <dgm:prSet presAssocID="{6D15F5A8-3355-4C47-B945-A8525CF3B6F8}" presName="txNode3" presStyleLbl="revTx" presStyleIdx="2" presStyleCnt="3" custScaleX="119585" custScaleY="61554" custLinFactX="-40959" custLinFactY="-62357" custLinFactNeighborX="-100000" custLinFactNeighborY="-100000">
        <dgm:presLayoutVars>
          <dgm:bulletEnabled val="1"/>
        </dgm:presLayoutVars>
      </dgm:prSet>
      <dgm:spPr/>
    </dgm:pt>
  </dgm:ptLst>
  <dgm:cxnLst>
    <dgm:cxn modelId="{5BDB0408-FBA2-49A4-ADD2-57294FABF482}" srcId="{31DDABEE-2593-4FFD-BBA2-31B081000657}" destId="{ACD6BB1B-7AB0-4C66-B3BB-F0B75AB6A451}" srcOrd="0" destOrd="0" parTransId="{0B119F46-E427-43D5-8832-045EC9248E34}" sibTransId="{42657685-6DF8-4F58-ABD7-FE075A6FD5E1}"/>
    <dgm:cxn modelId="{C837261C-21BE-4128-9149-74CABC96FDCF}" srcId="{31DDABEE-2593-4FFD-BBA2-31B081000657}" destId="{6D15F5A8-3355-4C47-B945-A8525CF3B6F8}" srcOrd="2" destOrd="0" parTransId="{8FB049FE-5916-4D69-8B5A-19D93AA9F805}" sibTransId="{499F0FDD-5C80-4ECB-AEA9-F8A11DCAF9E9}"/>
    <dgm:cxn modelId="{344EA322-614F-4B18-968C-F5A5825FC7F9}" type="presOf" srcId="{ACD6BB1B-7AB0-4C66-B3BB-F0B75AB6A451}" destId="{520EDE22-C416-435C-B64C-08C04BBE3CCD}" srcOrd="0" destOrd="0" presId="urn:microsoft.com/office/officeart/2009/3/layout/DescendingProcess"/>
    <dgm:cxn modelId="{A19B8B26-9519-4187-BB1B-928E7163B801}" type="presOf" srcId="{31DDABEE-2593-4FFD-BBA2-31B081000657}" destId="{DB2EC254-A79D-4E14-A88D-FD839B676063}" srcOrd="0" destOrd="0" presId="urn:microsoft.com/office/officeart/2009/3/layout/DescendingProcess"/>
    <dgm:cxn modelId="{C4454C2B-A6F0-4D7E-86A2-99688FEF8311}" type="presOf" srcId="{5B253347-700F-45A3-B763-B25855DE2D19}" destId="{98D38130-5603-4D90-B00A-1AE69411B2AB}" srcOrd="0" destOrd="0" presId="urn:microsoft.com/office/officeart/2009/3/layout/DescendingProcess"/>
    <dgm:cxn modelId="{81422E2E-4F53-4FD2-ABF2-5C01D25A5079}" type="presOf" srcId="{6D15F5A8-3355-4C47-B945-A8525CF3B6F8}" destId="{65DCF977-52AE-45C8-B918-1BBFC64B70D3}" srcOrd="0" destOrd="0" presId="urn:microsoft.com/office/officeart/2009/3/layout/DescendingProcess"/>
    <dgm:cxn modelId="{6BF25E57-F5F0-4C5B-91EE-D96378E4D84A}" type="presOf" srcId="{16F14854-D61F-42E1-846C-07F282F9C237}" destId="{71767F83-B2C9-4171-B699-2CF2F3BE5A4D}" srcOrd="0" destOrd="0" presId="urn:microsoft.com/office/officeart/2009/3/layout/DescendingProcess"/>
    <dgm:cxn modelId="{017F769D-03F3-4673-8C5D-3D1228C99A3E}" srcId="{31DDABEE-2593-4FFD-BBA2-31B081000657}" destId="{16F14854-D61F-42E1-846C-07F282F9C237}" srcOrd="1" destOrd="0" parTransId="{3B93AEBB-BC2D-4C77-A555-FF061D2047D2}" sibTransId="{5B253347-700F-45A3-B763-B25855DE2D19}"/>
    <dgm:cxn modelId="{1DFB922F-E349-4731-8A36-366A2801B156}" type="presParOf" srcId="{DB2EC254-A79D-4E14-A88D-FD839B676063}" destId="{D81682AC-CBC2-4760-B940-68FE3544F859}" srcOrd="0" destOrd="0" presId="urn:microsoft.com/office/officeart/2009/3/layout/DescendingProcess"/>
    <dgm:cxn modelId="{A0455BEE-98F7-482E-9792-C173F4815BE5}" type="presParOf" srcId="{DB2EC254-A79D-4E14-A88D-FD839B676063}" destId="{520EDE22-C416-435C-B64C-08C04BBE3CCD}" srcOrd="1" destOrd="0" presId="urn:microsoft.com/office/officeart/2009/3/layout/DescendingProcess"/>
    <dgm:cxn modelId="{94768900-FE51-4B4A-BB3B-487070B3C236}" type="presParOf" srcId="{DB2EC254-A79D-4E14-A88D-FD839B676063}" destId="{71767F83-B2C9-4171-B699-2CF2F3BE5A4D}" srcOrd="2" destOrd="0" presId="urn:microsoft.com/office/officeart/2009/3/layout/DescendingProcess"/>
    <dgm:cxn modelId="{049970B1-3BAB-4EC9-B693-85FF0DD38BA1}" type="presParOf" srcId="{DB2EC254-A79D-4E14-A88D-FD839B676063}" destId="{DF4926DD-2308-4B64-B085-7CABE15005A0}" srcOrd="3" destOrd="0" presId="urn:microsoft.com/office/officeart/2009/3/layout/DescendingProcess"/>
    <dgm:cxn modelId="{46BDFACB-1477-45D4-AC21-15A5326C275B}" type="presParOf" srcId="{DF4926DD-2308-4B64-B085-7CABE15005A0}" destId="{98D38130-5603-4D90-B00A-1AE69411B2AB}" srcOrd="0" destOrd="0" presId="urn:microsoft.com/office/officeart/2009/3/layout/DescendingProcess"/>
    <dgm:cxn modelId="{A742BF10-5D5A-42FE-895E-679C7EFC2E32}" type="presParOf" srcId="{DB2EC254-A79D-4E14-A88D-FD839B676063}" destId="{65DCF977-52AE-45C8-B918-1BBFC64B70D3}" srcOrd="4" destOrd="0" presId="urn:microsoft.com/office/officeart/2009/3/layout/DescendingProcess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1682AC-CBC2-4760-B940-68FE3544F859}">
      <dsp:nvSpPr>
        <dsp:cNvPr id="0" name=""/>
        <dsp:cNvSpPr/>
      </dsp:nvSpPr>
      <dsp:spPr>
        <a:xfrm rot="16704256" flipV="1">
          <a:off x="4031817" y="2180845"/>
          <a:ext cx="2760637" cy="2413987"/>
        </a:xfrm>
        <a:prstGeom prst="swooshArrow">
          <a:avLst>
            <a:gd name="adj1" fmla="val 16310"/>
            <a:gd name="adj2" fmla="val 31370"/>
          </a:avLst>
        </a:prstGeom>
        <a:solidFill>
          <a:schemeClr val="accent6">
            <a:lumMod val="50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D38130-5603-4D90-B00A-1AE69411B2AB}">
      <dsp:nvSpPr>
        <dsp:cNvPr id="0" name=""/>
        <dsp:cNvSpPr/>
      </dsp:nvSpPr>
      <dsp:spPr>
        <a:xfrm>
          <a:off x="3397884" y="4156645"/>
          <a:ext cx="116281" cy="116281"/>
        </a:xfrm>
        <a:prstGeom prst="ellips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0EDE22-C416-435C-B64C-08C04BBE3CCD}">
      <dsp:nvSpPr>
        <dsp:cNvPr id="0" name=""/>
        <dsp:cNvSpPr/>
      </dsp:nvSpPr>
      <dsp:spPr>
        <a:xfrm>
          <a:off x="5144393" y="639288"/>
          <a:ext cx="3718881" cy="6913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b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400" kern="1200" dirty="0"/>
            <a:t>Perspektywa 2021-2027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2400" kern="1200" dirty="0"/>
        </a:p>
      </dsp:txBody>
      <dsp:txXfrm>
        <a:off x="5144393" y="639288"/>
        <a:ext cx="3718881" cy="691329"/>
      </dsp:txXfrm>
    </dsp:sp>
    <dsp:sp modelId="{71767F83-B2C9-4171-B699-2CF2F3BE5A4D}">
      <dsp:nvSpPr>
        <dsp:cNvPr id="0" name=""/>
        <dsp:cNvSpPr/>
      </dsp:nvSpPr>
      <dsp:spPr>
        <a:xfrm>
          <a:off x="712033" y="3718107"/>
          <a:ext cx="2513913" cy="8039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2400" kern="1200" dirty="0"/>
        </a:p>
      </dsp:txBody>
      <dsp:txXfrm>
        <a:off x="712033" y="3718107"/>
        <a:ext cx="2513913" cy="803949"/>
      </dsp:txXfrm>
    </dsp:sp>
    <dsp:sp modelId="{65DCF977-52AE-45C8-B918-1BBFC64B70D3}">
      <dsp:nvSpPr>
        <dsp:cNvPr id="0" name=""/>
        <dsp:cNvSpPr/>
      </dsp:nvSpPr>
      <dsp:spPr>
        <a:xfrm>
          <a:off x="421135" y="3300497"/>
          <a:ext cx="3508265" cy="5253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400" kern="1200" dirty="0"/>
            <a:t>Perspektywa 2014-2020</a:t>
          </a:r>
        </a:p>
      </dsp:txBody>
      <dsp:txXfrm>
        <a:off x="421135" y="3300497"/>
        <a:ext cx="3508265" cy="5253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DescendingProcess">
  <dgm:title val=""/>
  <dgm:desc val=""/>
  <dgm:catLst>
    <dgm:cat type="process" pri="23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clrData>
  <dgm:layoutNode name="Name0">
    <dgm:varLst>
      <dgm:chMax val="7"/>
      <dgm:chPref val="5"/>
    </dgm:varLst>
    <dgm:alg type="composite">
      <dgm:param type="ar" val="1.1"/>
    </dgm:alg>
    <dgm:shape xmlns:r="http://schemas.openxmlformats.org/officeDocument/2006/relationships" r:blip="">
      <dgm:adjLst/>
    </dgm:shape>
    <dgm:choose name="Name1">
      <dgm:if name="Name2" axis="ch" ptType="node" func="cnt" op="equ" val="1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</dgm:constrLst>
      </dgm:if>
      <dgm:if name="Name3" axis="ch" ptType="node" func="cnt" op="equ" val="2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"/>
          <dgm:constr type="b" for="ch" forName="txNode2" refType="h"/>
          <dgm:constr type="r" for="ch" forName="txNode2" refType="w"/>
          <dgm:constr type="h" for="ch" forName="txNode2" refType="h" fact="0.16"/>
        </dgm:constrLst>
      </dgm:if>
      <dgm:if name="Name4" axis="ch" ptType="node" func="cnt" op="equ" val="3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6"/>
          <dgm:constr type="ctrY" for="ch" forName="txNode2" refType="h" fact="0.3992"/>
          <dgm:constr type="r" for="ch" forName="txNode2" refType="w"/>
          <dgm:constr type="h" for="ch" forName="txNode2" refType="h" fact="0.16"/>
          <dgm:constr type="l" for="ch" forName="txNode3" refType="w" fact="0.5"/>
          <dgm:constr type="b" for="ch" forName="txNode3" refType="h"/>
          <dgm:constr type="r" for="ch" forName="txNode3" refType="w"/>
          <dgm:constr type="h" for="ch" forName="txNode3" refType="h" fact="0.16"/>
          <dgm:constr type="ctrX" for="ch" forName="dotNode2" refType="w" fact="0.4782"/>
          <dgm:constr type="ctrY" for="ch" forName="dotNode2" refType="h" fact="0.3992"/>
          <dgm:constr type="h" for="ch" forName="dotNode2" refType="h" fact="0.0218"/>
          <dgm:constr type="w" for="ch" forName="dotNode2" refType="h" refFor="ch" refForName="dotNode2"/>
        </dgm:constrLst>
      </dgm:if>
      <dgm:if name="Name5" axis="ch" ptType="node" func="cnt" op="equ" val="4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9"/>
          <dgm:constr type="ctrY" for="ch" forName="txNode2" refType="h" fact="0.315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5004"/>
          <dgm:constr type="r" for="ch" forName="txNode3" refType="w" fact="0.5"/>
          <dgm:constr type="h" for="ch" forName="txNode3" refType="h" fact="0.16"/>
          <dgm:constr type="l" for="ch" forName="txNode4" refType="w" fact="0.5"/>
          <dgm:constr type="b" for="ch" forName="txNode4" refType="h"/>
          <dgm:constr type="r" for="ch" forName="txNode4" refType="w"/>
          <dgm:constr type="h" for="ch" forName="txNode4" refType="h" fact="0.16"/>
          <dgm:constr type="ctrX" for="ch" forName="dotNode2" refType="w" fact="0.39"/>
          <dgm:constr type="ctrY" for="ch" forName="dotNode2" refType="h" fact="0.315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5626"/>
          <dgm:constr type="ctrY" for="ch" forName="dotNode3" refType="h" fact="0.5004"/>
          <dgm:constr type="h" for="ch" forName="dotNode3" refType="h" fact="0.0218"/>
          <dgm:constr type="w" for="ch" forName="dotNode3" refType="h" refFor="ch" refForName="dotNode3"/>
        </dgm:constrLst>
      </dgm:if>
      <dgm:if name="Name6" axis="ch" ptType="node" func="cnt" op="equ" val="5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6"/>
          <dgm:constr type="ctrY" for="ch" forName="txNode2" refType="h" fact="0.2885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4089"/>
          <dgm:constr type="r" for="ch" forName="txNode3" refType="w" fact="0.43"/>
          <dgm:constr type="h" for="ch" forName="txNode3" refType="h" fact="0.16"/>
          <dgm:constr type="l" for="ch" forName="txNode4" refType="w" fact="0.67"/>
          <dgm:constr type="ctrY" for="ch" forName="txNode4" refType="h" fact="0.5497"/>
          <dgm:constr type="r" for="ch" forName="txNode4" refType="w"/>
          <dgm:constr type="h" for="ch" forName="txNode4" refType="h" fact="0.16"/>
          <dgm:constr type="l" for="ch" forName="txNode5" refType="w" fact="0.5"/>
          <dgm:constr type="b" for="ch" forName="txNode5" refType="h"/>
          <dgm:constr type="r" for="ch" forName="txNode5" refType="w"/>
          <dgm:constr type="h" for="ch" forName="txNode5" refType="h" fact="0.16"/>
          <dgm:constr type="ctrX" for="ch" forName="dotNode2" refType="w" fact="0.3565"/>
          <dgm:constr type="ctrY" for="ch" forName="dotNode2" refType="h" fact="0.2885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922"/>
          <dgm:constr type="ctrY" for="ch" forName="dotNode3" refType="h" fact="0.4089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939"/>
          <dgm:constr type="ctrY" for="ch" forName="dotNode4" refType="h" fact="0.5497"/>
          <dgm:constr type="h" for="ch" forName="dotNode4" refType="h" fact="0.0218"/>
          <dgm:constr type="w" for="ch" forName="dotNode4" refType="h" refFor="ch" refForName="dotNode4"/>
        </dgm:constrLst>
      </dgm:if>
      <dgm:if name="Name7" axis="ch" ptType="node" func="cnt" op="equ" val="6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5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638"/>
          <dgm:constr type="r" for="ch" forName="txNode3" refType="w" fact="0.37"/>
          <dgm:constr type="h" for="ch" forName="txNode3" refType="h" fact="0.16"/>
          <dgm:constr type="l" for="ch" forName="txNode4" refType="w" fact="0.63"/>
          <dgm:constr type="ctrY" for="ch" forName="txNode4" refType="h" fact="0.4744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961"/>
          <dgm:constr type="r" for="ch" forName="txNode5" refType="w" fact="0.55"/>
          <dgm:constr type="h" for="ch" forName="txNode5" refType="h" fact="0.16"/>
          <dgm:constr type="l" for="ch" forName="txNode6" refType="w" fact="0.5"/>
          <dgm:constr type="b" for="ch" forName="txNode6" refType="h"/>
          <dgm:constr type="r" for="ch" forName="txNode6" refType="w"/>
          <dgm:constr type="h" for="ch" forName="txNode6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419"/>
          <dgm:constr type="ctrY" for="ch" forName="dotNode3" refType="h" fact="0.3638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425"/>
          <dgm:constr type="ctrY" for="ch" forName="dotNode4" refType="h" fact="0.4744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6153"/>
          <dgm:constr type="ctrY" for="ch" forName="dotNode5" refType="h" fact="0.5961"/>
          <dgm:constr type="h" for="ch" forName="dotNode5" refType="h" fact="0.0218"/>
          <dgm:constr type="w" for="ch" forName="dotNode5" refType="h" refFor="ch" refForName="dotNode5"/>
        </dgm:constrLst>
      </dgm:if>
      <dgm:else name="Name8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4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424"/>
          <dgm:constr type="r" for="ch" forName="txNode3" refType="w" fact="0.33"/>
          <dgm:constr type="h" for="ch" forName="txNode3" refType="h" fact="0.16"/>
          <dgm:constr type="l" for="ch" forName="txNode4" refType="w" fact="0.61"/>
          <dgm:constr type="ctrY" for="ch" forName="txNode4" refType="h" fact="0.4276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218"/>
          <dgm:constr type="r" for="ch" forName="txNode5" refType="w" fact="0.5"/>
          <dgm:constr type="h" for="ch" forName="txNode5" refType="h" fact="0.16"/>
          <dgm:constr type="l" for="ch" forName="txNode6" refType="w" fact="0.71"/>
          <dgm:constr type="ctrY" for="ch" forName="txNode6" refType="h" fact="0.6179"/>
          <dgm:constr type="r" for="ch" forName="txNode6" refType="w"/>
          <dgm:constr type="h" for="ch" forName="txNode6" refType="h" fact="0.16"/>
          <dgm:constr type="l" for="ch" forName="txNode7" refType="w" fact="0.5"/>
          <dgm:constr type="b" for="ch" forName="txNode7" refType="h"/>
          <dgm:constr type="r" for="ch" forName="txNode7" refType="w"/>
          <dgm:constr type="h" for="ch" forName="txNode7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25"/>
          <dgm:constr type="ctrY" for="ch" forName="dotNode3" refType="h" fact="0.3424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05"/>
          <dgm:constr type="ctrY" for="ch" forName="dotNode4" refType="h" fact="0.4276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5742"/>
          <dgm:constr type="ctrY" for="ch" forName="dotNode5" refType="h" fact="0.5218"/>
          <dgm:constr type="h" for="ch" forName="dotNode5" refType="h" fact="0.0218"/>
          <dgm:constr type="w" for="ch" forName="dotNode5" refType="h" refFor="ch" refForName="dotNode5"/>
          <dgm:constr type="ctrX" for="ch" forName="dotNode6" refType="w" fact="0.63"/>
          <dgm:constr type="ctrY" for="ch" forName="dotNode6" refType="h" fact="0.6179"/>
          <dgm:constr type="h" for="ch" forName="dotNode6" refType="h" fact="0.0218"/>
          <dgm:constr type="w" for="ch" forName="dotNode6" refType="h" refFor="ch" refForName="dotNode6"/>
        </dgm:constrLst>
      </dgm:else>
    </dgm:choose>
    <dgm:forEach name="Name9" axis="self" ptType="parTrans">
      <dgm:forEach name="Name10" axis="self" ptType="sibTrans" st="2">
        <dgm:forEach name="dotRepeat" axis="self">
          <dgm:layoutNode name="dotRepeatNode" styleLbl="fgShp">
            <dgm:alg type="sp"/>
            <dgm:shape xmlns:r="http://schemas.openxmlformats.org/officeDocument/2006/relationships" type="ellipse" r:blip="">
              <dgm:adjLst/>
            </dgm:shape>
            <dgm:presOf axis="self"/>
          </dgm:layoutNode>
        </dgm:forEach>
      </dgm:forEach>
    </dgm:forEach>
    <dgm:choose name="Name11">
      <dgm:if name="Name12" axis="ch" ptType="node" func="cnt" op="gte" val="1">
        <dgm:layoutNode name="arrowNode" styleLbl="node1">
          <dgm:alg type="sp"/>
          <dgm:shape xmlns:r="http://schemas.openxmlformats.org/officeDocument/2006/relationships" rot="73.2729" type="swooshArrow" r:blip="">
            <dgm:adjLst>
              <dgm:adj idx="1" val="0.1631"/>
              <dgm:adj idx="2" val="0.3137"/>
            </dgm:adjLst>
          </dgm:shape>
          <dgm:presOf/>
        </dgm:layoutNode>
      </dgm:if>
      <dgm:else name="Name13"/>
    </dgm:choose>
    <dgm:forEach name="Name14" axis="ch" ptType="node" cnt="1">
      <dgm:layoutNode name="txNode1" styleLbl="revTx">
        <dgm:varLst>
          <dgm:bulletEnabled val="1"/>
        </dgm:varLst>
        <dgm:alg type="tx">
          <dgm:param type="txAnchorVert" val="b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2" cnt="1">
      <dgm:layoutNode name="txNode2" styleLbl="revTx">
        <dgm:varLst>
          <dgm:bulletEnabled val="1"/>
        </dgm:varLst>
        <dgm:choose name="Name16">
          <dgm:if name="Name17" axis="self" ptType="node" func="revPos" op="equ" val="1">
            <dgm:alg type="tx">
              <dgm:param type="txAnchorVert" val="t"/>
            </dgm:alg>
          </dgm:if>
          <dgm:if name="Name18" axis="self" ptType="node" func="posOdd" op="equ" val="1">
            <dgm:alg type="tx">
              <dgm:param type="parTxLTRAlign" val="r"/>
              <dgm:param type="parTxRTLAlign" val="r"/>
            </dgm:alg>
          </dgm:if>
          <dgm:else name="Name1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20">
        <dgm:if name="Name21" axis="par ch" ptType="all node" func="cnt" op="neq" val="2">
          <dgm:forEach name="Name22" axis="follow" ptType="sibTrans" cnt="1">
            <dgm:layoutNode name="dotNode2">
              <dgm:alg type="sp"/>
              <dgm:shape xmlns:r="http://schemas.openxmlformats.org/officeDocument/2006/relationships" r:blip="">
                <dgm:adjLst/>
              </dgm:shape>
              <dgm:presOf/>
              <dgm:forEach name="Name23" ref="dotRepeat"/>
            </dgm:layoutNode>
          </dgm:forEach>
        </dgm:if>
        <dgm:else name="Name24"/>
      </dgm:choose>
    </dgm:forEach>
    <dgm:forEach name="Name25" axis="ch" ptType="node" st="3" cnt="1">
      <dgm:layoutNode name="txNode3" styleLbl="revTx">
        <dgm:varLst>
          <dgm:bulletEnabled val="1"/>
        </dgm:varLst>
        <dgm:choose name="Name26">
          <dgm:if name="Name27" axis="self" ptType="node" func="revPos" op="equ" val="1">
            <dgm:alg type="tx">
              <dgm:param type="txAnchorVert" val="t"/>
            </dgm:alg>
          </dgm:if>
          <dgm:if name="Name28" axis="self" ptType="node" func="posOdd" op="equ" val="1">
            <dgm:alg type="tx">
              <dgm:param type="parTxLTRAlign" val="r"/>
              <dgm:param type="parTxRTLAlign" val="r"/>
            </dgm:alg>
          </dgm:if>
          <dgm:else name="Name2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30">
        <dgm:if name="Name31" axis="par ch" ptType="all node" func="cnt" op="neq" val="3">
          <dgm:forEach name="Name32" axis="follow" ptType="sibTrans" cnt="1">
            <dgm:layoutNode name="dotNode3">
              <dgm:alg type="sp"/>
              <dgm:shape xmlns:r="http://schemas.openxmlformats.org/officeDocument/2006/relationships" r:blip="">
                <dgm:adjLst/>
              </dgm:shape>
              <dgm:presOf/>
              <dgm:forEach name="Name33" ref="dotRepeat"/>
            </dgm:layoutNode>
          </dgm:forEach>
        </dgm:if>
        <dgm:else name="Name34"/>
      </dgm:choose>
    </dgm:forEach>
    <dgm:forEach name="Name35" axis="ch" ptType="node" st="4" cnt="1">
      <dgm:layoutNode name="txNode4" styleLbl="revTx">
        <dgm:varLst>
          <dgm:bulletEnabled val="1"/>
        </dgm:varLst>
        <dgm:choose name="Name36">
          <dgm:if name="Name37" axis="self" ptType="node" func="revPos" op="equ" val="1">
            <dgm:alg type="tx">
              <dgm:param type="txAnchorVert" val="t"/>
            </dgm:alg>
          </dgm:if>
          <dgm:if name="Name38" axis="self" ptType="node" func="posOdd" op="equ" val="1">
            <dgm:alg type="tx">
              <dgm:param type="parTxLTRAlign" val="r"/>
              <dgm:param type="parTxRTLAlign" val="r"/>
            </dgm:alg>
          </dgm:if>
          <dgm:else name="Name3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40">
        <dgm:if name="Name41" axis="par ch" ptType="all node" func="cnt" op="neq" val="4">
          <dgm:forEach name="Name42" axis="follow" ptType="sibTrans" cnt="1">
            <dgm:layoutNode name="dotNode4">
              <dgm:alg type="sp"/>
              <dgm:shape xmlns:r="http://schemas.openxmlformats.org/officeDocument/2006/relationships" r:blip="">
                <dgm:adjLst/>
              </dgm:shape>
              <dgm:presOf/>
              <dgm:forEach name="Name43" ref="dotRepeat"/>
            </dgm:layoutNode>
          </dgm:forEach>
        </dgm:if>
        <dgm:else name="Name44"/>
      </dgm:choose>
    </dgm:forEach>
    <dgm:forEach name="Name45" axis="ch" ptType="node" st="5" cnt="1">
      <dgm:layoutNode name="txNode5" styleLbl="revTx">
        <dgm:varLst>
          <dgm:bulletEnabled val="1"/>
        </dgm:varLst>
        <dgm:choose name="Name46">
          <dgm:if name="Name47" axis="self" ptType="node" func="revPos" op="equ" val="1">
            <dgm:alg type="tx">
              <dgm:param type="txAnchorVert" val="t"/>
            </dgm:alg>
          </dgm:if>
          <dgm:if name="Name48" axis="self" ptType="node" func="posOdd" op="equ" val="1">
            <dgm:alg type="tx">
              <dgm:param type="parTxLTRAlign" val="r"/>
              <dgm:param type="parTxRTLAlign" val="r"/>
            </dgm:alg>
          </dgm:if>
          <dgm:else name="Name4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50">
        <dgm:if name="Name51" axis="par ch" ptType="all node" func="cnt" op="neq" val="5">
          <dgm:forEach name="Name52" axis="follow" ptType="sibTrans" cnt="1">
            <dgm:layoutNode name="dotNode5">
              <dgm:alg type="sp"/>
              <dgm:shape xmlns:r="http://schemas.openxmlformats.org/officeDocument/2006/relationships" r:blip="">
                <dgm:adjLst/>
              </dgm:shape>
              <dgm:presOf/>
              <dgm:forEach name="Name53" ref="dotRepeat"/>
            </dgm:layoutNode>
          </dgm:forEach>
        </dgm:if>
        <dgm:else name="Name54"/>
      </dgm:choose>
    </dgm:forEach>
    <dgm:forEach name="Name55" axis="ch" ptType="node" st="6" cnt="1">
      <dgm:layoutNode name="txNode6" styleLbl="revTx">
        <dgm:varLst>
          <dgm:bulletEnabled val="1"/>
        </dgm:varLst>
        <dgm:choose name="Name56">
          <dgm:if name="Name57" axis="self" ptType="node" func="revPos" op="equ" val="1">
            <dgm:alg type="tx">
              <dgm:param type="txAnchorVert" val="t"/>
            </dgm:alg>
          </dgm:if>
          <dgm:if name="Name58" axis="self" ptType="node" func="posOdd" op="equ" val="1">
            <dgm:alg type="tx">
              <dgm:param type="parTxLTRAlign" val="r"/>
              <dgm:param type="parTxRTLAlign" val="r"/>
            </dgm:alg>
          </dgm:if>
          <dgm:else name="Name5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60">
        <dgm:if name="Name61" axis="par ch" ptType="all node" func="cnt" op="neq" val="6">
          <dgm:forEach name="Name62" axis="follow" ptType="sibTrans" cnt="1">
            <dgm:layoutNode name="dotNode6">
              <dgm:alg type="sp"/>
              <dgm:shape xmlns:r="http://schemas.openxmlformats.org/officeDocument/2006/relationships" r:blip="">
                <dgm:adjLst/>
              </dgm:shape>
              <dgm:presOf/>
              <dgm:forEach name="Name63" ref="dotRepeat"/>
            </dgm:layoutNode>
          </dgm:forEach>
        </dgm:if>
        <dgm:else name="Name64"/>
      </dgm:choose>
    </dgm:forEach>
    <dgm:forEach name="Name65" axis="ch" ptType="node" st="7" cnt="1">
      <dgm:layoutNode name="txNode7" styleLbl="revTx">
        <dgm:varLst>
          <dgm:bulletEnabled val="1"/>
        </dgm:varLst>
        <dgm:alg type="tx">
          <dgm:param type="txAnchorVert" val="t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5D86BF-65C7-4FBA-98BE-2BE152EDB852}" type="datetimeFigureOut">
              <a:rPr lang="pl-PL" smtClean="0"/>
              <a:t>2019-09-09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1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50444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7C51A6-4043-4513-BAE1-A7D933A594F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59369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661FCC-B621-46B5-9FDA-C953A8FE1EDB}" type="datetimeFigureOut">
              <a:rPr lang="pl-PL" smtClean="0"/>
              <a:t>2019-09-09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425450" y="1243013"/>
            <a:ext cx="5946775" cy="3346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032A0A-ADD9-42EB-A017-EDD23B081D7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313676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032A0A-ADD9-42EB-A017-EDD23B081D70}" type="slidenum">
              <a:rPr lang="pl-PL" smtClean="0"/>
              <a:t>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6571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900" b="1" dirty="0"/>
              <a:t>II nabór dla Działania 1.8 </a:t>
            </a:r>
            <a:r>
              <a:rPr lang="pl-PL" sz="900" dirty="0"/>
              <a:t>został ogłoszony w dn. 30 sierpnia </a:t>
            </a:r>
            <a:r>
              <a:rPr lang="pl-PL" sz="900" dirty="0" err="1"/>
              <a:t>br</a:t>
            </a:r>
            <a:r>
              <a:rPr lang="pl-PL" sz="900" dirty="0"/>
              <a:t>, a </a:t>
            </a:r>
            <a:r>
              <a:rPr lang="pl-PL" sz="900" b="1" dirty="0"/>
              <a:t>otwarcie konkursu przewidziano na 1 października br.</a:t>
            </a:r>
            <a:r>
              <a:rPr lang="pl-PL" sz="900" dirty="0"/>
              <a:t>, a więc za 3 tygodnie :)</a:t>
            </a:r>
          </a:p>
          <a:p>
            <a:r>
              <a:rPr lang="pl-PL" sz="900" u="sng" dirty="0"/>
              <a:t>Wnioski będzie można składać </a:t>
            </a:r>
            <a:r>
              <a:rPr lang="pl-PL" sz="900" b="1" u="sng" dirty="0"/>
              <a:t>do 2 grudnia br. </a:t>
            </a:r>
            <a:r>
              <a:rPr lang="pl-PL" sz="900" b="0" u="sng" dirty="0"/>
              <a:t>– </a:t>
            </a:r>
            <a:r>
              <a:rPr lang="pl-PL" sz="900" dirty="0"/>
              <a:t>wniosek o dofinansowanie wraz z załącznikami w wersji elektronicznej należy opublikować w </a:t>
            </a:r>
            <a:r>
              <a:rPr lang="pl-PL" sz="900" i="1" dirty="0"/>
              <a:t>Serwisie Beneficjenta Regionalnego Programu Operacyjnego Województwa Zachodniopomorskiego 2014-2020</a:t>
            </a:r>
            <a:r>
              <a:rPr lang="pl-PL" sz="900" dirty="0"/>
              <a:t> (LSI2014) </a:t>
            </a:r>
            <a:r>
              <a:rPr lang="pl-PL" sz="900" b="1" dirty="0"/>
              <a:t>do godz. 15:00</a:t>
            </a:r>
            <a:r>
              <a:rPr lang="pl-PL" sz="900" dirty="0"/>
              <a:t>!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900" dirty="0"/>
              <a:t>Orientacyjna kwota w ramach konkursu </a:t>
            </a:r>
            <a:r>
              <a:rPr lang="pl-PL" sz="900" u="sng" dirty="0"/>
              <a:t>to </a:t>
            </a:r>
            <a:r>
              <a:rPr lang="pl-PL" sz="900" b="1" u="sng" dirty="0"/>
              <a:t>2,1 mln euro </a:t>
            </a:r>
            <a:r>
              <a:rPr lang="pl-PL" sz="900" u="sng" dirty="0"/>
              <a:t>(8.110.368,00 zł)</a:t>
            </a:r>
            <a:r>
              <a:rPr lang="pl-PL" sz="900" dirty="0"/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900" dirty="0"/>
              <a:t>Szczegółowy harmonogram dostępny jest na stronie internetowej IP ZIT KKBOF oraz IZ RPO.</a:t>
            </a:r>
          </a:p>
          <a:p>
            <a:endParaRPr lang="pl-PL" sz="900"/>
          </a:p>
          <a:p>
            <a:r>
              <a:rPr lang="pl-PL" sz="900"/>
              <a:t>Warto </a:t>
            </a:r>
            <a:r>
              <a:rPr lang="pl-PL" sz="900" dirty="0"/>
              <a:t>podkreślić, że:</a:t>
            </a:r>
          </a:p>
          <a:p>
            <a:pPr marL="228600" indent="-228600">
              <a:buAutoNum type="arabicParenR"/>
            </a:pPr>
            <a:r>
              <a:rPr lang="pl-PL" sz="900" dirty="0"/>
              <a:t>Wspierane będą inwestycje prowadzące do </a:t>
            </a:r>
            <a:r>
              <a:rPr lang="pl-PL" sz="900" b="1" dirty="0"/>
              <a:t>zwiększenia konkurencyjności sektora MŚP </a:t>
            </a:r>
            <a:r>
              <a:rPr lang="pl-PL" sz="900" dirty="0"/>
              <a:t>na terenie ZIT KKBOF poprzez </a:t>
            </a:r>
            <a:r>
              <a:rPr lang="pl-PL" sz="900" b="1" u="sng" dirty="0"/>
              <a:t>wdrażanie w przedsiębiorstwach innowacyjnych rozwiązań</a:t>
            </a:r>
            <a:r>
              <a:rPr lang="pl-PL" sz="900" dirty="0"/>
              <a:t>.</a:t>
            </a:r>
            <a:br>
              <a:rPr lang="pl-PL" sz="900" dirty="0"/>
            </a:br>
            <a:r>
              <a:rPr lang="pl-PL" sz="900" dirty="0"/>
              <a:t>Wsparcie w konkursie kierowane będzie wyłącznie na przedsięwzięcia, których realizacja prowadzi do wprowadzenia w przedsiębiorstwie </a:t>
            </a:r>
            <a:r>
              <a:rPr lang="pl-PL" sz="900" b="1" dirty="0"/>
              <a:t>innowacji produktowej lub procesowej </a:t>
            </a:r>
            <a:r>
              <a:rPr lang="pl-PL" sz="900" dirty="0"/>
              <a:t>co najmniej </a:t>
            </a:r>
            <a:r>
              <a:rPr lang="pl-PL" sz="900" b="1" dirty="0"/>
              <a:t>w skali regionalnej</a:t>
            </a:r>
            <a:r>
              <a:rPr lang="pl-PL" sz="900" dirty="0"/>
              <a:t>, obejmujące inwestycje w grunty, budynki, budowle, nowoczesne maszyny i urządzenia, wartości niematerialne i prawne, czy wdrażanie nowych rozwiązań technologicznych, prowadzące do: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sz="900" b="1" dirty="0"/>
              <a:t>budowy/rozbudowy </a:t>
            </a:r>
            <a:r>
              <a:rPr lang="pl-PL" sz="900" dirty="0"/>
              <a:t>przedsiębiorstwa,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sz="900" dirty="0"/>
              <a:t>wykreowania </a:t>
            </a:r>
            <a:r>
              <a:rPr lang="pl-PL" sz="900" b="1" dirty="0"/>
              <a:t>nowego lub zasadniczo ulepszonego produktu/usługi</a:t>
            </a:r>
            <a:r>
              <a:rPr lang="pl-PL" sz="900" dirty="0"/>
              <a:t>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sz="900" b="1" dirty="0"/>
              <a:t>zwiększenia efektywności produkcji </a:t>
            </a:r>
            <a:r>
              <a:rPr lang="pl-PL" sz="900" dirty="0"/>
              <a:t>przedsiębiorstwa,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sz="900" dirty="0"/>
              <a:t>zasadniczej </a:t>
            </a:r>
            <a:r>
              <a:rPr lang="pl-PL" sz="900" b="1" dirty="0"/>
              <a:t>zmiany procesu produkcyjnego</a:t>
            </a:r>
            <a:r>
              <a:rPr lang="pl-PL" sz="900" dirty="0"/>
              <a:t>.</a:t>
            </a:r>
          </a:p>
          <a:p>
            <a:r>
              <a:rPr lang="pl-PL" sz="900" dirty="0"/>
              <a:t>3) </a:t>
            </a:r>
            <a:r>
              <a:rPr lang="pl-PL" sz="900" b="1" dirty="0"/>
              <a:t>Maksymalna kwota dofinansowania </a:t>
            </a:r>
            <a:r>
              <a:rPr lang="pl-PL" sz="900" dirty="0"/>
              <a:t>projektu może wynieść </a:t>
            </a:r>
            <a:r>
              <a:rPr lang="pl-PL" sz="900" b="1" dirty="0"/>
              <a:t>1 000 000,00 zł</a:t>
            </a:r>
            <a:r>
              <a:rPr lang="pl-PL" sz="900" dirty="0"/>
              <a:t>.</a:t>
            </a:r>
          </a:p>
          <a:p>
            <a:r>
              <a:rPr lang="pl-PL" sz="900" dirty="0"/>
              <a:t>4) </a:t>
            </a:r>
            <a:r>
              <a:rPr lang="pl-PL" sz="900" b="1" dirty="0"/>
              <a:t>Premiowane</a:t>
            </a:r>
            <a:r>
              <a:rPr lang="pl-PL" sz="900" dirty="0"/>
              <a:t> będą projekty o wartości dofinansowania </a:t>
            </a:r>
            <a:r>
              <a:rPr lang="pl-PL" sz="900" b="1" dirty="0"/>
              <a:t>mniejszej niż 500 000,00 zł</a:t>
            </a:r>
            <a:r>
              <a:rPr lang="pl-PL" sz="900" dirty="0"/>
              <a:t>.</a:t>
            </a:r>
          </a:p>
          <a:p>
            <a:r>
              <a:rPr lang="pl-PL" sz="900" dirty="0"/>
              <a:t>5) </a:t>
            </a:r>
            <a:r>
              <a:rPr lang="pl-PL" sz="900" b="1" dirty="0"/>
              <a:t>Maksymalny </a:t>
            </a:r>
            <a:r>
              <a:rPr lang="pl-PL" sz="900" b="1" u="sng" dirty="0"/>
              <a:t>poziom dofinansowania </a:t>
            </a:r>
            <a:r>
              <a:rPr lang="pl-PL" sz="900" b="1" dirty="0"/>
              <a:t>projektu ze środków EFRR wynosi:</a:t>
            </a:r>
          </a:p>
          <a:p>
            <a:r>
              <a:rPr lang="pl-PL" sz="900" b="1" dirty="0"/>
              <a:t>55%</a:t>
            </a:r>
            <a:r>
              <a:rPr lang="pl-PL" sz="900" dirty="0"/>
              <a:t> całkowitych wydatków kwalifikowalnych w przypadku </a:t>
            </a:r>
            <a:r>
              <a:rPr lang="pl-PL" sz="900" b="1" dirty="0"/>
              <a:t>mikro i małych przedsiębiorstw</a:t>
            </a:r>
            <a:r>
              <a:rPr lang="pl-PL" sz="900" dirty="0"/>
              <a:t>,</a:t>
            </a:r>
          </a:p>
          <a:p>
            <a:r>
              <a:rPr lang="pl-PL" sz="900" b="1" dirty="0"/>
              <a:t>45%</a:t>
            </a:r>
            <a:r>
              <a:rPr lang="pl-PL" sz="900" dirty="0"/>
              <a:t> całkowitych wydatków kwalifikowalnych w przypadku </a:t>
            </a:r>
            <a:r>
              <a:rPr lang="pl-PL" sz="900" b="1" dirty="0"/>
              <a:t>średnich przedsiębiorstw</a:t>
            </a:r>
            <a:r>
              <a:rPr lang="pl-PL" sz="900" dirty="0"/>
              <a:t>.</a:t>
            </a:r>
          </a:p>
          <a:p>
            <a:r>
              <a:rPr lang="pl-PL" sz="900" b="1" dirty="0"/>
              <a:t>Minimalny </a:t>
            </a:r>
            <a:r>
              <a:rPr lang="pl-PL" sz="900" b="1" u="sng" dirty="0"/>
              <a:t>wkład własny </a:t>
            </a:r>
            <a:r>
              <a:rPr lang="pl-PL" sz="900" b="1" dirty="0"/>
              <a:t>wnioskodawcy wynosi:</a:t>
            </a:r>
          </a:p>
          <a:p>
            <a:r>
              <a:rPr lang="pl-PL" sz="900" dirty="0"/>
              <a:t>45% całkowitych wydatków kwalifikowalnych w przypadku mikro i małych przedsiębiorstw,</a:t>
            </a:r>
          </a:p>
          <a:p>
            <a:r>
              <a:rPr lang="pl-PL" sz="900" dirty="0"/>
              <a:t>55% całkowitych wydatków kwalifikowalnych w przypadku średnich przedsiębiorstw.</a:t>
            </a:r>
          </a:p>
          <a:p>
            <a:endParaRPr lang="pl-PL" sz="1100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032A0A-ADD9-42EB-A017-EDD23B081D70}" type="slidenum">
              <a:rPr lang="pl-PL" smtClean="0"/>
              <a:t>10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778496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0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Poziom kontraktacji jest na niższym poziomie</a:t>
            </a:r>
            <a:r>
              <a:rPr lang="pl-PL" sz="10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gdyż </a:t>
            </a:r>
            <a:r>
              <a:rPr lang="pl-PL" sz="10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oczekujemy na podpisanie umowy </a:t>
            </a:r>
            <a:r>
              <a:rPr lang="pl-PL" sz="10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dofinansowanie dla </a:t>
            </a:r>
            <a:r>
              <a:rPr lang="pl-PL" sz="10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zintegrowanego projektu „Fabryka Kompetencji Kluczowych”</a:t>
            </a:r>
            <a:r>
              <a:rPr lang="pl-PL" sz="10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który został wyłoniony do dofinansowania w II edycji konkursu zakończonej w roku bieżącym.</a:t>
            </a:r>
          </a:p>
          <a:p>
            <a:endParaRPr lang="pl-PL" sz="10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l-PL" sz="10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Wskaźnik „Liczba uczniów objętych wsparciem w zakresie rozwijania kompetencji kluczowych w programie” </a:t>
            </a:r>
            <a:r>
              <a:rPr lang="pl-PL" sz="10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6-krotnie przekroczył wskaźnik zaplanowany </a:t>
            </a:r>
            <a:r>
              <a:rPr lang="pl-PL" sz="10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realizacji w Strategii ZIT KKBOF i wynosi </a:t>
            </a:r>
            <a:r>
              <a:rPr lang="pl-PL" sz="10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6 083 uczniów</a:t>
            </a:r>
            <a:r>
              <a:rPr lang="pl-PL" sz="10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pl-PL" sz="10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Biorąc pod uwagę wyłoniony projekt zintegrowany - wszystkie wskaźniki zostaną osiągnięte i przekroczone :)</a:t>
            </a:r>
          </a:p>
          <a:p>
            <a:endParaRPr lang="pl-PL" sz="10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l-PL" sz="10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Liczymy na większe wsparcie w tym zakresie w przyszłej perspektywie :)</a:t>
            </a:r>
          </a:p>
          <a:p>
            <a:endParaRPr lang="pl-PL" sz="10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032A0A-ADD9-42EB-A017-EDD23B081D70}" type="slidenum">
              <a:rPr lang="pl-PL" smtClean="0"/>
              <a:t>11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222716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032A0A-ADD9-42EB-A017-EDD23B081D70}" type="slidenum">
              <a:rPr lang="pl-PL" smtClean="0"/>
              <a:t>12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865180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032A0A-ADD9-42EB-A017-EDD23B081D70}" type="slidenum">
              <a:rPr lang="pl-PL" smtClean="0"/>
              <a:t>13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201448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050" dirty="0"/>
              <a:t>9 województw poniżej </a:t>
            </a:r>
            <a:r>
              <a:rPr lang="pl-PL" sz="1050" b="1" dirty="0"/>
              <a:t>średniej 21,4 %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032A0A-ADD9-42EB-A017-EDD23B081D70}" type="slidenum">
              <a:rPr lang="pl-PL" smtClean="0"/>
              <a:t>14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466064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032A0A-ADD9-42EB-A017-EDD23B081D70}" type="slidenum">
              <a:rPr lang="pl-PL" smtClean="0"/>
              <a:t>15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462193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000" dirty="0"/>
              <a:t>W ramach Regionalnego Programu Operacyjnego Województwa Zachodniopomorskiego dla działań dedykowanych Zintegrowanym Inwestycjom Terytorialnym Koszalińsko-Kołobrzesko Białogardzkiego Obszaru Funkcjonalnego w bieżącej perspektywie przeznaczono 40 mln euro (dokładne</a:t>
            </a:r>
            <a:r>
              <a:rPr lang="pl-PL" sz="1000" baseline="0" dirty="0"/>
              <a:t> kwoty dla poszczególnych wskazał w swojej prezentacji Prezydent) – po przesunięciach alokacji</a:t>
            </a:r>
            <a:r>
              <a:rPr lang="pl-PL" sz="1000" dirty="0"/>
              <a:t>:</a:t>
            </a:r>
          </a:p>
          <a:p>
            <a:r>
              <a:rPr lang="pl-PL" sz="1000" dirty="0"/>
              <a:t>1.8 – innowacyjność przedsiębiorstw</a:t>
            </a:r>
          </a:p>
          <a:p>
            <a:r>
              <a:rPr lang="pl-PL" sz="1000" dirty="0"/>
              <a:t>1.12 – rozwój stref inwestycyjnych</a:t>
            </a:r>
          </a:p>
          <a:p>
            <a:r>
              <a:rPr lang="pl-PL" sz="1000" dirty="0"/>
              <a:t>2.3 – mobilność miejska – transport niskoemisyjny</a:t>
            </a:r>
          </a:p>
          <a:p>
            <a:r>
              <a:rPr lang="pl-PL" sz="1000" dirty="0"/>
              <a:t>5.3 – budowa dróg gminnych i/lub powiatowych do sieci TEN-T</a:t>
            </a:r>
          </a:p>
          <a:p>
            <a:r>
              <a:rPr lang="pl-PL" sz="1000" dirty="0"/>
              <a:t>8.4 – rozwój edukacji w szkołach podstawowych, gimnazjalnych i ponadpodstawowych</a:t>
            </a:r>
          </a:p>
          <a:p>
            <a:r>
              <a:rPr lang="pl-PL" sz="1000" dirty="0"/>
              <a:t>8.8 – rozwój szkolnictwa zawodowego</a:t>
            </a:r>
          </a:p>
          <a:p>
            <a:endParaRPr lang="pl-PL" sz="1000" dirty="0"/>
          </a:p>
          <a:p>
            <a:r>
              <a:rPr lang="pl-PL" sz="1000" b="1" dirty="0"/>
              <a:t>Chcemy i </a:t>
            </a:r>
            <a:r>
              <a:rPr lang="pl-PL" sz="1000" b="1" u="sng" dirty="0"/>
              <a:t>damy</a:t>
            </a:r>
            <a:r>
              <a:rPr lang="pl-PL" sz="1000" b="1" u="sng" baseline="0" dirty="0"/>
              <a:t> radę wykorzystać więcej środków </a:t>
            </a:r>
            <a:r>
              <a:rPr lang="pl-PL" sz="1000" b="1" baseline="0" dirty="0"/>
              <a:t>niż w obecnej perspektywie na lata 2014-2020</a:t>
            </a:r>
            <a:endParaRPr lang="pl-PL" sz="1000" b="1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032A0A-ADD9-42EB-A017-EDD23B081D70}" type="slidenum">
              <a:rPr lang="pl-PL" smtClean="0"/>
              <a:t>16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306124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000" b="1" dirty="0">
                <a:latin typeface="+mn-lt"/>
              </a:rPr>
              <a:t>Zwiększenie konkurencyjności gospodarki: </a:t>
            </a:r>
            <a:r>
              <a:rPr lang="pl-PL" sz="1000" dirty="0">
                <a:latin typeface="+mn-lt"/>
              </a:rPr>
              <a:t>promowanie przedsiębiorczości, dalszy rozwój innowacyjnych produktów i usług w MSP – </a:t>
            </a:r>
            <a:r>
              <a:rPr lang="pl-PL" sz="1000" b="1" dirty="0">
                <a:latin typeface="+mn-lt"/>
              </a:rPr>
              <a:t>wsparcie dla przedsiębiorców</a:t>
            </a:r>
          </a:p>
          <a:p>
            <a:endParaRPr lang="pl-PL" sz="1000" b="1" dirty="0">
              <a:latin typeface="+mn-lt"/>
            </a:endParaRPr>
          </a:p>
          <a:p>
            <a:r>
              <a:rPr lang="pl-PL" sz="1000" b="1" dirty="0">
                <a:latin typeface="+mn-lt"/>
              </a:rPr>
              <a:t>Rozwój miast KKBOF związanych z nauką (edukacją), kulturą oraz turystyką miejską i nadmorską:</a:t>
            </a:r>
            <a:r>
              <a:rPr lang="pl-PL" sz="1000" b="0" dirty="0">
                <a:latin typeface="+mn-lt"/>
              </a:rPr>
              <a:t> doskonalenie systemu edukacji w kierunku pobudzania innowacyjności, przedsiębiorczości i kreatywnego myślenia, rozwój kompetencji i umiejętności uczniów szkolnictwa branżowego, „przebranżawianie” pracowników –</a:t>
            </a:r>
            <a:r>
              <a:rPr lang="pl-PL" sz="1000" b="1" dirty="0">
                <a:latin typeface="+mn-lt"/>
              </a:rPr>
              <a:t> współpraca z uczelniami wyższymi</a:t>
            </a:r>
            <a:r>
              <a:rPr lang="pl-PL" sz="1000" b="1" baseline="0" dirty="0">
                <a:latin typeface="+mn-lt"/>
              </a:rPr>
              <a:t>, szkołami zawodowymi i przedsiębiorcami</a:t>
            </a:r>
            <a:r>
              <a:rPr lang="pl-PL" sz="1000" b="0" baseline="0" dirty="0">
                <a:latin typeface="+mn-lt"/>
              </a:rPr>
              <a:t>;</a:t>
            </a:r>
            <a:r>
              <a:rPr lang="pl-PL" sz="1000" b="0" dirty="0">
                <a:latin typeface="+mn-lt"/>
              </a:rPr>
              <a:t> Rozwój obszarów o wysokich walorach przyrodniczych i krajobrazowych np.. tereny o właściwościach uzdrowiskowych, wysokiej atrakcyjności turystycznej, ale też ekoturystyka, ochrona, rozwój i promowanie dziedzictwa kulturowego.</a:t>
            </a:r>
            <a:r>
              <a:rPr lang="pl-PL" sz="1000" b="0" baseline="0" dirty="0">
                <a:latin typeface="+mn-lt"/>
              </a:rPr>
              <a:t> Przemawiają za tym nasze położenie, potencjał regionu – </a:t>
            </a:r>
            <a:r>
              <a:rPr lang="pl-PL" sz="1000" b="1" baseline="0" dirty="0">
                <a:latin typeface="+mn-lt"/>
              </a:rPr>
              <a:t>chcemy w dalszym ciągu eliminować dysproporcje pomiędzy pasem nadmorskim i resztą obszaru funkcjonalnego</a:t>
            </a:r>
            <a:endParaRPr lang="pl-PL" sz="1000" b="1" dirty="0">
              <a:latin typeface="+mn-lt"/>
            </a:endParaRPr>
          </a:p>
          <a:p>
            <a:endParaRPr lang="pl-PL" sz="1000" b="0" dirty="0">
              <a:latin typeface="+mn-lt"/>
            </a:endParaRPr>
          </a:p>
          <a:p>
            <a:r>
              <a:rPr lang="pl-PL" sz="1000" b="1" dirty="0">
                <a:latin typeface="+mn-lt"/>
              </a:rPr>
              <a:t>Rozwój kapitału ludzkiego i społecznego</a:t>
            </a:r>
            <a:r>
              <a:rPr lang="pl-PL" sz="1000" b="0" dirty="0">
                <a:latin typeface="+mn-lt"/>
              </a:rPr>
              <a:t>: wzmacnianie potencjału społeczności lokalnej, rozwój usług społecznych w tym wspieranie NGO, </a:t>
            </a:r>
          </a:p>
          <a:p>
            <a:endParaRPr lang="pl-PL" sz="1000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000" b="1" dirty="0">
                <a:solidFill>
                  <a:schemeClr val="tx1"/>
                </a:solidFill>
                <a:latin typeface="+mn-lt"/>
                <a:cs typeface="Segoe UI" panose="020B0502040204020203" pitchFamily="34" charset="0"/>
              </a:rPr>
              <a:t>Przywracanie funkcji społecznych, gospodarczych zdegradowanych obszarów miejskich: </a:t>
            </a:r>
            <a:r>
              <a:rPr lang="pl-PL" sz="1000" b="0" dirty="0">
                <a:solidFill>
                  <a:schemeClr val="tx1"/>
                </a:solidFill>
                <a:latin typeface="+mn-lt"/>
                <a:cs typeface="Segoe UI" panose="020B0502040204020203" pitchFamily="34" charset="0"/>
              </a:rPr>
              <a:t>rewitalizacja obszarów zdegradowanych, </a:t>
            </a:r>
            <a:r>
              <a:rPr lang="pl-PL" sz="1000" b="0" dirty="0">
                <a:latin typeface="+mn-lt"/>
              </a:rPr>
              <a:t>promocja samozatrudnienia, Ekonomii Społecznej</a:t>
            </a:r>
            <a:r>
              <a:rPr lang="pl-PL" sz="1000" b="0" baseline="0" dirty="0">
                <a:latin typeface="+mn-lt"/>
              </a:rPr>
              <a:t> itp.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000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000" b="1" dirty="0">
                <a:solidFill>
                  <a:schemeClr val="tx1"/>
                </a:solidFill>
                <a:latin typeface="+mn-lt"/>
                <a:cs typeface="Segoe UI" panose="020B0502040204020203" pitchFamily="34" charset="0"/>
              </a:rPr>
              <a:t>Wspieranie efektywności energetycznej i promocja rozwiązań niskoemisyjnych: </a:t>
            </a:r>
            <a:r>
              <a:rPr lang="pl-PL" sz="1000" b="0" dirty="0">
                <a:solidFill>
                  <a:schemeClr val="tx1"/>
                </a:solidFill>
                <a:latin typeface="+mn-lt"/>
                <a:cs typeface="Segoe UI" panose="020B0502040204020203" pitchFamily="34" charset="0"/>
              </a:rPr>
              <a:t>efektywność energetyczna w budynkach użyteczności publicznej i sektorze mieszkaniowych (termomodernizacja), promowanie energooszczędności, poprawa jakości powietrza poprzez redukcję niskiej emisji (nowe tabory, drogi rowerowe, promocja zrównoważonego transportu miejskiego)</a:t>
            </a:r>
            <a:endParaRPr lang="pl-PL" sz="1000" b="1" dirty="0">
              <a:solidFill>
                <a:schemeClr val="tx1"/>
              </a:solidFill>
              <a:latin typeface="+mn-lt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000" b="1" dirty="0">
              <a:solidFill>
                <a:schemeClr val="tx1"/>
              </a:solidFill>
              <a:latin typeface="+mn-lt"/>
              <a:cs typeface="Segoe UI" panose="020B0502040204020203" pitchFamily="34" charset="0"/>
            </a:endParaRPr>
          </a:p>
          <a:p>
            <a:endParaRPr lang="pl-PL" sz="1000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032A0A-ADD9-42EB-A017-EDD23B081D70}" type="slidenum">
              <a:rPr lang="pl-PL" smtClean="0"/>
              <a:t>17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91021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000" b="1" dirty="0">
                <a:solidFill>
                  <a:schemeClr val="tx1"/>
                </a:solidFill>
                <a:latin typeface="+mn-lt"/>
              </a:rPr>
              <a:t>Oczywiście czeka nas jeszcze ewaluacja i aktualizacja</a:t>
            </a:r>
            <a:r>
              <a:rPr lang="pl-PL" sz="1000" b="1" baseline="0" dirty="0">
                <a:solidFill>
                  <a:schemeClr val="tx1"/>
                </a:solidFill>
                <a:latin typeface="+mn-lt"/>
              </a:rPr>
              <a:t> założonych działań strategicznych na obszarze KKBOF w związku z wejściem w nową perspektywę finansową UE, ale w oparciu o dotychczasowe potrzeby Gmin, można już teraz wstępnie sformułować następujące wyzwania:</a:t>
            </a:r>
            <a:endParaRPr lang="pl-PL" sz="1000" b="1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000" b="1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000" b="1" dirty="0">
                <a:solidFill>
                  <a:schemeClr val="tx1"/>
                </a:solidFill>
                <a:latin typeface="+mn-lt"/>
              </a:rPr>
              <a:t>Wzrost innowacyjności przedsiębiorstw: </a:t>
            </a:r>
            <a:r>
              <a:rPr lang="pl-PL" sz="1000" dirty="0">
                <a:latin typeface="+mn-lt"/>
              </a:rPr>
              <a:t>wspieranie etapów tworzenia innowacji począwszy od współpracy z uczelniami przy tworzeniu nowych koncepcji poprzez wdrażanie nowych produktów w firmie aż do eksportu zaawansowanych technologicznie produktów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0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000" b="1" dirty="0">
                <a:solidFill>
                  <a:schemeClr val="tx1"/>
                </a:solidFill>
                <a:latin typeface="+mn-lt"/>
              </a:rPr>
              <a:t>Wzmocnienie atrakcyjności inwestycyjnej KKBOF,</a:t>
            </a:r>
            <a:r>
              <a:rPr lang="pl-PL" sz="1000" b="1" baseline="0" dirty="0">
                <a:solidFill>
                  <a:schemeClr val="tx1"/>
                </a:solidFill>
                <a:latin typeface="+mn-lt"/>
              </a:rPr>
              <a:t> </a:t>
            </a:r>
            <a:r>
              <a:rPr lang="pl-PL" sz="1000" b="0" baseline="0" dirty="0">
                <a:solidFill>
                  <a:schemeClr val="tx1"/>
                </a:solidFill>
                <a:latin typeface="+mn-lt"/>
              </a:rPr>
              <a:t>w tym również prowadzenie działań skutkujących zmniejszeniem „odpływu” wykształconych </a:t>
            </a:r>
            <a:r>
              <a:rPr lang="pl-PL" sz="1000" b="0" dirty="0">
                <a:solidFill>
                  <a:schemeClr val="tx1"/>
                </a:solidFill>
                <a:latin typeface="+mn-lt"/>
              </a:rPr>
              <a:t>absolwentów np. Politechniki Koszalińskiej z branży IT lub nauk ekonomicznych, dzięki której firmy będą mogły zatrudniać specjalistów w tym zakresie.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000" b="0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000" b="1" dirty="0">
                <a:solidFill>
                  <a:schemeClr val="tx1"/>
                </a:solidFill>
                <a:latin typeface="+mn-lt"/>
              </a:rPr>
              <a:t>Racjonalna gospodarka zasobami, zachowanie i ochrona wartości przyrodniczych: </a:t>
            </a:r>
            <a:r>
              <a:rPr lang="pl-PL" sz="1000" b="0" dirty="0">
                <a:solidFill>
                  <a:schemeClr val="tx1"/>
                </a:solidFill>
                <a:latin typeface="+mn-lt"/>
              </a:rPr>
              <a:t>na terenie ZIT KKBOF znajduje się wiele miejsc chronionych Naturą 2000,</a:t>
            </a:r>
            <a:r>
              <a:rPr lang="pl-PL" sz="1000" b="0" baseline="0" dirty="0">
                <a:solidFill>
                  <a:schemeClr val="tx1"/>
                </a:solidFill>
                <a:latin typeface="+mn-lt"/>
              </a:rPr>
              <a:t> k</a:t>
            </a:r>
            <a:r>
              <a:rPr lang="pl-PL" sz="1000" b="0" dirty="0">
                <a:solidFill>
                  <a:schemeClr val="tx1"/>
                </a:solidFill>
                <a:latin typeface="+mn-lt"/>
              </a:rPr>
              <a:t>onieczna jest ochrona siedlisk przyrodniczych, doskonalenie systemów ochrony przyrody, utrzymanie istniejących i odbudowa degradowanych</a:t>
            </a:r>
            <a:r>
              <a:rPr lang="pl-PL" sz="1000" b="0" baseline="0" dirty="0">
                <a:solidFill>
                  <a:schemeClr val="tx1"/>
                </a:solidFill>
                <a:latin typeface="+mn-lt"/>
              </a:rPr>
              <a:t> </a:t>
            </a:r>
            <a:r>
              <a:rPr lang="pl-PL" sz="1000" b="0" dirty="0">
                <a:solidFill>
                  <a:schemeClr val="tx1"/>
                </a:solidFill>
                <a:latin typeface="+mn-lt"/>
              </a:rPr>
              <a:t>ekosystemów.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000" b="1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000" b="1" dirty="0">
                <a:solidFill>
                  <a:schemeClr val="tx1"/>
                </a:solidFill>
                <a:latin typeface="+mn-lt"/>
              </a:rPr>
              <a:t>Zwiększenie przestrzennej konkurencyjności ZIT KKBOF: </a:t>
            </a:r>
            <a:r>
              <a:rPr lang="pl-PL" sz="1000" b="0" dirty="0">
                <a:solidFill>
                  <a:schemeClr val="tx1"/>
                </a:solidFill>
                <a:latin typeface="+mn-lt"/>
              </a:rPr>
              <a:t>dalsze działania w zakresie infrastruktury dla usług transportowych na drogach powiatowych i gminnych, modernizacja infrastruktury dróg wodnych morskich i śródlądowych (kanały, śluzy, żegluga, przeładunki itp.), rozwój ekoturystyki szczególnie na terenach poniżej pasa nadmorskiego, </a:t>
            </a:r>
            <a:endParaRPr lang="pl-PL" sz="1000" b="1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0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000" dirty="0">
                <a:latin typeface="+mn-lt"/>
              </a:rPr>
              <a:t>Czyli współpraca samorządów,</a:t>
            </a:r>
            <a:r>
              <a:rPr lang="pl-PL" sz="1000" baseline="0" dirty="0">
                <a:latin typeface="+mn-lt"/>
              </a:rPr>
              <a:t> </a:t>
            </a:r>
            <a:r>
              <a:rPr lang="pl-PL" sz="1000" baseline="0" dirty="0" err="1">
                <a:latin typeface="+mn-lt"/>
              </a:rPr>
              <a:t>NGOsów</a:t>
            </a:r>
            <a:r>
              <a:rPr lang="pl-PL" sz="1000" baseline="0" dirty="0">
                <a:latin typeface="+mn-lt"/>
              </a:rPr>
              <a:t> i innych aktorów lokalnych powinna być ukierunkowana na: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l-PL" sz="1000" dirty="0">
                <a:solidFill>
                  <a:schemeClr val="tx1"/>
                </a:solidFill>
                <a:latin typeface="+mn-lt"/>
                <a:cs typeface="Segoe UI" panose="020B0502040204020203" pitchFamily="34" charset="0"/>
              </a:rPr>
              <a:t>wzrost jakości życia mieszkańców sąsiadujących ze sobą samorządów</a:t>
            </a:r>
          </a:p>
          <a:p>
            <a:pPr marL="171450" indent="-171450" algn="l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pl-PL" sz="1000" dirty="0">
                <a:solidFill>
                  <a:schemeClr val="tx1"/>
                </a:solidFill>
                <a:latin typeface="+mn-lt"/>
                <a:cs typeface="Segoe UI" panose="020B0502040204020203" pitchFamily="34" charset="0"/>
              </a:rPr>
              <a:t>poprawę dostępności i jakości usług publicznych</a:t>
            </a:r>
          </a:p>
          <a:p>
            <a:pPr marL="171450" indent="-171450" algn="l">
              <a:spcBef>
                <a:spcPts val="300"/>
              </a:spcBef>
              <a:buClr>
                <a:srgbClr val="5FCBEF"/>
              </a:buClr>
              <a:buFont typeface="Arial" panose="020B0604020202020204" pitchFamily="34" charset="0"/>
              <a:buChar char="•"/>
            </a:pPr>
            <a:r>
              <a:rPr lang="pl-PL" sz="1000" dirty="0">
                <a:solidFill>
                  <a:schemeClr val="tx1"/>
                </a:solidFill>
                <a:latin typeface="+mn-lt"/>
                <a:cs typeface="Segoe UI" panose="020B0502040204020203" pitchFamily="34" charset="0"/>
              </a:rPr>
              <a:t>tworzenie przyjaznych warunków do rozwoju przedsiębiorczości</a:t>
            </a:r>
          </a:p>
          <a:p>
            <a:pPr marL="171450" indent="-171450" algn="l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pl-PL" sz="1000" dirty="0">
                <a:solidFill>
                  <a:schemeClr val="tx1"/>
                </a:solidFill>
                <a:latin typeface="+mn-lt"/>
                <a:cs typeface="Segoe UI" panose="020B0502040204020203" pitchFamily="34" charset="0"/>
              </a:rPr>
              <a:t>rozwój mobilności miejskiej</a:t>
            </a:r>
          </a:p>
          <a:p>
            <a:pPr marL="171450" indent="-171450" algn="l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pl-PL" sz="1000" dirty="0">
                <a:solidFill>
                  <a:schemeClr val="tx1"/>
                </a:solidFill>
                <a:latin typeface="+mn-lt"/>
                <a:cs typeface="Segoe UI" panose="020B0502040204020203" pitchFamily="34" charset="0"/>
              </a:rPr>
              <a:t>tworzenie nowych produktów turystycznych,</a:t>
            </a:r>
            <a:r>
              <a:rPr lang="pl-PL" sz="1000" baseline="0" dirty="0">
                <a:solidFill>
                  <a:schemeClr val="tx1"/>
                </a:solidFill>
                <a:latin typeface="+mn-lt"/>
                <a:cs typeface="Segoe UI" panose="020B0502040204020203" pitchFamily="34" charset="0"/>
              </a:rPr>
              <a:t> szczególnie </a:t>
            </a:r>
            <a:r>
              <a:rPr lang="pl-PL" sz="1000" dirty="0">
                <a:solidFill>
                  <a:schemeClr val="tx1"/>
                </a:solidFill>
                <a:latin typeface="+mn-lt"/>
                <a:cs typeface="Segoe UI" panose="020B0502040204020203" pitchFamily="34" charset="0"/>
              </a:rPr>
              <a:t>poza pasem nadmorskim</a:t>
            </a:r>
          </a:p>
          <a:p>
            <a:pPr marL="171450" indent="-171450" algn="l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pl-PL" sz="1000" dirty="0">
                <a:solidFill>
                  <a:schemeClr val="tx1"/>
                </a:solidFill>
                <a:latin typeface="+mn-lt"/>
                <a:cs typeface="Segoe UI" panose="020B0502040204020203" pitchFamily="34" charset="0"/>
              </a:rPr>
              <a:t>wykorzystanie lokalnego potencjału kulturowego i przyrodniczego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032A0A-ADD9-42EB-A017-EDD23B081D70}" type="slidenum">
              <a:rPr lang="pl-PL" smtClean="0"/>
              <a:t>18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236192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000" b="1" dirty="0">
                <a:latin typeface="+mn-lt"/>
              </a:rPr>
              <a:t>15 podmiotów zaangażowanych w projekt: </a:t>
            </a:r>
            <a:r>
              <a:rPr lang="pl-PL" sz="1000" dirty="0">
                <a:latin typeface="+mn-lt"/>
              </a:rPr>
              <a:t>13 gmin oraz 2 powiaty – kołobrzeski i białogardzki</a:t>
            </a:r>
            <a:r>
              <a:rPr lang="pl-PL" sz="1000" baseline="0" dirty="0">
                <a:latin typeface="+mn-lt"/>
              </a:rPr>
              <a:t>. To aż 32 realizatorów!</a:t>
            </a:r>
            <a:endParaRPr lang="pl-PL" sz="1000" dirty="0">
              <a:latin typeface="+mn-lt"/>
            </a:endParaRPr>
          </a:p>
          <a:p>
            <a:endParaRPr lang="pl-PL" sz="1000" dirty="0">
              <a:latin typeface="+mn-lt"/>
            </a:endParaRPr>
          </a:p>
          <a:p>
            <a:r>
              <a:rPr lang="pl-PL" sz="1000" b="1" dirty="0">
                <a:latin typeface="+mn-lt"/>
              </a:rPr>
              <a:t>Realizacja projektu: </a:t>
            </a:r>
            <a:r>
              <a:rPr lang="pl-PL" sz="1000" b="0" dirty="0">
                <a:latin typeface="+mn-lt"/>
              </a:rPr>
              <a:t>programy indywidualizacji pracy z uczniem ze specjalnymi potrzebami edukacyjnymi, rozwój kompetencji kluczowych w zakresie przedmiotów przyrodniczych, matematycznych i informatycznych (TIK),</a:t>
            </a:r>
          </a:p>
          <a:p>
            <a:r>
              <a:rPr lang="pl-PL" sz="1000" b="0" dirty="0">
                <a:latin typeface="+mn-lt"/>
              </a:rPr>
              <a:t>Oferta doradztwa edukacyjno-zawodowego dla uczniów klas 7-8 szkół podstawowych i ponadpodstawowych, doskonalenie nauczycieli.</a:t>
            </a:r>
          </a:p>
          <a:p>
            <a:endParaRPr lang="pl-PL" sz="1000" b="0" dirty="0">
              <a:latin typeface="+mn-lt"/>
            </a:endParaRPr>
          </a:p>
          <a:p>
            <a:r>
              <a:rPr lang="pl-PL" sz="1000" b="1" dirty="0">
                <a:latin typeface="+mn-lt"/>
              </a:rPr>
              <a:t>Doposażanie szkół w sprzęt specjalistyczny:</a:t>
            </a:r>
            <a:r>
              <a:rPr lang="pl-PL" sz="1000" b="0" dirty="0">
                <a:latin typeface="+mn-lt"/>
              </a:rPr>
              <a:t> monitory interaktywne, roboty do nauki programowania, laptopy i tablety do szkolnych pracowni.</a:t>
            </a:r>
            <a:endParaRPr lang="pl-PL" sz="1000" b="1" dirty="0">
              <a:latin typeface="+mn-lt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032A0A-ADD9-42EB-A017-EDD23B081D70}" type="slidenum">
              <a:rPr lang="pl-PL" smtClean="0"/>
              <a:t>19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966131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000" b="1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Zintegrowane Inwestycje Terytorialne </a:t>
            </a:r>
            <a:r>
              <a:rPr lang="pl-PL" sz="10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to nowoczesny sposób zarządzania rozwojem regionalnym, zakładający dostosowanie interwencji do potrzeb określonych geograficznie obszarów, których granice wyznaczają </a:t>
            </a:r>
            <a:r>
              <a:rPr lang="pl-PL" sz="1000" b="1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wspólne uwarunkowania rozwojowe oraz silne i wielokierunkowe powiązania funkcjonalne</a:t>
            </a:r>
            <a:r>
              <a:rPr lang="pl-PL" sz="10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  <a:r>
              <a:rPr lang="pl-PL" sz="1000" b="1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</a:p>
          <a:p>
            <a:endParaRPr lang="pl-PL" sz="1000" b="1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pl-PL" sz="10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Celem jest </a:t>
            </a:r>
            <a:r>
              <a:rPr lang="pl-PL" sz="1000" b="1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wspólne, partnerskie zarządzanie samorządów </a:t>
            </a:r>
            <a:r>
              <a:rPr lang="pl-PL" sz="10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rozwojem regionalnym.</a:t>
            </a:r>
          </a:p>
          <a:p>
            <a:endParaRPr lang="pl-PL" sz="1000" b="1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pl-PL" sz="10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ZIT-y po raz pierwszy zostały udostępnione przez Unię Europejską jako nowatorskie narzędzie finansowe z osobną alokacją, w obecnej perspektywie finansowej </a:t>
            </a:r>
            <a:r>
              <a:rPr lang="pl-PL" sz="1000" b="1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na lata 2014-2020</a:t>
            </a:r>
            <a:r>
              <a:rPr lang="pl-PL" sz="10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032A0A-ADD9-42EB-A017-EDD23B081D70}" type="slidenum">
              <a:rPr lang="pl-PL" smtClean="0"/>
              <a:t>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185122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Segoe UI" panose="020B0502040204020203" pitchFamily="34" charset="0"/>
              </a:rPr>
              <a:t>Miasto Białogard - Gmina Białogard:  </a:t>
            </a:r>
            <a:r>
              <a:rPr kumimoji="0" lang="pl-PL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Segoe UI" panose="020B0502040204020203" pitchFamily="34" charset="0"/>
              </a:rPr>
              <a:t>Miasto Białogard wybudowało drogi rowerowe o łącznej dł. </a:t>
            </a:r>
            <a:r>
              <a:rPr kumimoji="0" lang="pl-PL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Segoe UI" panose="020B0502040204020203" pitchFamily="34" charset="0"/>
              </a:rPr>
              <a:t>ok. 20 km. </a:t>
            </a:r>
            <a:r>
              <a:rPr kumimoji="0" lang="pl-PL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Segoe UI" panose="020B0502040204020203" pitchFamily="34" charset="0"/>
              </a:rPr>
              <a:t>Dzięki połączeniu z drogą rowerową, do realizacji której przystąpiła Gmina Białogard (</a:t>
            </a:r>
            <a:r>
              <a:rPr kumimoji="0" lang="pl-PL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Segoe UI" panose="020B0502040204020203" pitchFamily="34" charset="0"/>
              </a:rPr>
              <a:t>dł. 7,29 km</a:t>
            </a:r>
            <a:r>
              <a:rPr kumimoji="0" lang="pl-PL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Segoe UI" panose="020B0502040204020203" pitchFamily="34" charset="0"/>
              </a:rPr>
              <a:t>), mieszkańcy Łęczna, Kamosowa i Nasutowa będą mogli dojechać rowerem do centrum Białogardu i centrum przesiadkowego przy dworcu PKP. </a:t>
            </a:r>
            <a:r>
              <a:rPr kumimoji="0" lang="pl-PL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Segoe UI" panose="020B0502040204020203" pitchFamily="34" charset="0"/>
              </a:rPr>
              <a:t>W tym przypadku łącznie powstanie 26,89 km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Segoe UI" panose="020B0502040204020203" pitchFamily="34" charset="0"/>
              </a:rPr>
              <a:t>Miasto Koszalin - Gmina Manowo – Gmina Świeszyno: </a:t>
            </a:r>
            <a:r>
              <a:rPr kumimoji="0" lang="pl-PL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Segoe UI" panose="020B0502040204020203" pitchFamily="34" charset="0"/>
              </a:rPr>
              <a:t>istniejąca sieć dróg rowerowych w Koszalinie, w tym droga przy ul. Gnieźnieńskiej, łączy się z niedawno oddaną drogą rowerową prowadzącą z Manowa o dł. 5,60 km, natomiast w realizacji do 2022 r. jest jeszcze łącząca się z nimi droga rowerowa o długości 5,36 km prowadząca od Świeszyna do Niekłonic i Konikowa.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Segoe UI" panose="020B0502040204020203" pitchFamily="34" charset="0"/>
              </a:rPr>
              <a:t>Miasto Kołobrzeg – Gmina Kołobrzeg:</a:t>
            </a:r>
            <a:r>
              <a:rPr kumimoji="0" lang="pl-PL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Segoe UI" panose="020B0502040204020203" pitchFamily="34" charset="0"/>
              </a:rPr>
              <a:t> Droga rowerowa </a:t>
            </a:r>
            <a:r>
              <a:rPr kumimoji="0" lang="pl-PL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Segoe UI" panose="020B0502040204020203" pitchFamily="34" charset="0"/>
              </a:rPr>
              <a:t>o dł. 6,05 km </a:t>
            </a:r>
            <a:r>
              <a:rPr kumimoji="0" lang="pl-PL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Segoe UI" panose="020B0502040204020203" pitchFamily="34" charset="0"/>
              </a:rPr>
              <a:t>prowadząca z miejscowości Przećmino w gminie Kołobrzeg łączy się z istniejącą już drogą rowerową w mieście Kołobrzeg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FCBEF"/>
              </a:buClr>
              <a:buSzTx/>
              <a:buFontTx/>
              <a:buNone/>
              <a:tabLst/>
              <a:defRPr/>
            </a:pPr>
            <a:r>
              <a:rPr kumimoji="0" lang="pl-PL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Segoe UI" panose="020B0502040204020203" pitchFamily="34" charset="0"/>
              </a:rPr>
              <a:t>Gmina Karlino-Gmina Dygowo: </a:t>
            </a:r>
            <a:r>
              <a:rPr kumimoji="0" lang="pl-PL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Segoe UI" panose="020B0502040204020203" pitchFamily="34" charset="0"/>
              </a:rPr>
              <a:t>Droga rowerowa w Karlinie miała łączyć się z drogą rowerową w gminie Dygowo w dwóch miejscowościach: Mierzyn i Lubiechowo. Aktualnie z przyczyn finansowych gmina Dygowo odsunęła plany na budowę swojej części drogi rowerowej ale Gmina Karlino konsekwentnie realizuje budowę drogi rowerowej </a:t>
            </a:r>
            <a:r>
              <a:rPr kumimoji="0" lang="pl-PL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Segoe UI" panose="020B0502040204020203" pitchFamily="34" charset="0"/>
              </a:rPr>
              <a:t>o dł. 9,60 km</a:t>
            </a:r>
            <a:r>
              <a:rPr kumimoji="0" lang="pl-PL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Segoe UI" panose="020B0502040204020203" pitchFamily="34" charset="0"/>
              </a:rPr>
              <a:t>. do granicy z gminą Dygowo. </a:t>
            </a:r>
            <a:endParaRPr kumimoji="0" lang="pl-PL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Segoe UI" panose="020B0502040204020203" pitchFamily="34" charset="0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032A0A-ADD9-42EB-A017-EDD23B081D70}" type="slidenum">
              <a:rPr lang="pl-PL" smtClean="0"/>
              <a:t>20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2323572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000" b="1" dirty="0">
                <a:solidFill>
                  <a:schemeClr val="tx1"/>
                </a:solidFill>
                <a:latin typeface="+mn-lt"/>
                <a:cs typeface="Segoe UI" panose="020B0502040204020203" pitchFamily="34" charset="0"/>
              </a:rPr>
              <a:t>Ujęcie</a:t>
            </a:r>
            <a:r>
              <a:rPr lang="pl-PL" sz="1000" b="1" baseline="0" dirty="0">
                <a:solidFill>
                  <a:schemeClr val="tx1"/>
                </a:solidFill>
                <a:latin typeface="+mn-lt"/>
                <a:cs typeface="Segoe UI" panose="020B0502040204020203" pitchFamily="34" charset="0"/>
              </a:rPr>
              <a:t> i p</a:t>
            </a:r>
            <a:r>
              <a:rPr lang="pl-PL" sz="1000" b="1" dirty="0">
                <a:solidFill>
                  <a:schemeClr val="tx1"/>
                </a:solidFill>
                <a:latin typeface="+mn-lt"/>
                <a:cs typeface="Segoe UI" panose="020B0502040204020203" pitchFamily="34" charset="0"/>
              </a:rPr>
              <a:t>remiowanie obszarów</a:t>
            </a:r>
            <a:r>
              <a:rPr lang="pl-PL" sz="1000" b="1" baseline="0" dirty="0">
                <a:solidFill>
                  <a:schemeClr val="tx1"/>
                </a:solidFill>
                <a:latin typeface="+mn-lt"/>
                <a:cs typeface="Segoe UI" panose="020B0502040204020203" pitchFamily="34" charset="0"/>
              </a:rPr>
              <a:t> funkcjonalnych</a:t>
            </a:r>
            <a:r>
              <a:rPr lang="pl-PL" sz="1000" b="1" dirty="0">
                <a:solidFill>
                  <a:schemeClr val="tx1"/>
                </a:solidFill>
                <a:latin typeface="+mn-lt"/>
                <a:cs typeface="Segoe UI" panose="020B0502040204020203" pitchFamily="34" charset="0"/>
              </a:rPr>
              <a:t> w krajowych i regionalnych programach operacyjnych: </a:t>
            </a:r>
            <a:r>
              <a:rPr lang="pl-PL" sz="1000" b="0" dirty="0">
                <a:solidFill>
                  <a:schemeClr val="tx1"/>
                </a:solidFill>
                <a:latin typeface="+mn-lt"/>
                <a:cs typeface="Segoe UI" panose="020B0502040204020203" pitchFamily="34" charset="0"/>
              </a:rPr>
              <a:t>ZITY </a:t>
            </a:r>
            <a:r>
              <a:rPr lang="pl-PL" sz="1000" b="0" dirty="0" err="1">
                <a:solidFill>
                  <a:schemeClr val="tx1"/>
                </a:solidFill>
                <a:latin typeface="+mn-lt"/>
                <a:cs typeface="Segoe UI" panose="020B0502040204020203" pitchFamily="34" charset="0"/>
              </a:rPr>
              <a:t>subregionalne</a:t>
            </a:r>
            <a:r>
              <a:rPr lang="pl-PL" sz="1000" b="0" dirty="0">
                <a:solidFill>
                  <a:schemeClr val="tx1"/>
                </a:solidFill>
                <a:latin typeface="+mn-lt"/>
                <a:cs typeface="Segoe UI" panose="020B0502040204020203" pitchFamily="34" charset="0"/>
              </a:rPr>
              <a:t>, do jakich zalicza się KKBOF, w obecnej perspektywie nie były ujęte w Programach Krajowych, co w znacznym stopniu ograniczyło możliwości tworzenia dużych komplementarnych projektów. Zależy nam aby w nowej perspektywie na lata 2021-2027 ZIT KKBOF taką możliwość posiadał, szczególnie, że zgodnie z projektem Rozporządzenia ogólnego ZIT ma realizować projekty partnerskie – ponadlokalne. W takiej sytuacji komplementarność Programów regionalnych i krajowych jest bardzo wskazana.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000" b="0" dirty="0">
              <a:solidFill>
                <a:schemeClr val="tx1"/>
              </a:solidFill>
              <a:latin typeface="+mn-lt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000" b="1" kern="1200" baseline="0" dirty="0">
                <a:solidFill>
                  <a:schemeClr val="tx1"/>
                </a:solidFill>
                <a:latin typeface="+mn-lt"/>
                <a:ea typeface="+mn-ea"/>
                <a:cs typeface="Segoe UI" panose="020B0502040204020203" pitchFamily="34" charset="0"/>
              </a:rPr>
              <a:t>Dążenie do uproszczenia procedur związanych z przyznaniem dofinansowania</a:t>
            </a:r>
            <a:r>
              <a:rPr lang="pl-PL" sz="1000" b="1" dirty="0">
                <a:solidFill>
                  <a:schemeClr val="tx1"/>
                </a:solidFill>
                <a:latin typeface="+mn-lt"/>
                <a:cs typeface="Segoe UI" panose="020B0502040204020203" pitchFamily="34" charset="0"/>
              </a:rPr>
              <a:t>: </a:t>
            </a:r>
            <a:r>
              <a:rPr lang="pl-PL" sz="1000" b="0" dirty="0">
                <a:solidFill>
                  <a:schemeClr val="tx1"/>
                </a:solidFill>
                <a:latin typeface="+mn-lt"/>
                <a:cs typeface="Segoe UI" panose="020B0502040204020203" pitchFamily="34" charset="0"/>
              </a:rPr>
              <a:t>mimo wprowadzenia już wielu udogodnień, Beneficjenci nadal mają problemy z wypełnianiem szeregu dokumentów i uzupełnień. Dodatkowe kłopoty szczególnie przedsiębiorcy mają przy weryfikacji ich przetargów. Podważany jest dobór oferentów do których wysyłane są zapytania ofertowe przez co sprawy związane z rozliczeniem projektów przedłużają się w skrajnych przypadkach może to nawet skutkować zachwianiem płynności finansowej firmy.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000" b="0" dirty="0">
              <a:solidFill>
                <a:schemeClr val="tx1"/>
              </a:solidFill>
              <a:latin typeface="+mn-lt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000" b="1" dirty="0">
                <a:solidFill>
                  <a:schemeClr val="tx1"/>
                </a:solidFill>
                <a:latin typeface="+mn-lt"/>
                <a:cs typeface="Segoe UI" panose="020B0502040204020203" pitchFamily="34" charset="0"/>
              </a:rPr>
              <a:t>Konieczność posiadania dodatkowych dokumentów nieuregulowanych przepisami prawa </a:t>
            </a:r>
            <a:r>
              <a:rPr lang="pl-PL" sz="1000" b="0" dirty="0">
                <a:solidFill>
                  <a:schemeClr val="tx1"/>
                </a:solidFill>
                <a:latin typeface="+mn-lt"/>
                <a:cs typeface="Segoe UI" panose="020B0502040204020203" pitchFamily="34" charset="0"/>
              </a:rPr>
              <a:t>– obecnie był to np.</a:t>
            </a:r>
            <a:r>
              <a:rPr lang="pl-PL" sz="1000" b="1" dirty="0">
                <a:solidFill>
                  <a:schemeClr val="tx1"/>
                </a:solidFill>
                <a:latin typeface="+mn-lt"/>
                <a:cs typeface="Segoe UI" panose="020B0502040204020203" pitchFamily="34" charset="0"/>
              </a:rPr>
              <a:t> </a:t>
            </a:r>
            <a:r>
              <a:rPr lang="pl-PL" sz="1000" dirty="0">
                <a:solidFill>
                  <a:srgbClr val="FF0000"/>
                </a:solidFill>
                <a:latin typeface="+mn-lt"/>
                <a:cs typeface="Segoe UI" panose="020B0502040204020203" pitchFamily="34" charset="0"/>
              </a:rPr>
              <a:t>Plan Zrównoważonej Mobilności Miejskiej</a:t>
            </a:r>
            <a:r>
              <a:rPr lang="pl-PL" sz="1000" dirty="0">
                <a:solidFill>
                  <a:schemeClr val="tx1"/>
                </a:solidFill>
                <a:latin typeface="+mn-lt"/>
                <a:cs typeface="Segoe UI" panose="020B0502040204020203" pitchFamily="34" charset="0"/>
              </a:rPr>
              <a:t> mimo, że każda gmina posiada Plan Gospodarki Niskoemisyjnej, z którego jasno wynikały potrzeby i cele zmierzające do ograniczenia emisji gazów cieplarnianych.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000" b="1" dirty="0">
              <a:solidFill>
                <a:schemeClr val="tx1"/>
              </a:solidFill>
              <a:latin typeface="+mn-lt"/>
              <a:cs typeface="Segoe UI" panose="020B0502040204020203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Segoe UI" panose="020B0502040204020203" pitchFamily="34" charset="0"/>
              </a:rPr>
              <a:t>Skrócenie procesu oceny wniosków (wielokrotne wzywanie do poprawy błędów szczególnie dokuczliwe dla przedsiębiorców)</a:t>
            </a:r>
            <a:r>
              <a:rPr lang="pl-PL" sz="1000" b="1" dirty="0">
                <a:solidFill>
                  <a:schemeClr val="tx1"/>
                </a:solidFill>
                <a:latin typeface="+mn-lt"/>
                <a:cs typeface="Segoe UI" panose="020B0502040204020203" pitchFamily="34" charset="0"/>
              </a:rPr>
              <a:t>: </a:t>
            </a:r>
            <a:r>
              <a:rPr lang="pl-PL" sz="1000" b="0" dirty="0">
                <a:solidFill>
                  <a:schemeClr val="tx1"/>
                </a:solidFill>
                <a:latin typeface="+mn-lt"/>
                <a:cs typeface="Segoe UI" panose="020B0502040204020203" pitchFamily="34" charset="0"/>
              </a:rPr>
              <a:t>Ocena wniosków ZIT KKBOF od złożenia wniosku do podpisania umowy trwa średnio 172 dni to jest ok. pół roku. Przedłużający się czas oceny wniosków wynika właśnie z problemów związanych z koniecznością dostarczenia dodatkowych dokumentów, które często trzeba tworzyć a to zajmuje dużo czasu i skomplikowanymi procedurami.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0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0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Segoe UI" panose="020B0502040204020203" pitchFamily="34" charset="0"/>
              </a:rPr>
              <a:t>Dążenie do uzyskania maksymalnego poziomu dofinansowania projektów: </a:t>
            </a:r>
            <a:r>
              <a:rPr lang="pl-PL" sz="1000" b="0" dirty="0">
                <a:solidFill>
                  <a:schemeClr val="tx1"/>
                </a:solidFill>
                <a:latin typeface="+mn-lt"/>
                <a:cs typeface="Segoe UI" panose="020B0502040204020203" pitchFamily="34" charset="0"/>
              </a:rPr>
              <a:t>zgodnie z projektem Rozporządzenia ogólnego Komisji Europejskiej (COM(2018)375, art. 106) współfinansowanie unijne ma wynosić 70% dla regionów słabiej rozwiniętych do których w dalszym ciągu zalicza się województwo zachodniopomorskie.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000" b="0" dirty="0">
              <a:solidFill>
                <a:schemeClr val="tx1"/>
              </a:solidFill>
              <a:latin typeface="+mn-lt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000" b="1" dirty="0">
                <a:solidFill>
                  <a:schemeClr val="tx1"/>
                </a:solidFill>
                <a:latin typeface="+mn-lt"/>
                <a:cs typeface="Segoe UI" panose="020B0502040204020203" pitchFamily="34" charset="0"/>
              </a:rPr>
              <a:t>Partnerstwo Publiczno-Prywatne:</a:t>
            </a:r>
            <a:r>
              <a:rPr lang="pl-PL" sz="1000" b="0" dirty="0">
                <a:solidFill>
                  <a:schemeClr val="tx1"/>
                </a:solidFill>
                <a:latin typeface="+mn-lt"/>
                <a:cs typeface="Segoe UI" panose="020B0502040204020203" pitchFamily="34" charset="0"/>
              </a:rPr>
              <a:t> musimy pamiętać, że </a:t>
            </a:r>
            <a:r>
              <a:rPr lang="pl-PL" sz="1000" b="0" baseline="0" dirty="0">
                <a:solidFill>
                  <a:schemeClr val="tx1"/>
                </a:solidFill>
                <a:latin typeface="+mn-lt"/>
                <a:cs typeface="Segoe UI" panose="020B0502040204020203" pitchFamily="34" charset="0"/>
              </a:rPr>
              <a:t>powoli </a:t>
            </a:r>
            <a:r>
              <a:rPr lang="pl-PL" sz="1000" b="0" dirty="0">
                <a:solidFill>
                  <a:schemeClr val="tx1"/>
                </a:solidFill>
                <a:latin typeface="+mn-lt"/>
                <a:cs typeface="Segoe UI" panose="020B0502040204020203" pitchFamily="34" charset="0"/>
              </a:rPr>
              <a:t>następuje</a:t>
            </a:r>
            <a:r>
              <a:rPr lang="pl-PL" sz="1000" b="0" baseline="0" dirty="0">
                <a:solidFill>
                  <a:schemeClr val="tx1"/>
                </a:solidFill>
                <a:latin typeface="+mn-lt"/>
                <a:cs typeface="Segoe UI" panose="020B0502040204020203" pitchFamily="34" charset="0"/>
              </a:rPr>
              <a:t> z</a:t>
            </a:r>
            <a:r>
              <a:rPr lang="pl-PL" sz="1000" b="0" dirty="0">
                <a:solidFill>
                  <a:schemeClr val="tx1"/>
                </a:solidFill>
                <a:latin typeface="+mn-lt"/>
                <a:cs typeface="Segoe UI" panose="020B0502040204020203" pitchFamily="34" charset="0"/>
              </a:rPr>
              <a:t>miana polityki w sprawie dużych inwestycji publicznych</a:t>
            </a:r>
            <a:r>
              <a:rPr lang="pl-PL" sz="1000" b="0" baseline="0" dirty="0">
                <a:solidFill>
                  <a:schemeClr val="tx1"/>
                </a:solidFill>
                <a:latin typeface="+mn-lt"/>
                <a:cs typeface="Segoe UI" panose="020B0502040204020203" pitchFamily="34" charset="0"/>
              </a:rPr>
              <a:t> – „idzie nowe” – </a:t>
            </a:r>
            <a:r>
              <a:rPr lang="pl-PL" sz="1000" b="0" dirty="0">
                <a:solidFill>
                  <a:schemeClr val="tx1"/>
                </a:solidFill>
                <a:latin typeface="+mn-lt"/>
                <a:cs typeface="Segoe UI" panose="020B0502040204020203" pitchFamily="34" charset="0"/>
              </a:rPr>
              <a:t>samorządy </a:t>
            </a:r>
            <a:r>
              <a:rPr lang="pl-PL" sz="1000" b="0" baseline="0" dirty="0">
                <a:solidFill>
                  <a:schemeClr val="tx1"/>
                </a:solidFill>
                <a:latin typeface="+mn-lt"/>
                <a:cs typeface="Segoe UI" panose="020B0502040204020203" pitchFamily="34" charset="0"/>
              </a:rPr>
              <a:t>wkrótce staną przed</a:t>
            </a:r>
            <a:r>
              <a:rPr lang="pl-PL" sz="1000" b="0" dirty="0">
                <a:solidFill>
                  <a:schemeClr val="tx1"/>
                </a:solidFill>
                <a:latin typeface="+mn-lt"/>
                <a:cs typeface="Segoe UI" panose="020B0502040204020203" pitchFamily="34" charset="0"/>
              </a:rPr>
              <a:t> potrzebą stworzenia nowych struktur i mechanizmów dotyczących PPP.</a:t>
            </a:r>
            <a:endParaRPr lang="pl-PL" sz="1000" b="1" dirty="0">
              <a:solidFill>
                <a:schemeClr val="tx1"/>
              </a:solidFill>
              <a:latin typeface="+mn-lt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000" b="1" dirty="0">
              <a:solidFill>
                <a:schemeClr val="tx1"/>
              </a:solidFill>
              <a:latin typeface="+mn-lt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000" b="1" dirty="0">
              <a:solidFill>
                <a:schemeClr val="tx1"/>
              </a:solidFill>
              <a:latin typeface="+mn-lt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000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032A0A-ADD9-42EB-A017-EDD23B081D70}" type="slidenum">
              <a:rPr lang="pl-PL" smtClean="0"/>
              <a:t>21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508595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032A0A-ADD9-42EB-A017-EDD23B081D70}" type="slidenum">
              <a:rPr lang="pl-PL" smtClean="0"/>
              <a:t>22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867752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000" b="1" dirty="0"/>
              <a:t>Szczeciński Obszar Metropolitalny – SOM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000" dirty="0"/>
              <a:t>Działa już </a:t>
            </a:r>
            <a:r>
              <a:rPr lang="pl-PL" sz="1000" u="sng" dirty="0"/>
              <a:t>od 2005 roku </a:t>
            </a:r>
            <a:r>
              <a:rPr lang="pl-PL" sz="1000" dirty="0"/>
              <a:t>na obszarze </a:t>
            </a:r>
            <a:r>
              <a:rPr lang="pl-PL" sz="1000" b="1" dirty="0"/>
              <a:t>2.795 tys. km</a:t>
            </a:r>
            <a:r>
              <a:rPr lang="pl-PL" sz="1000" b="1" baseline="30000" dirty="0"/>
              <a:t>2 </a:t>
            </a:r>
            <a:endParaRPr lang="pl-PL" sz="1000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000" dirty="0"/>
              <a:t>Liczba mieszkańców: </a:t>
            </a:r>
            <a:r>
              <a:rPr lang="pl-PL" sz="1000" b="1" dirty="0"/>
              <a:t>687.467 osób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000" dirty="0"/>
              <a:t>Członkami SSOM </a:t>
            </a:r>
            <a:r>
              <a:rPr lang="pl-PL" sz="1000" b="1" dirty="0"/>
              <a:t>15 </a:t>
            </a:r>
            <a:r>
              <a:rPr lang="pl-PL" sz="1000" b="1" dirty="0" err="1"/>
              <a:t>jst</a:t>
            </a:r>
            <a:r>
              <a:rPr lang="pl-PL" sz="1000" b="0" dirty="0"/>
              <a:t>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000" b="0" dirty="0"/>
              <a:t>1. Woj. Zachodniopomorskie		2. Gmina Miasto Szczecin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000" b="0" dirty="0"/>
              <a:t>3. Gmina Dobra		4. Gmina Goleniów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000" b="0" dirty="0"/>
              <a:t>5. Gmina Gryfino 		6. Gmina Kobylanka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000" b="0" dirty="0"/>
              <a:t>7. Gmina Kołbaskowo		8. Gmina Nowe Warpno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000" b="0" dirty="0"/>
              <a:t>9. Gmina Police 		10. Powiat Policki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000" b="0" dirty="0"/>
              <a:t>11. Gmina Stargard		12. Miasto Stargard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000" b="0" dirty="0"/>
              <a:t>13. Gmina Stare Czarnowo		14. Gmina Stepnica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000" b="0" dirty="0"/>
              <a:t>15. Miasto Świnoujście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l-PL" sz="1000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000" b="0" u="sng" dirty="0"/>
              <a:t>Jednostki te cechują się silnymi powiązaniami przestrzennymi, funkcjonalnymi i ekonomicznymi.</a:t>
            </a:r>
            <a:endParaRPr lang="pl-PL" sz="1000" u="sng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032A0A-ADD9-42EB-A017-EDD23B081D70}" type="slidenum">
              <a:rPr lang="pl-PL" smtClean="0"/>
              <a:t>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785197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000" b="0" u="sng" dirty="0"/>
              <a:t>Porozumienia Partnerstwa </a:t>
            </a:r>
            <a:r>
              <a:rPr lang="pl-PL" sz="1000" b="1" u="sng" dirty="0"/>
              <a:t>19 gmin </a:t>
            </a:r>
            <a:r>
              <a:rPr lang="pl-PL" sz="1000" b="0" u="sng" dirty="0"/>
              <a:t>ZIT KKBOF – zostało podpisane w </a:t>
            </a:r>
            <a:r>
              <a:rPr lang="pl-PL" sz="1000" b="1" u="sng" dirty="0"/>
              <a:t>2014 roku </a:t>
            </a:r>
            <a:r>
              <a:rPr lang="pl-PL" sz="1000" b="0" u="sng" dirty="0"/>
              <a:t>przez:</a:t>
            </a:r>
            <a:r>
              <a:rPr lang="pl-PL" sz="1000" b="1" u="sng" dirty="0"/>
              <a:t> </a:t>
            </a:r>
          </a:p>
          <a:p>
            <a:r>
              <a:rPr lang="pl-PL" sz="1000" dirty="0"/>
              <a:t>1. Gmina Będzino	2. Gmina Białogard	3. Miasto Białogard</a:t>
            </a:r>
          </a:p>
          <a:p>
            <a:r>
              <a:rPr lang="pl-PL" sz="1000" dirty="0"/>
              <a:t>4. Gmina Biesiekierz	5. Gmina Bobolice	6. Gmina Dygowo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000" dirty="0"/>
              <a:t>7. Gmina Gościno	8. Gmina Karlino	9. Gmina Kołobrzeg</a:t>
            </a:r>
          </a:p>
          <a:p>
            <a:r>
              <a:rPr lang="pl-PL" sz="1000" dirty="0"/>
              <a:t>10. Gmina Miasto Kołobrzeg	11. Gmina Miasto Koszalin	12. Gmina Manowo</a:t>
            </a:r>
          </a:p>
          <a:p>
            <a:r>
              <a:rPr lang="pl-PL" sz="1000" dirty="0"/>
              <a:t>13. Gmina Mielno	14. Miasto i Gmina Polanów	15. Gmina i Miasto Sianów</a:t>
            </a:r>
          </a:p>
          <a:p>
            <a:r>
              <a:rPr lang="pl-PL" sz="1000" dirty="0"/>
              <a:t>16. Gmina Siemyśl	17. Gmina Świeszyno	18. Gmina Tychowo</a:t>
            </a:r>
          </a:p>
          <a:p>
            <a:r>
              <a:rPr lang="pl-PL" sz="1000" dirty="0"/>
              <a:t>19. Gmina Ustronie Morskie</a:t>
            </a:r>
          </a:p>
          <a:p>
            <a:endParaRPr lang="pl-PL" sz="1000" dirty="0"/>
          </a:p>
          <a:p>
            <a:endParaRPr lang="pl-PL" sz="1000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032A0A-ADD9-42EB-A017-EDD23B081D70}" type="slidenum">
              <a:rPr lang="pl-PL" smtClean="0"/>
              <a:t>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578177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000" b="1" dirty="0"/>
              <a:t>Strategia ZIT KKBOF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sz="1000" dirty="0"/>
              <a:t>Główny dokument strategiczny, który należało opracować w celu wdrożenia ZIT;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sz="1000" dirty="0"/>
              <a:t>Zawiera: </a:t>
            </a:r>
            <a:r>
              <a:rPr lang="pl-PL" sz="1000" b="1" dirty="0"/>
              <a:t>diagnozę stanu „obecnego” </a:t>
            </a:r>
            <a:r>
              <a:rPr lang="pl-PL" sz="1000" dirty="0"/>
              <a:t>(na 2014 rok), wyznaczone przez sygnatariuszy porozumienia </a:t>
            </a:r>
            <a:r>
              <a:rPr lang="pl-PL" sz="1000" b="1" dirty="0"/>
              <a:t>cele </a:t>
            </a:r>
            <a:r>
              <a:rPr lang="pl-PL" sz="1000" dirty="0"/>
              <a:t>do zrealizowania oraz opis </a:t>
            </a:r>
            <a:r>
              <a:rPr lang="pl-PL" sz="1000" b="1" dirty="0"/>
              <a:t>sposobu ich osiągnięcia</a:t>
            </a:r>
            <a:r>
              <a:rPr lang="pl-PL" sz="1000" dirty="0"/>
              <a:t>;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sz="1000" dirty="0"/>
              <a:t>Jest </a:t>
            </a:r>
            <a:r>
              <a:rPr lang="pl-PL" sz="1000" b="1" dirty="0"/>
              <a:t>spójny z RPO WZ 2014-2020</a:t>
            </a:r>
            <a:r>
              <a:rPr lang="pl-PL" sz="1000" dirty="0"/>
              <a:t>;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sz="1000" dirty="0"/>
              <a:t>Każdy zakontraktowany </a:t>
            </a:r>
            <a:r>
              <a:rPr lang="pl-PL" sz="1000" b="1" dirty="0"/>
              <a:t>projekt</a:t>
            </a:r>
            <a:r>
              <a:rPr lang="pl-PL" sz="1000" dirty="0"/>
              <a:t> (zarówno indykatywny, jak i konkursowy) </a:t>
            </a:r>
            <a:r>
              <a:rPr lang="pl-PL" sz="1000" b="1" dirty="0"/>
              <a:t>jest oceniany pod kątem realizacji założeń Strategii ZIT KKBOF</a:t>
            </a:r>
            <a:r>
              <a:rPr lang="pl-PL" sz="1000" dirty="0"/>
              <a:t>, dzięki czemu nawet pojedyncze działania wpływają na rozwój całego obszaru KKBOF.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032A0A-ADD9-42EB-A017-EDD23B081D70}" type="slidenum">
              <a:rPr lang="pl-PL" smtClean="0"/>
              <a:t>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98878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000" u="sng" dirty="0"/>
              <a:t>Działania pozakonkursowe: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sz="1000" b="1" dirty="0"/>
              <a:t>Gminy zgłaszają projekty </a:t>
            </a:r>
            <a:r>
              <a:rPr lang="pl-PL" sz="1000" dirty="0"/>
              <a:t>na Listę projektów stanowiącą załącznik nr 1 do Strategii ZIT KKBOF;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sz="1000" b="1" dirty="0"/>
              <a:t>Identyfikacji</a:t>
            </a:r>
            <a:r>
              <a:rPr lang="pl-PL" sz="1000" dirty="0"/>
              <a:t> projektów dokonuje </a:t>
            </a:r>
            <a:r>
              <a:rPr lang="pl-PL" sz="1000" b="1" dirty="0"/>
              <a:t>IZ RPO</a:t>
            </a:r>
            <a:r>
              <a:rPr lang="pl-PL" sz="1000" dirty="0"/>
              <a:t>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sz="1000" dirty="0"/>
              <a:t>Po złożeniu wniosków aplikacyjnych następuje </a:t>
            </a:r>
            <a:r>
              <a:rPr lang="pl-PL" sz="1000" b="1" dirty="0"/>
              <a:t>wspólna ocena IZ oraz IP ZIT</a:t>
            </a:r>
            <a:r>
              <a:rPr lang="pl-PL" sz="1000" dirty="0"/>
              <a:t>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sz="1000" dirty="0"/>
              <a:t>Projekty otrzymują </a:t>
            </a:r>
            <a:r>
              <a:rPr lang="pl-PL" sz="1000" b="1" dirty="0"/>
              <a:t>dofinansowanie na podstawie umów</a:t>
            </a:r>
            <a:r>
              <a:rPr lang="pl-PL" sz="1000" dirty="0"/>
              <a:t> o dofinansowanie.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pl-PL" sz="1000" u="sng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pl-PL" sz="1000" u="sng" dirty="0"/>
              <a:t>Działania konkursowe </a:t>
            </a:r>
            <a:r>
              <a:rPr lang="pl-PL" sz="1000" dirty="0"/>
              <a:t>– nabór zgodnie z Regulaminem Konkursu.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pl-PL" sz="1000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032A0A-ADD9-42EB-A017-EDD23B081D70}" type="slidenum">
              <a:rPr lang="pl-PL" smtClean="0"/>
              <a:t>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112718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000" u="sng" dirty="0"/>
              <a:t>Sytuacja w projektach:</a:t>
            </a:r>
          </a:p>
          <a:p>
            <a:pPr marL="228600" indent="-228600">
              <a:buAutoNum type="arabicPeriod"/>
            </a:pPr>
            <a:r>
              <a:rPr lang="pl-PL" sz="1000" dirty="0"/>
              <a:t>Bobolice i M. Koszalin – w trakcie realizacji;</a:t>
            </a:r>
          </a:p>
          <a:p>
            <a:pPr marL="228600" indent="-228600">
              <a:buAutoNum type="arabicPeriod"/>
            </a:pPr>
            <a:r>
              <a:rPr lang="pl-PL" sz="1000" dirty="0"/>
              <a:t>M. Białogard – projekt zakończony, jednak </a:t>
            </a:r>
            <a:r>
              <a:rPr lang="pl-PL" sz="1000" dirty="0">
                <a:solidFill>
                  <a:srgbClr val="FF0000"/>
                </a:solidFill>
              </a:rPr>
              <a:t>wejście dużego inwestora na strefę </a:t>
            </a:r>
            <a:r>
              <a:rPr lang="pl-PL" sz="1000" b="1" dirty="0">
                <a:solidFill>
                  <a:srgbClr val="FF0000"/>
                </a:solidFill>
              </a:rPr>
              <a:t>wpłynęło negatywnie na wdrażanie Strategii ZIT w zakresie wskaźnika rezultatu </a:t>
            </a:r>
            <a:r>
              <a:rPr lang="pl-PL" sz="1000" dirty="0">
                <a:solidFill>
                  <a:srgbClr val="FF0000"/>
                </a:solidFill>
              </a:rPr>
              <a:t>„</a:t>
            </a:r>
            <a:r>
              <a:rPr lang="pl-PL" sz="10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Wzrost nakładów inwestycyjnych w przedsiębiorstwach”</a:t>
            </a:r>
            <a:r>
              <a:rPr lang="pl-PL" sz="1000" dirty="0">
                <a:solidFill>
                  <a:srgbClr val="FF0000"/>
                </a:solidFill>
              </a:rPr>
              <a:t> (sprawa w toku).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032A0A-ADD9-42EB-A017-EDD23B081D70}" type="slidenum">
              <a:rPr lang="pl-PL" smtClean="0"/>
              <a:t>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121761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000" dirty="0"/>
              <a:t>W 2018 roku dokonano przeniesienia środków fin</a:t>
            </a:r>
            <a:r>
              <a:rPr lang="pl-PL" sz="1000" b="1" dirty="0"/>
              <a:t>. w wys. 6 mln euro </a:t>
            </a:r>
            <a:r>
              <a:rPr lang="pl-PL" sz="1000" dirty="0"/>
              <a:t>z działania 1.12 na działanie 2.3 (w ramach tej samej osi priorytetowej), dzięki czemu uzyskano możliwość dofinansowanie większej ilości projektów dot. dróg rowerowych, centrów przesiadkowych oraz wymiany taboru.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032A0A-ADD9-42EB-A017-EDD23B081D70}" type="slidenum">
              <a:rPr lang="pl-PL" smtClean="0"/>
              <a:t>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468796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000" dirty="0"/>
              <a:t>W związku </a:t>
            </a:r>
            <a:r>
              <a:rPr lang="pl-PL" sz="1000" b="1" dirty="0"/>
              <a:t>z osiągnięciem i przekroczeniem wartości zaplanowanego do realizacji wskaźnika </a:t>
            </a:r>
            <a:r>
              <a:rPr lang="pl-PL" sz="1000" dirty="0"/>
              <a:t>produktu „Długość dróg lokalnych”, na ostatnim posiedzeniu Komitetu Sterującego ZIT KKBOF zapadła decyzja o </a:t>
            </a:r>
            <a:r>
              <a:rPr lang="pl-PL" sz="1000" b="1" dirty="0"/>
              <a:t>podniesieniu poziomu dofinansowania dla beneficjentów realizujących projekty </a:t>
            </a:r>
            <a:r>
              <a:rPr lang="pl-PL" sz="1000" dirty="0"/>
              <a:t>drogowe.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032A0A-ADD9-42EB-A017-EDD23B081D70}" type="slidenum">
              <a:rPr lang="pl-PL" smtClean="0"/>
              <a:t>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562005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C5BD5-03C0-4480-8896-60423C7BF2B7}" type="datetimeFigureOut">
              <a:rPr lang="pl-PL" smtClean="0"/>
              <a:t>2019-09-09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11401-208C-451A-BE4C-A0B8123BB53D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Obraz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3600" y="0"/>
            <a:ext cx="1743335" cy="1099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192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C5BD5-03C0-4480-8896-60423C7BF2B7}" type="datetimeFigureOut">
              <a:rPr lang="pl-PL" smtClean="0"/>
              <a:t>2019-09-09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11401-208C-451A-BE4C-A0B8123BB53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00231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C5BD5-03C0-4480-8896-60423C7BF2B7}" type="datetimeFigureOut">
              <a:rPr lang="pl-PL" smtClean="0"/>
              <a:t>2019-09-09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11401-208C-451A-BE4C-A0B8123BB53D}" type="slidenum">
              <a:rPr lang="pl-PL" smtClean="0"/>
              <a:t>‹#›</a:t>
            </a:fld>
            <a:endParaRPr lang="pl-PL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012249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C5BD5-03C0-4480-8896-60423C7BF2B7}" type="datetimeFigureOut">
              <a:rPr lang="pl-PL" smtClean="0"/>
              <a:t>2019-09-09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11401-208C-451A-BE4C-A0B8123BB53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950236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 cyta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C5BD5-03C0-4480-8896-60423C7BF2B7}" type="datetimeFigureOut">
              <a:rPr lang="pl-PL" smtClean="0"/>
              <a:t>2019-09-09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11401-208C-451A-BE4C-A0B8123BB53D}" type="slidenum">
              <a:rPr lang="pl-PL" smtClean="0"/>
              <a:t>‹#›</a:t>
            </a:fld>
            <a:endParaRPr lang="pl-PL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893270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wda lub fał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C5BD5-03C0-4480-8896-60423C7BF2B7}" type="datetimeFigureOut">
              <a:rPr lang="pl-PL" smtClean="0"/>
              <a:t>2019-09-09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11401-208C-451A-BE4C-A0B8123BB53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831616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C5BD5-03C0-4480-8896-60423C7BF2B7}" type="datetimeFigureOut">
              <a:rPr lang="pl-PL" smtClean="0"/>
              <a:t>2019-09-09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11401-208C-451A-BE4C-A0B8123BB53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732265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C5BD5-03C0-4480-8896-60423C7BF2B7}" type="datetimeFigureOut">
              <a:rPr lang="pl-PL" smtClean="0"/>
              <a:t>2019-09-09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11401-208C-451A-BE4C-A0B8123BB53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40996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C5BD5-03C0-4480-8896-60423C7BF2B7}" type="datetimeFigureOut">
              <a:rPr lang="pl-PL" smtClean="0"/>
              <a:t>2019-09-09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11401-208C-451A-BE4C-A0B8123BB53D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Obraz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660627" cy="1047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397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C5BD5-03C0-4480-8896-60423C7BF2B7}" type="datetimeFigureOut">
              <a:rPr lang="pl-PL" smtClean="0"/>
              <a:t>2019-09-09</a:t>
            </a:fld>
            <a:endParaRPr lang="pl-PL"/>
          </a:p>
        </p:txBody>
      </p:sp>
      <p:pic>
        <p:nvPicPr>
          <p:cNvPr id="7" name="Obraz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77335" y="5543641"/>
            <a:ext cx="5310076" cy="57917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11401-208C-451A-BE4C-A0B8123BB53D}" type="slidenum">
              <a:rPr lang="pl-PL" smtClean="0"/>
              <a:t>‹#›</a:t>
            </a:fld>
            <a:endParaRPr lang="pl-PL"/>
          </a:p>
        </p:txBody>
      </p:sp>
      <p:sp>
        <p:nvSpPr>
          <p:cNvPr id="8" name="Prostokąt 7"/>
          <p:cNvSpPr/>
          <p:nvPr userDrawn="1"/>
        </p:nvSpPr>
        <p:spPr>
          <a:xfrm>
            <a:off x="677335" y="6223924"/>
            <a:ext cx="49904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800" dirty="0">
                <a:latin typeface="Calibri" panose="020F0502020204030204" pitchFamily="34" charset="0"/>
              </a:rPr>
              <a:t>Projekt jest współfinansowany ze środków Europejskiego Funduszu Społecznego w ramach Regionalnego Programu </a:t>
            </a:r>
          </a:p>
          <a:p>
            <a:pPr algn="ctr"/>
            <a:r>
              <a:rPr lang="pl-PL" sz="800" dirty="0">
                <a:latin typeface="Calibri" panose="020F0502020204030204" pitchFamily="34" charset="0"/>
              </a:rPr>
              <a:t>Operacyjnego Województwa Zachodniopomorskiego 2014-2020</a:t>
            </a:r>
          </a:p>
          <a:p>
            <a:pPr algn="ctr"/>
            <a:r>
              <a:rPr lang="pl-PL" sz="800" b="1" dirty="0">
                <a:latin typeface="Calibri" panose="020F0502020204030204" pitchFamily="34" charset="0"/>
              </a:rPr>
              <a:t>Umowa Nr</a:t>
            </a:r>
            <a:r>
              <a:rPr lang="pl-PL" sz="800" b="1" baseline="0" dirty="0">
                <a:latin typeface="Calibri" panose="020F0502020204030204" pitchFamily="34" charset="0"/>
              </a:rPr>
              <a:t> RPZP.10.01.00-32-0006/16</a:t>
            </a:r>
            <a:endParaRPr lang="pl-PL" sz="800" b="1" dirty="0">
              <a:latin typeface="Calibri" panose="020F0502020204030204" pitchFamily="34" charset="0"/>
            </a:endParaRPr>
          </a:p>
        </p:txBody>
      </p:sp>
      <p:pic>
        <p:nvPicPr>
          <p:cNvPr id="9" name="Obraz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704109" cy="1074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8513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C5BD5-03C0-4480-8896-60423C7BF2B7}" type="datetimeFigureOut">
              <a:rPr lang="pl-PL" smtClean="0"/>
              <a:t>2019-09-09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11401-208C-451A-BE4C-A0B8123BB53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3818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C5BD5-03C0-4480-8896-60423C7BF2B7}" type="datetimeFigureOut">
              <a:rPr lang="pl-PL" smtClean="0"/>
              <a:t>2019-09-09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11401-208C-451A-BE4C-A0B8123BB53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12440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C5BD5-03C0-4480-8896-60423C7BF2B7}" type="datetimeFigureOut">
              <a:rPr lang="pl-PL" smtClean="0"/>
              <a:t>2019-09-09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11401-208C-451A-BE4C-A0B8123BB53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43362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C5BD5-03C0-4480-8896-60423C7BF2B7}" type="datetimeFigureOut">
              <a:rPr lang="pl-PL" smtClean="0"/>
              <a:t>2019-09-09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11401-208C-451A-BE4C-A0B8123BB53D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Obraz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961804" cy="1242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012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C5BD5-03C0-4480-8896-60423C7BF2B7}" type="datetimeFigureOut">
              <a:rPr lang="pl-PL" smtClean="0"/>
              <a:t>2019-09-09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11401-208C-451A-BE4C-A0B8123BB53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40582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11401-208C-451A-BE4C-A0B8123BB53D}" type="slidenum">
              <a:rPr lang="pl-PL" smtClean="0"/>
              <a:t>‹#›</a:t>
            </a:fld>
            <a:endParaRPr lang="pl-P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C5BD5-03C0-4480-8896-60423C7BF2B7}" type="datetimeFigureOut">
              <a:rPr lang="pl-PL" smtClean="0"/>
              <a:t>2019-09-09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14046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AC5BD5-03C0-4480-8896-60423C7BF2B7}" type="datetimeFigureOut">
              <a:rPr lang="pl-PL" smtClean="0"/>
              <a:t>2019-09-09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2F11401-208C-451A-BE4C-A0B8123BB53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6090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6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4.png"/><Relationship Id="rId9" Type="http://schemas.microsoft.com/office/2007/relationships/diagramDrawing" Target="../diagrams/drawing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7.pn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microsoft.com/office/2007/relationships/hdphoto" Target="../media/hdphoto5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655" y="0"/>
            <a:ext cx="2261812" cy="1426588"/>
          </a:xfrm>
          <a:prstGeom prst="rect">
            <a:avLst/>
          </a:prstGeom>
        </p:spPr>
      </p:pic>
      <p:sp>
        <p:nvSpPr>
          <p:cNvPr id="8" name="Tytuł 7"/>
          <p:cNvSpPr>
            <a:spLocks noGrp="1"/>
          </p:cNvSpPr>
          <p:nvPr>
            <p:ph type="ctrTitle"/>
          </p:nvPr>
        </p:nvSpPr>
        <p:spPr>
          <a:xfrm>
            <a:off x="105878" y="701284"/>
            <a:ext cx="10684041" cy="4880809"/>
          </a:xfrm>
        </p:spPr>
        <p:txBody>
          <a:bodyPr/>
          <a:lstStyle/>
          <a:p>
            <a:pPr algn="ctr">
              <a:lnSpc>
                <a:spcPct val="120000"/>
              </a:lnSpc>
            </a:pPr>
            <a:r>
              <a:rPr lang="pl-PL" sz="24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ZINTEGROWANE INWESTYCJE TERYTORIALNE  </a:t>
            </a:r>
            <a:br>
              <a:rPr lang="pl-PL" sz="24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pl-PL" sz="2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KOSZALIŃSKO-KOŁOBRZESKO-BIAŁOGARDZKI OBSZAR FUNKCJONALNY</a:t>
            </a:r>
            <a:br>
              <a:rPr lang="pl-PL" sz="2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br>
              <a:rPr lang="pl-PL" sz="2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br>
              <a:rPr lang="pl-PL" sz="2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pl-PL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STAN WDRAŻANIA 						</a:t>
            </a:r>
            <a:br>
              <a:rPr lang="pl-PL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pl-PL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					STRATEGII ZIT KKBOF </a:t>
            </a:r>
            <a:br>
              <a:rPr lang="pl-PL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br>
              <a:rPr lang="pl-PL" sz="1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br>
              <a:rPr lang="pl-PL" sz="1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br>
              <a:rPr lang="pl-PL" sz="1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br>
              <a:rPr lang="pl-PL" sz="1400" dirty="0">
                <a:solidFill>
                  <a:schemeClr val="accent2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pl-PL" sz="1400" b="1" dirty="0">
                <a:solidFill>
                  <a:srgbClr val="00206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Koszalin, 10 września 2019 r</a:t>
            </a:r>
            <a:r>
              <a:rPr lang="pl-PL" sz="1400" dirty="0">
                <a:solidFill>
                  <a:srgbClr val="00206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 </a:t>
            </a:r>
            <a:endParaRPr lang="pl-PL" sz="1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55252B04-7013-4133-BC52-74A66E61C274}"/>
              </a:ext>
            </a:extLst>
          </p:cNvPr>
          <p:cNvSpPr/>
          <p:nvPr/>
        </p:nvSpPr>
        <p:spPr>
          <a:xfrm>
            <a:off x="-1" y="6339655"/>
            <a:ext cx="64019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000" dirty="0">
                <a:latin typeface="Calibri" panose="020F0502020204030204" pitchFamily="34" charset="0"/>
              </a:rPr>
              <a:t>         Projekt jest współfinansowany ze środków Europejskiego Funduszu Społecznego w ramach Regionalnego Programu Operacyjnego Województwa Zachodniopomorskiego 2014-2020, </a:t>
            </a:r>
            <a:r>
              <a:rPr lang="pl-PL" sz="1000" b="1" dirty="0">
                <a:latin typeface="Calibri" panose="020F0502020204030204" pitchFamily="34" charset="0"/>
              </a:rPr>
              <a:t>Umowa Nr RPZP.10.01.00-32-0006/19-00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7F83D3B4-20D9-4390-B7F3-61AFE4A91371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41" y="5926270"/>
            <a:ext cx="6031230" cy="4133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418544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a 3">
            <a:extLst>
              <a:ext uri="{FF2B5EF4-FFF2-40B4-BE49-F238E27FC236}">
                <a16:creationId xmlns:a16="http://schemas.microsoft.com/office/drawing/2014/main" id="{DFD8467F-53BE-4C61-936B-EB210E88574F}"/>
              </a:ext>
            </a:extLst>
          </p:cNvPr>
          <p:cNvGrpSpPr/>
          <p:nvPr/>
        </p:nvGrpSpPr>
        <p:grpSpPr>
          <a:xfrm>
            <a:off x="1065288" y="1181746"/>
            <a:ext cx="1800000" cy="1800000"/>
            <a:chOff x="971963" y="342613"/>
            <a:chExt cx="1260003" cy="1151996"/>
          </a:xfrm>
        </p:grpSpPr>
        <p:sp>
          <p:nvSpPr>
            <p:cNvPr id="5" name="Owal 4">
              <a:extLst>
                <a:ext uri="{FF2B5EF4-FFF2-40B4-BE49-F238E27FC236}">
                  <a16:creationId xmlns:a16="http://schemas.microsoft.com/office/drawing/2014/main" id="{31F195EF-918E-4595-A3C6-0DED6BEFCEDF}"/>
                </a:ext>
              </a:extLst>
            </p:cNvPr>
            <p:cNvSpPr/>
            <p:nvPr/>
          </p:nvSpPr>
          <p:spPr>
            <a:xfrm>
              <a:off x="971963" y="342613"/>
              <a:ext cx="1260003" cy="1151996"/>
            </a:xfrm>
            <a:prstGeom prst="ellipse">
              <a:avLst/>
            </a:prstGeom>
            <a:solidFill>
              <a:srgbClr val="ABABFF"/>
            </a:solidFill>
            <a:ln w="19050">
              <a:solidFill>
                <a:srgbClr val="0070C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Owal 4">
              <a:extLst>
                <a:ext uri="{FF2B5EF4-FFF2-40B4-BE49-F238E27FC236}">
                  <a16:creationId xmlns:a16="http://schemas.microsoft.com/office/drawing/2014/main" id="{32F37B09-CEB7-4BC0-B4AD-8D38A188C070}"/>
                </a:ext>
              </a:extLst>
            </p:cNvPr>
            <p:cNvSpPr txBox="1"/>
            <p:nvPr/>
          </p:nvSpPr>
          <p:spPr>
            <a:xfrm>
              <a:off x="1156486" y="511319"/>
              <a:ext cx="890957" cy="81458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None/>
              </a:pPr>
              <a:r>
                <a:rPr lang="pl-PL" sz="2000" b="1" kern="1200" dirty="0">
                  <a:solidFill>
                    <a:schemeClr val="bg1"/>
                  </a:solidFill>
                  <a:latin typeface="Segoe UI "/>
                </a:rPr>
                <a:t>Działanie</a:t>
              </a:r>
              <a:r>
                <a:rPr lang="pl-PL" sz="1600" kern="1200" dirty="0">
                  <a:solidFill>
                    <a:schemeClr val="bg1"/>
                  </a:solidFill>
                  <a:latin typeface="Segoe UI "/>
                </a:rPr>
                <a:t> </a:t>
              </a:r>
              <a:r>
                <a:rPr lang="pl-PL" sz="3600" b="1" kern="1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 "/>
                </a:rPr>
                <a:t>1.8</a:t>
              </a:r>
              <a:endParaRPr lang="pl-PL" sz="3600" b="1" i="1" kern="1200" dirty="0">
                <a:solidFill>
                  <a:schemeClr val="bg1"/>
                </a:solidFill>
                <a:latin typeface="Segoe UI "/>
              </a:endParaRPr>
            </a:p>
          </p:txBody>
        </p:sp>
      </p:grpSp>
      <p:sp>
        <p:nvSpPr>
          <p:cNvPr id="7" name="Tytuł 1">
            <a:extLst>
              <a:ext uri="{FF2B5EF4-FFF2-40B4-BE49-F238E27FC236}">
                <a16:creationId xmlns:a16="http://schemas.microsoft.com/office/drawing/2014/main" id="{2548D05B-E2A2-4B9B-95BD-8CDA95034CDC}"/>
              </a:ext>
            </a:extLst>
          </p:cNvPr>
          <p:cNvSpPr txBox="1">
            <a:spLocks/>
          </p:cNvSpPr>
          <p:nvPr/>
        </p:nvSpPr>
        <p:spPr>
          <a:xfrm>
            <a:off x="1108713" y="251232"/>
            <a:ext cx="9132567" cy="66316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pl-PL" sz="3300" b="1" dirty="0">
                <a:solidFill>
                  <a:schemeClr val="accent2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WSPARCIE PRZEDSIĘBIORCZOŚCI</a:t>
            </a:r>
            <a:endParaRPr lang="pl-PL" sz="1800" b="1" dirty="0">
              <a:solidFill>
                <a:schemeClr val="accent2">
                  <a:lumMod val="7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1AC60BC6-F1B7-41D8-AF14-031AF71FF7A2}"/>
              </a:ext>
            </a:extLst>
          </p:cNvPr>
          <p:cNvSpPr txBox="1"/>
          <p:nvPr/>
        </p:nvSpPr>
        <p:spPr>
          <a:xfrm>
            <a:off x="3041374" y="1669774"/>
            <a:ext cx="7543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 dirty="0">
                <a:solidFill>
                  <a:schemeClr val="accent2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„Inwestycje przedsiębiorstw w ramach Strategii ZIT dla KKBOF”</a:t>
            </a:r>
            <a:endParaRPr lang="pl-PL" sz="20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Podtytuł 2">
            <a:extLst>
              <a:ext uri="{FF2B5EF4-FFF2-40B4-BE49-F238E27FC236}">
                <a16:creationId xmlns:a16="http://schemas.microsoft.com/office/drawing/2014/main" id="{3ADD75F2-2963-425A-A6D6-C3C9BA2621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59625" y="3260483"/>
            <a:ext cx="5977887" cy="2673178"/>
          </a:xfrm>
        </p:spPr>
        <p:txBody>
          <a:bodyPr>
            <a:normAutofit/>
          </a:bodyPr>
          <a:lstStyle/>
          <a:p>
            <a:pPr algn="l"/>
            <a:r>
              <a:rPr lang="pl-PL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Alokacja: </a:t>
            </a:r>
            <a:r>
              <a:rPr lang="pl-PL" sz="1600" b="1" dirty="0">
                <a:solidFill>
                  <a:schemeClr val="accent6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5 mln euro</a:t>
            </a:r>
          </a:p>
          <a:p>
            <a:pPr algn="l"/>
            <a:r>
              <a:rPr lang="pl-PL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Beneficjenci: </a:t>
            </a:r>
            <a:r>
              <a:rPr lang="pl-PL" sz="16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przedsiębiorcy</a:t>
            </a:r>
          </a:p>
          <a:p>
            <a:pPr algn="l"/>
            <a:r>
              <a:rPr lang="pl-PL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Liczba projektów: </a:t>
            </a:r>
            <a:r>
              <a:rPr lang="pl-PL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18</a:t>
            </a:r>
          </a:p>
          <a:p>
            <a:pPr algn="l"/>
            <a:r>
              <a:rPr lang="pl-PL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Liczba umów o dofinansowanie: </a:t>
            </a:r>
            <a:r>
              <a:rPr lang="pl-PL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18</a:t>
            </a:r>
          </a:p>
          <a:p>
            <a:pPr algn="l"/>
            <a:r>
              <a:rPr lang="pl-PL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Poziom kontraktacji: </a:t>
            </a:r>
            <a:r>
              <a:rPr lang="pl-PL" sz="1600" b="1" dirty="0">
                <a:solidFill>
                  <a:srgbClr val="00B0F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100 %</a:t>
            </a:r>
          </a:p>
          <a:p>
            <a:pPr algn="l"/>
            <a:r>
              <a:rPr lang="pl-PL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Nowy nabór: </a:t>
            </a:r>
            <a:r>
              <a:rPr lang="pl-PL" sz="1600" b="1" i="1" dirty="0">
                <a:solidFill>
                  <a:srgbClr val="A679F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od 1 października 2019 roku!</a:t>
            </a:r>
          </a:p>
        </p:txBody>
      </p:sp>
      <p:graphicFrame>
        <p:nvGraphicFramePr>
          <p:cNvPr id="12" name="Wykres 11">
            <a:extLst>
              <a:ext uri="{FF2B5EF4-FFF2-40B4-BE49-F238E27FC236}">
                <a16:creationId xmlns:a16="http://schemas.microsoft.com/office/drawing/2014/main" id="{43ED4940-8623-4A72-B4BE-8E3B31FC7961}"/>
              </a:ext>
            </a:extLst>
          </p:cNvPr>
          <p:cNvGraphicFramePr/>
          <p:nvPr/>
        </p:nvGraphicFramePr>
        <p:xfrm>
          <a:off x="5905500" y="2718142"/>
          <a:ext cx="4495800" cy="37080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111055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a 3">
            <a:extLst>
              <a:ext uri="{FF2B5EF4-FFF2-40B4-BE49-F238E27FC236}">
                <a16:creationId xmlns:a16="http://schemas.microsoft.com/office/drawing/2014/main" id="{DFD8467F-53BE-4C61-936B-EB210E88574F}"/>
              </a:ext>
            </a:extLst>
          </p:cNvPr>
          <p:cNvGrpSpPr/>
          <p:nvPr/>
        </p:nvGrpSpPr>
        <p:grpSpPr>
          <a:xfrm>
            <a:off x="1065288" y="1181746"/>
            <a:ext cx="1800000" cy="1800000"/>
            <a:chOff x="971963" y="342613"/>
            <a:chExt cx="1260003" cy="1151996"/>
          </a:xfrm>
          <a:solidFill>
            <a:srgbClr val="FF99FF"/>
          </a:solidFill>
        </p:grpSpPr>
        <p:sp>
          <p:nvSpPr>
            <p:cNvPr id="5" name="Owal 4">
              <a:extLst>
                <a:ext uri="{FF2B5EF4-FFF2-40B4-BE49-F238E27FC236}">
                  <a16:creationId xmlns:a16="http://schemas.microsoft.com/office/drawing/2014/main" id="{31F195EF-918E-4595-A3C6-0DED6BEFCEDF}"/>
                </a:ext>
              </a:extLst>
            </p:cNvPr>
            <p:cNvSpPr/>
            <p:nvPr/>
          </p:nvSpPr>
          <p:spPr>
            <a:xfrm>
              <a:off x="971963" y="342613"/>
              <a:ext cx="1260003" cy="1151996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9050">
              <a:solidFill>
                <a:srgbClr val="0070C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Owal 4">
              <a:extLst>
                <a:ext uri="{FF2B5EF4-FFF2-40B4-BE49-F238E27FC236}">
                  <a16:creationId xmlns:a16="http://schemas.microsoft.com/office/drawing/2014/main" id="{32F37B09-CEB7-4BC0-B4AD-8D38A188C070}"/>
                </a:ext>
              </a:extLst>
            </p:cNvPr>
            <p:cNvSpPr txBox="1"/>
            <p:nvPr/>
          </p:nvSpPr>
          <p:spPr>
            <a:xfrm>
              <a:off x="1156486" y="511319"/>
              <a:ext cx="890957" cy="814584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None/>
              </a:pPr>
              <a:r>
                <a:rPr lang="pl-PL" sz="2000" b="1" kern="1200" dirty="0">
                  <a:solidFill>
                    <a:schemeClr val="bg1"/>
                  </a:solidFill>
                  <a:latin typeface="Segoe UI "/>
                </a:rPr>
                <a:t>Działanie</a:t>
              </a:r>
              <a:r>
                <a:rPr lang="pl-PL" sz="1600" kern="1200" dirty="0">
                  <a:solidFill>
                    <a:schemeClr val="bg1"/>
                  </a:solidFill>
                  <a:latin typeface="Segoe UI "/>
                </a:rPr>
                <a:t> </a:t>
              </a:r>
              <a:r>
                <a:rPr lang="pl-PL" sz="3600" b="1" kern="1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 "/>
                </a:rPr>
                <a:t>8.4</a:t>
              </a:r>
              <a:endParaRPr lang="pl-PL" sz="3600" b="1" i="1" kern="1200" dirty="0">
                <a:solidFill>
                  <a:schemeClr val="bg1"/>
                </a:solidFill>
                <a:latin typeface="Segoe UI "/>
              </a:endParaRPr>
            </a:p>
          </p:txBody>
        </p:sp>
      </p:grpSp>
      <p:sp>
        <p:nvSpPr>
          <p:cNvPr id="7" name="Tytuł 1">
            <a:extLst>
              <a:ext uri="{FF2B5EF4-FFF2-40B4-BE49-F238E27FC236}">
                <a16:creationId xmlns:a16="http://schemas.microsoft.com/office/drawing/2014/main" id="{2548D05B-E2A2-4B9B-95BD-8CDA95034CDC}"/>
              </a:ext>
            </a:extLst>
          </p:cNvPr>
          <p:cNvSpPr txBox="1">
            <a:spLocks/>
          </p:cNvSpPr>
          <p:nvPr/>
        </p:nvSpPr>
        <p:spPr>
          <a:xfrm>
            <a:off x="1108713" y="251232"/>
            <a:ext cx="9132567" cy="66316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pl-PL" sz="3300" b="1" dirty="0">
                <a:solidFill>
                  <a:schemeClr val="accent2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EDUKACJA</a:t>
            </a:r>
            <a:endParaRPr lang="pl-PL" sz="1800" b="1" dirty="0">
              <a:solidFill>
                <a:schemeClr val="accent2">
                  <a:lumMod val="7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1AC60BC6-F1B7-41D8-AF14-031AF71FF7A2}"/>
              </a:ext>
            </a:extLst>
          </p:cNvPr>
          <p:cNvSpPr txBox="1"/>
          <p:nvPr/>
        </p:nvSpPr>
        <p:spPr>
          <a:xfrm>
            <a:off x="3128892" y="1271833"/>
            <a:ext cx="75438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 dirty="0">
                <a:solidFill>
                  <a:schemeClr val="accent2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„Upowszechnienie edukacji przedszkolnej oraz wsparcie szkół i placówek prowadzących kształcenie ogólne oraz uczniów uczestniczących w kształceniu podstawowym, gimnazjalnym, ponadpodstawowym i ponadgimnazjalnym </a:t>
            </a:r>
            <a:br>
              <a:rPr lang="pl-PL" sz="2000" b="1" dirty="0">
                <a:solidFill>
                  <a:schemeClr val="accent2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pl-PL" sz="2000" b="1" dirty="0">
                <a:solidFill>
                  <a:schemeClr val="accent2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 ramach Strategii ZIT dla KKBOF”</a:t>
            </a:r>
            <a:endParaRPr lang="pl-PL" sz="20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Podtytuł 2">
            <a:extLst>
              <a:ext uri="{FF2B5EF4-FFF2-40B4-BE49-F238E27FC236}">
                <a16:creationId xmlns:a16="http://schemas.microsoft.com/office/drawing/2014/main" id="{3ADD75F2-2963-425A-A6D6-C3C9BA2621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59626" y="3260483"/>
            <a:ext cx="3572618" cy="2673178"/>
          </a:xfrm>
        </p:spPr>
        <p:txBody>
          <a:bodyPr>
            <a:normAutofit/>
          </a:bodyPr>
          <a:lstStyle/>
          <a:p>
            <a:pPr algn="l"/>
            <a:r>
              <a:rPr lang="pl-PL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Alokacja: </a:t>
            </a:r>
            <a:r>
              <a:rPr lang="pl-PL" sz="1600" b="1" dirty="0">
                <a:solidFill>
                  <a:schemeClr val="accent6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4 mln euro</a:t>
            </a:r>
          </a:p>
          <a:p>
            <a:pPr algn="l"/>
            <a:r>
              <a:rPr lang="pl-PL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Beneficjenci: </a:t>
            </a:r>
            <a:r>
              <a:rPr lang="pl-PL" sz="16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JST, fundacje, przedsiębiorcy prowadzący działalność oświatową</a:t>
            </a:r>
            <a:endParaRPr lang="pl-PL" sz="1600" dirty="0">
              <a:solidFill>
                <a:schemeClr val="tx1">
                  <a:lumMod val="85000"/>
                  <a:lumOff val="1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algn="l"/>
            <a:r>
              <a:rPr lang="pl-PL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Liczba projektów: </a:t>
            </a:r>
            <a:r>
              <a:rPr lang="pl-PL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10</a:t>
            </a:r>
          </a:p>
          <a:p>
            <a:pPr algn="l"/>
            <a:r>
              <a:rPr lang="pl-PL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Liczba umów o dofinansowanie: </a:t>
            </a:r>
            <a:r>
              <a:rPr lang="pl-PL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9</a:t>
            </a:r>
          </a:p>
          <a:p>
            <a:pPr algn="l"/>
            <a:r>
              <a:rPr lang="pl-PL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Poziom kontraktacji: </a:t>
            </a:r>
            <a:r>
              <a:rPr lang="pl-PL" sz="1600" b="1" dirty="0">
                <a:solidFill>
                  <a:srgbClr val="00B0F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90 %</a:t>
            </a:r>
          </a:p>
        </p:txBody>
      </p:sp>
      <p:graphicFrame>
        <p:nvGraphicFramePr>
          <p:cNvPr id="12" name="Wykres 11">
            <a:extLst>
              <a:ext uri="{FF2B5EF4-FFF2-40B4-BE49-F238E27FC236}">
                <a16:creationId xmlns:a16="http://schemas.microsoft.com/office/drawing/2014/main" id="{43ED4940-8623-4A72-B4BE-8E3B31FC7961}"/>
              </a:ext>
            </a:extLst>
          </p:cNvPr>
          <p:cNvGraphicFramePr/>
          <p:nvPr/>
        </p:nvGraphicFramePr>
        <p:xfrm>
          <a:off x="4427369" y="3260483"/>
          <a:ext cx="5688960" cy="35975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Prostokąt 2">
            <a:extLst>
              <a:ext uri="{FF2B5EF4-FFF2-40B4-BE49-F238E27FC236}">
                <a16:creationId xmlns:a16="http://schemas.microsoft.com/office/drawing/2014/main" id="{01871AA9-A60C-4A49-A731-AEC0398546E5}"/>
              </a:ext>
            </a:extLst>
          </p:cNvPr>
          <p:cNvSpPr/>
          <p:nvPr/>
        </p:nvSpPr>
        <p:spPr>
          <a:xfrm>
            <a:off x="5625424" y="2839618"/>
            <a:ext cx="3648755" cy="378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 sz="1862" b="0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pl-PL" dirty="0"/>
              <a:t>Poziom kontraktacji wskaźników</a:t>
            </a:r>
          </a:p>
        </p:txBody>
      </p:sp>
      <p:graphicFrame>
        <p:nvGraphicFramePr>
          <p:cNvPr id="14" name="Wykres 13">
            <a:extLst>
              <a:ext uri="{FF2B5EF4-FFF2-40B4-BE49-F238E27FC236}">
                <a16:creationId xmlns:a16="http://schemas.microsoft.com/office/drawing/2014/main" id="{20DB96ED-897D-4B42-B728-E33BEBD14AA3}"/>
              </a:ext>
            </a:extLst>
          </p:cNvPr>
          <p:cNvGraphicFramePr/>
          <p:nvPr/>
        </p:nvGraphicFramePr>
        <p:xfrm>
          <a:off x="9820964" y="2552700"/>
          <a:ext cx="1703456" cy="4178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pole tekstowe 1">
            <a:extLst>
              <a:ext uri="{FF2B5EF4-FFF2-40B4-BE49-F238E27FC236}">
                <a16:creationId xmlns:a16="http://schemas.microsoft.com/office/drawing/2014/main" id="{207CA993-7A72-4382-A488-80A8A8FED567}"/>
              </a:ext>
            </a:extLst>
          </p:cNvPr>
          <p:cNvSpPr txBox="1"/>
          <p:nvPr/>
        </p:nvSpPr>
        <p:spPr>
          <a:xfrm>
            <a:off x="7974587" y="3140065"/>
            <a:ext cx="540627" cy="26623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200" dirty="0"/>
              <a:t>531</a:t>
            </a:r>
            <a:endParaRPr lang="pl-PL" sz="1100" dirty="0"/>
          </a:p>
        </p:txBody>
      </p:sp>
      <p:sp>
        <p:nvSpPr>
          <p:cNvPr id="16" name="pole tekstowe 1">
            <a:extLst>
              <a:ext uri="{FF2B5EF4-FFF2-40B4-BE49-F238E27FC236}">
                <a16:creationId xmlns:a16="http://schemas.microsoft.com/office/drawing/2014/main" id="{9E9768B0-FBC2-4B17-B6EE-8B696C20F03E}"/>
              </a:ext>
            </a:extLst>
          </p:cNvPr>
          <p:cNvSpPr txBox="1"/>
          <p:nvPr/>
        </p:nvSpPr>
        <p:spPr>
          <a:xfrm>
            <a:off x="10685392" y="2388064"/>
            <a:ext cx="651591" cy="26623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1200" dirty="0"/>
              <a:t>6 083</a:t>
            </a:r>
            <a:endParaRPr lang="pl-PL" sz="1100" dirty="0"/>
          </a:p>
        </p:txBody>
      </p:sp>
    </p:spTree>
    <p:extLst>
      <p:ext uri="{BB962C8B-B14F-4D97-AF65-F5344CB8AC3E}">
        <p14:creationId xmlns:p14="http://schemas.microsoft.com/office/powerpoint/2010/main" val="300161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a 3">
            <a:extLst>
              <a:ext uri="{FF2B5EF4-FFF2-40B4-BE49-F238E27FC236}">
                <a16:creationId xmlns:a16="http://schemas.microsoft.com/office/drawing/2014/main" id="{DFD8467F-53BE-4C61-936B-EB210E88574F}"/>
              </a:ext>
            </a:extLst>
          </p:cNvPr>
          <p:cNvGrpSpPr/>
          <p:nvPr/>
        </p:nvGrpSpPr>
        <p:grpSpPr>
          <a:xfrm>
            <a:off x="1065288" y="1181746"/>
            <a:ext cx="1800000" cy="1800000"/>
            <a:chOff x="971963" y="342613"/>
            <a:chExt cx="1260003" cy="1151996"/>
          </a:xfrm>
          <a:solidFill>
            <a:srgbClr val="FF99FF"/>
          </a:solidFill>
        </p:grpSpPr>
        <p:sp>
          <p:nvSpPr>
            <p:cNvPr id="5" name="Owal 4">
              <a:extLst>
                <a:ext uri="{FF2B5EF4-FFF2-40B4-BE49-F238E27FC236}">
                  <a16:creationId xmlns:a16="http://schemas.microsoft.com/office/drawing/2014/main" id="{31F195EF-918E-4595-A3C6-0DED6BEFCEDF}"/>
                </a:ext>
              </a:extLst>
            </p:cNvPr>
            <p:cNvSpPr/>
            <p:nvPr/>
          </p:nvSpPr>
          <p:spPr>
            <a:xfrm>
              <a:off x="971963" y="342613"/>
              <a:ext cx="1260003" cy="1151996"/>
            </a:xfrm>
            <a:prstGeom prst="ellipse">
              <a:avLst/>
            </a:prstGeom>
            <a:grpFill/>
            <a:ln w="19050">
              <a:solidFill>
                <a:srgbClr val="0070C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Owal 4">
              <a:extLst>
                <a:ext uri="{FF2B5EF4-FFF2-40B4-BE49-F238E27FC236}">
                  <a16:creationId xmlns:a16="http://schemas.microsoft.com/office/drawing/2014/main" id="{32F37B09-CEB7-4BC0-B4AD-8D38A188C070}"/>
                </a:ext>
              </a:extLst>
            </p:cNvPr>
            <p:cNvSpPr txBox="1"/>
            <p:nvPr/>
          </p:nvSpPr>
          <p:spPr>
            <a:xfrm>
              <a:off x="1156486" y="511319"/>
              <a:ext cx="890957" cy="814584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None/>
              </a:pPr>
              <a:r>
                <a:rPr lang="pl-PL" sz="2000" b="1" kern="1200" dirty="0">
                  <a:solidFill>
                    <a:schemeClr val="bg1"/>
                  </a:solidFill>
                  <a:latin typeface="Segoe UI "/>
                </a:rPr>
                <a:t>Działanie</a:t>
              </a:r>
              <a:r>
                <a:rPr lang="pl-PL" sz="1600" kern="1200" dirty="0">
                  <a:solidFill>
                    <a:schemeClr val="bg1"/>
                  </a:solidFill>
                  <a:latin typeface="Segoe UI "/>
                </a:rPr>
                <a:t> </a:t>
              </a:r>
              <a:r>
                <a:rPr lang="pl-PL" sz="3600" b="1" kern="1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 "/>
                </a:rPr>
                <a:t>8.8</a:t>
              </a:r>
              <a:endParaRPr lang="pl-PL" sz="3600" b="1" i="1" kern="1200" dirty="0">
                <a:solidFill>
                  <a:schemeClr val="bg1"/>
                </a:solidFill>
                <a:latin typeface="Segoe UI "/>
              </a:endParaRPr>
            </a:p>
          </p:txBody>
        </p:sp>
      </p:grpSp>
      <p:sp>
        <p:nvSpPr>
          <p:cNvPr id="7" name="Tytuł 1">
            <a:extLst>
              <a:ext uri="{FF2B5EF4-FFF2-40B4-BE49-F238E27FC236}">
                <a16:creationId xmlns:a16="http://schemas.microsoft.com/office/drawing/2014/main" id="{2548D05B-E2A2-4B9B-95BD-8CDA95034CDC}"/>
              </a:ext>
            </a:extLst>
          </p:cNvPr>
          <p:cNvSpPr txBox="1">
            <a:spLocks/>
          </p:cNvSpPr>
          <p:nvPr/>
        </p:nvSpPr>
        <p:spPr>
          <a:xfrm>
            <a:off x="1108713" y="251232"/>
            <a:ext cx="9132567" cy="66316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pl-PL" sz="3300" b="1" dirty="0">
                <a:solidFill>
                  <a:schemeClr val="accent2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EDUKACJA</a:t>
            </a:r>
            <a:endParaRPr lang="pl-PL" sz="1800" b="1" dirty="0">
              <a:solidFill>
                <a:schemeClr val="accent2">
                  <a:lumMod val="7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1AC60BC6-F1B7-41D8-AF14-031AF71FF7A2}"/>
              </a:ext>
            </a:extLst>
          </p:cNvPr>
          <p:cNvSpPr txBox="1"/>
          <p:nvPr/>
        </p:nvSpPr>
        <p:spPr>
          <a:xfrm>
            <a:off x="3078095" y="1329292"/>
            <a:ext cx="75438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 dirty="0">
                <a:solidFill>
                  <a:schemeClr val="accent2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„Wsparcie szkół i placówek prowadzących kształcenie zawodowe oraz uczniów uczestniczących w kształceniu zawodowym i osób dorosłych uczestniczących w poza-szkolnych formach kształcenia zawodowego w ramach Strategii ZIT dla KKBOF”</a:t>
            </a:r>
            <a:endParaRPr lang="pl-PL" sz="20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Podtytuł 2">
            <a:extLst>
              <a:ext uri="{FF2B5EF4-FFF2-40B4-BE49-F238E27FC236}">
                <a16:creationId xmlns:a16="http://schemas.microsoft.com/office/drawing/2014/main" id="{3ADD75F2-2963-425A-A6D6-C3C9BA2621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59626" y="3260483"/>
            <a:ext cx="3691888" cy="2673178"/>
          </a:xfrm>
        </p:spPr>
        <p:txBody>
          <a:bodyPr>
            <a:normAutofit/>
          </a:bodyPr>
          <a:lstStyle/>
          <a:p>
            <a:pPr algn="l"/>
            <a:r>
              <a:rPr lang="pl-PL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Alokacja: </a:t>
            </a:r>
            <a:r>
              <a:rPr lang="pl-PL" sz="1600" b="1" dirty="0">
                <a:solidFill>
                  <a:schemeClr val="accent6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 mln euro</a:t>
            </a:r>
          </a:p>
          <a:p>
            <a:pPr algn="l"/>
            <a:r>
              <a:rPr lang="pl-PL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Beneficjenci: </a:t>
            </a:r>
            <a:r>
              <a:rPr lang="pl-PL" sz="16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JST, ośrodki kształcenia zawodowego, fundacje, przedsiębiorcy prowadzący działalność oświatową</a:t>
            </a:r>
          </a:p>
          <a:p>
            <a:pPr algn="l"/>
            <a:r>
              <a:rPr lang="pl-PL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Liczba projektów: </a:t>
            </a:r>
            <a:r>
              <a:rPr lang="pl-PL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6</a:t>
            </a:r>
          </a:p>
          <a:p>
            <a:pPr algn="l"/>
            <a:r>
              <a:rPr lang="pl-PL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Liczba umów o dofinansowanie: </a:t>
            </a:r>
            <a:r>
              <a:rPr lang="pl-PL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6</a:t>
            </a:r>
          </a:p>
          <a:p>
            <a:pPr algn="l"/>
            <a:r>
              <a:rPr lang="pl-PL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Poziom kontraktacji: </a:t>
            </a:r>
            <a:r>
              <a:rPr lang="pl-PL" sz="1600" b="1" dirty="0">
                <a:solidFill>
                  <a:srgbClr val="00B0F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100 %</a:t>
            </a:r>
          </a:p>
        </p:txBody>
      </p:sp>
      <p:graphicFrame>
        <p:nvGraphicFramePr>
          <p:cNvPr id="9" name="Wykres 8">
            <a:extLst>
              <a:ext uri="{FF2B5EF4-FFF2-40B4-BE49-F238E27FC236}">
                <a16:creationId xmlns:a16="http://schemas.microsoft.com/office/drawing/2014/main" id="{174BCBAE-D444-4E2D-927D-DC14DCAB6F7C}"/>
              </a:ext>
            </a:extLst>
          </p:cNvPr>
          <p:cNvGraphicFramePr>
            <a:graphicFrameLocks/>
          </p:cNvGraphicFramePr>
          <p:nvPr/>
        </p:nvGraphicFramePr>
        <p:xfrm>
          <a:off x="4651514" y="2960508"/>
          <a:ext cx="6475198" cy="386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pole tekstowe 1">
            <a:extLst>
              <a:ext uri="{FF2B5EF4-FFF2-40B4-BE49-F238E27FC236}">
                <a16:creationId xmlns:a16="http://schemas.microsoft.com/office/drawing/2014/main" id="{01B82E50-5ACA-49B4-85AD-602C2B7FAFFA}"/>
              </a:ext>
            </a:extLst>
          </p:cNvPr>
          <p:cNvSpPr txBox="1"/>
          <p:nvPr/>
        </p:nvSpPr>
        <p:spPr>
          <a:xfrm>
            <a:off x="7218735" y="3171376"/>
            <a:ext cx="469900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pl-PL" sz="1200" dirty="0"/>
              <a:t>607</a:t>
            </a:r>
          </a:p>
        </p:txBody>
      </p:sp>
      <p:pic>
        <p:nvPicPr>
          <p:cNvPr id="13" name="chart">
            <a:extLst>
              <a:ext uri="{FF2B5EF4-FFF2-40B4-BE49-F238E27FC236}">
                <a16:creationId xmlns:a16="http://schemas.microsoft.com/office/drawing/2014/main" id="{56AA2CDE-0DAC-4EA9-98A9-9E315EBB8E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0854" y="2825883"/>
            <a:ext cx="3806617" cy="545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5583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BBCCAC54-EC98-45E0-8E99-D34A16E6AD89}"/>
              </a:ext>
            </a:extLst>
          </p:cNvPr>
          <p:cNvSpPr/>
          <p:nvPr/>
        </p:nvSpPr>
        <p:spPr>
          <a:xfrm>
            <a:off x="956510" y="1115499"/>
            <a:ext cx="91240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800" b="1" dirty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Najbliższe planowane nabory</a:t>
            </a:r>
          </a:p>
        </p:txBody>
      </p:sp>
      <p:grpSp>
        <p:nvGrpSpPr>
          <p:cNvPr id="10" name="Grupa 9">
            <a:extLst>
              <a:ext uri="{FF2B5EF4-FFF2-40B4-BE49-F238E27FC236}">
                <a16:creationId xmlns:a16="http://schemas.microsoft.com/office/drawing/2014/main" id="{9D259863-75D9-4302-9B77-0E52D46ECDAA}"/>
              </a:ext>
            </a:extLst>
          </p:cNvPr>
          <p:cNvGrpSpPr/>
          <p:nvPr/>
        </p:nvGrpSpPr>
        <p:grpSpPr>
          <a:xfrm>
            <a:off x="5559552" y="1928118"/>
            <a:ext cx="4578052" cy="4116374"/>
            <a:chOff x="7318260" y="1928118"/>
            <a:chExt cx="2819344" cy="4116374"/>
          </a:xfrm>
        </p:grpSpPr>
        <p:grpSp>
          <p:nvGrpSpPr>
            <p:cNvPr id="25" name="Grupa 24">
              <a:extLst>
                <a:ext uri="{FF2B5EF4-FFF2-40B4-BE49-F238E27FC236}">
                  <a16:creationId xmlns:a16="http://schemas.microsoft.com/office/drawing/2014/main" id="{D3D210FD-86E9-4B32-9F08-F4AE59F65C4B}"/>
                </a:ext>
              </a:extLst>
            </p:cNvPr>
            <p:cNvGrpSpPr/>
            <p:nvPr/>
          </p:nvGrpSpPr>
          <p:grpSpPr>
            <a:xfrm>
              <a:off x="7346779" y="2794523"/>
              <a:ext cx="2790825" cy="3249969"/>
              <a:chOff x="9745" y="1729280"/>
              <a:chExt cx="1550591" cy="1314455"/>
            </a:xfrm>
            <a:solidFill>
              <a:srgbClr val="F955D6"/>
            </a:solidFill>
          </p:grpSpPr>
          <p:sp>
            <p:nvSpPr>
              <p:cNvPr id="26" name="Prostokąt 25">
                <a:extLst>
                  <a:ext uri="{FF2B5EF4-FFF2-40B4-BE49-F238E27FC236}">
                    <a16:creationId xmlns:a16="http://schemas.microsoft.com/office/drawing/2014/main" id="{52515E59-D4DC-44A4-BBE4-9CF50A3BC166}"/>
                  </a:ext>
                </a:extLst>
              </p:cNvPr>
              <p:cNvSpPr/>
              <p:nvPr/>
            </p:nvSpPr>
            <p:spPr>
              <a:xfrm>
                <a:off x="9745" y="1729280"/>
                <a:ext cx="1550591" cy="1314455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  <a:alpha val="90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7" name="pole tekstowe 26">
                <a:extLst>
                  <a:ext uri="{FF2B5EF4-FFF2-40B4-BE49-F238E27FC236}">
                    <a16:creationId xmlns:a16="http://schemas.microsoft.com/office/drawing/2014/main" id="{C5289F75-7BD9-49CB-AE5D-BD3A6F42F7D5}"/>
                  </a:ext>
                </a:extLst>
              </p:cNvPr>
              <p:cNvSpPr txBox="1"/>
              <p:nvPr/>
            </p:nvSpPr>
            <p:spPr>
              <a:xfrm>
                <a:off x="9745" y="1729280"/>
                <a:ext cx="1550591" cy="1314455"/>
              </a:xfrm>
              <a:prstGeom prst="rect">
                <a:avLst/>
              </a:prstGeom>
              <a:solidFill>
                <a:srgbClr val="FF99CC"/>
              </a:solidFill>
              <a:ln w="15875">
                <a:solidFill>
                  <a:schemeClr val="bg1">
                    <a:lumMod val="50000"/>
                  </a:schemeClr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28016" tIns="128016" rIns="170688" bIns="192024" numCol="1" spcCol="1270" anchor="t" anchorCtr="0">
                <a:noAutofit/>
              </a:bodyPr>
              <a:lstStyle/>
              <a:p>
                <a:pPr marL="0" lvl="1" indent="0" algn="l" defTabSz="1066800">
                  <a:lnSpc>
                    <a:spcPct val="100000"/>
                  </a:lnSpc>
                  <a:spcBef>
                    <a:spcPct val="0"/>
                  </a:spcBef>
                  <a:spcAft>
                    <a:spcPct val="15000"/>
                  </a:spcAft>
                  <a:buChar char="•"/>
                </a:pPr>
                <a:endParaRPr lang="pl-PL" sz="2400" kern="1200" dirty="0">
                  <a:latin typeface="Segoe UI "/>
                </a:endParaRPr>
              </a:p>
            </p:txBody>
          </p:sp>
        </p:grpSp>
        <p:sp>
          <p:nvSpPr>
            <p:cNvPr id="14" name="Schemat blokowy: proces alternatywny 13">
              <a:extLst>
                <a:ext uri="{FF2B5EF4-FFF2-40B4-BE49-F238E27FC236}">
                  <a16:creationId xmlns:a16="http://schemas.microsoft.com/office/drawing/2014/main" id="{A07C737F-49AA-4304-B1D8-B1553F452076}"/>
                </a:ext>
              </a:extLst>
            </p:cNvPr>
            <p:cNvSpPr/>
            <p:nvPr/>
          </p:nvSpPr>
          <p:spPr>
            <a:xfrm>
              <a:off x="7428191" y="5097906"/>
              <a:ext cx="2628000" cy="616907"/>
            </a:xfrm>
            <a:prstGeom prst="flowChartAlternateProcess">
              <a:avLst/>
            </a:prstGeom>
            <a:solidFill>
              <a:srgbClr val="FF0180"/>
            </a:solidFill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pl-PL" b="1" dirty="0">
                  <a:latin typeface="Segoe UI "/>
                </a:rPr>
                <a:t>Alokacja</a:t>
              </a:r>
            </a:p>
            <a:p>
              <a:pPr lvl="0" algn="ctr"/>
              <a:r>
                <a:rPr lang="pl-PL" dirty="0">
                  <a:latin typeface="Segoe UI "/>
                </a:rPr>
                <a:t>821 238 euro</a:t>
              </a:r>
            </a:p>
          </p:txBody>
        </p:sp>
        <p:sp>
          <p:nvSpPr>
            <p:cNvPr id="13" name="Schemat blokowy: proces alternatywny 12">
              <a:extLst>
                <a:ext uri="{FF2B5EF4-FFF2-40B4-BE49-F238E27FC236}">
                  <a16:creationId xmlns:a16="http://schemas.microsoft.com/office/drawing/2014/main" id="{DCD93663-3C7E-404D-A81D-512220607CF2}"/>
                </a:ext>
              </a:extLst>
            </p:cNvPr>
            <p:cNvSpPr/>
            <p:nvPr/>
          </p:nvSpPr>
          <p:spPr>
            <a:xfrm>
              <a:off x="7428191" y="4051132"/>
              <a:ext cx="2628000" cy="616907"/>
            </a:xfrm>
            <a:prstGeom prst="flowChartAlternateProcess">
              <a:avLst/>
            </a:prstGeom>
            <a:solidFill>
              <a:srgbClr val="FF0180"/>
            </a:solidFill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pl-PL" b="1" dirty="0">
                  <a:latin typeface="Segoe UI "/>
                </a:rPr>
                <a:t>Nabór</a:t>
              </a:r>
            </a:p>
            <a:p>
              <a:pPr lvl="0" algn="ctr"/>
              <a:r>
                <a:rPr lang="pl-PL" dirty="0">
                  <a:latin typeface="Segoe UI "/>
                </a:rPr>
                <a:t>19 grudnia 2019 r. – 24 stycznia 2020 r.</a:t>
              </a:r>
            </a:p>
          </p:txBody>
        </p:sp>
        <p:sp>
          <p:nvSpPr>
            <p:cNvPr id="15" name="Schemat blokowy: proces alternatywny 14">
              <a:extLst>
                <a:ext uri="{FF2B5EF4-FFF2-40B4-BE49-F238E27FC236}">
                  <a16:creationId xmlns:a16="http://schemas.microsoft.com/office/drawing/2014/main" id="{BC66CFEF-583C-49BD-907F-44FA3ADDE540}"/>
                </a:ext>
              </a:extLst>
            </p:cNvPr>
            <p:cNvSpPr/>
            <p:nvPr/>
          </p:nvSpPr>
          <p:spPr>
            <a:xfrm>
              <a:off x="7428191" y="2964673"/>
              <a:ext cx="2628000" cy="616907"/>
            </a:xfrm>
            <a:prstGeom prst="flowChartAlternateProcess">
              <a:avLst/>
            </a:prstGeom>
            <a:solidFill>
              <a:srgbClr val="FF0180"/>
            </a:solidFill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pl-PL" b="1" dirty="0">
                  <a:latin typeface="Segoe UI "/>
                </a:rPr>
                <a:t>Ogłoszenie</a:t>
              </a:r>
              <a:r>
                <a:rPr lang="pl-PL" dirty="0">
                  <a:latin typeface="Segoe UI "/>
                </a:rPr>
                <a:t> </a:t>
              </a:r>
            </a:p>
            <a:p>
              <a:pPr lvl="0" algn="ctr"/>
              <a:r>
                <a:rPr lang="pl-PL" dirty="0">
                  <a:latin typeface="Segoe UI "/>
                </a:rPr>
                <a:t>15 listopada 2019 r.</a:t>
              </a:r>
            </a:p>
          </p:txBody>
        </p:sp>
        <p:grpSp>
          <p:nvGrpSpPr>
            <p:cNvPr id="32" name="Grupa 31">
              <a:extLst>
                <a:ext uri="{FF2B5EF4-FFF2-40B4-BE49-F238E27FC236}">
                  <a16:creationId xmlns:a16="http://schemas.microsoft.com/office/drawing/2014/main" id="{915B70A6-590B-42C2-A8C9-6CB5F8FFB6F4}"/>
                </a:ext>
              </a:extLst>
            </p:cNvPr>
            <p:cNvGrpSpPr/>
            <p:nvPr/>
          </p:nvGrpSpPr>
          <p:grpSpPr>
            <a:xfrm>
              <a:off x="7318260" y="1928118"/>
              <a:ext cx="2790825" cy="663167"/>
              <a:chOff x="9745" y="1729280"/>
              <a:chExt cx="1550591" cy="1314455"/>
            </a:xfrm>
            <a:solidFill>
              <a:srgbClr val="D10588"/>
            </a:solidFill>
          </p:grpSpPr>
          <p:sp>
            <p:nvSpPr>
              <p:cNvPr id="33" name="Prostokąt 32">
                <a:extLst>
                  <a:ext uri="{FF2B5EF4-FFF2-40B4-BE49-F238E27FC236}">
                    <a16:creationId xmlns:a16="http://schemas.microsoft.com/office/drawing/2014/main" id="{75428B0B-A0EF-477F-8248-C6C81D97580E}"/>
                  </a:ext>
                </a:extLst>
              </p:cNvPr>
              <p:cNvSpPr/>
              <p:nvPr/>
            </p:nvSpPr>
            <p:spPr>
              <a:xfrm>
                <a:off x="9745" y="1729280"/>
                <a:ext cx="1550591" cy="1314455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  <a:alpha val="90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4" name="pole tekstowe 33">
                <a:extLst>
                  <a:ext uri="{FF2B5EF4-FFF2-40B4-BE49-F238E27FC236}">
                    <a16:creationId xmlns:a16="http://schemas.microsoft.com/office/drawing/2014/main" id="{00304400-D571-43A1-B148-646392B5BE1D}"/>
                  </a:ext>
                </a:extLst>
              </p:cNvPr>
              <p:cNvSpPr txBox="1"/>
              <p:nvPr/>
            </p:nvSpPr>
            <p:spPr>
              <a:xfrm>
                <a:off x="9745" y="1729280"/>
                <a:ext cx="1550591" cy="1314455"/>
              </a:xfrm>
              <a:prstGeom prst="rect">
                <a:avLst/>
              </a:prstGeom>
              <a:solidFill>
                <a:srgbClr val="FF0180"/>
              </a:solidFill>
              <a:ln w="15875">
                <a:solidFill>
                  <a:schemeClr val="bg1">
                    <a:lumMod val="50000"/>
                  </a:schemeClr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28016" tIns="128016" rIns="170688" bIns="192024" numCol="1" spcCol="1270" anchor="t" anchorCtr="0">
                <a:noAutofit/>
              </a:bodyPr>
              <a:lstStyle/>
              <a:p>
                <a:pPr marL="0" lvl="1" indent="0" algn="ctr" defTabSz="1066800">
                  <a:lnSpc>
                    <a:spcPct val="10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l-PL" sz="2400" b="1" kern="1200" dirty="0">
                    <a:solidFill>
                      <a:schemeClr val="bg1"/>
                    </a:solidFill>
                    <a:latin typeface="Segoe UI "/>
                  </a:rPr>
                  <a:t>Działanie 8.8</a:t>
                </a:r>
              </a:p>
            </p:txBody>
          </p:sp>
        </p:grpSp>
      </p:grpSp>
      <p:sp>
        <p:nvSpPr>
          <p:cNvPr id="35" name="Tytuł 1">
            <a:extLst>
              <a:ext uri="{FF2B5EF4-FFF2-40B4-BE49-F238E27FC236}">
                <a16:creationId xmlns:a16="http://schemas.microsoft.com/office/drawing/2014/main" id="{AF144560-2B28-41D2-8E63-674BBF6EB76C}"/>
              </a:ext>
            </a:extLst>
          </p:cNvPr>
          <p:cNvSpPr txBox="1">
            <a:spLocks/>
          </p:cNvSpPr>
          <p:nvPr/>
        </p:nvSpPr>
        <p:spPr>
          <a:xfrm>
            <a:off x="1108713" y="251232"/>
            <a:ext cx="9132567" cy="66316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pl-PL" sz="3300" b="1" dirty="0">
                <a:solidFill>
                  <a:schemeClr val="accent2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PROJEKTY KONKURSOWE</a:t>
            </a:r>
            <a:endParaRPr lang="pl-PL" sz="1800" b="1" dirty="0">
              <a:solidFill>
                <a:schemeClr val="accent2">
                  <a:lumMod val="7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44" name="Grupa 43">
            <a:extLst>
              <a:ext uri="{FF2B5EF4-FFF2-40B4-BE49-F238E27FC236}">
                <a16:creationId xmlns:a16="http://schemas.microsoft.com/office/drawing/2014/main" id="{012C00E1-12B2-480F-A948-BF8D87A5FA54}"/>
              </a:ext>
            </a:extLst>
          </p:cNvPr>
          <p:cNvGrpSpPr/>
          <p:nvPr/>
        </p:nvGrpSpPr>
        <p:grpSpPr>
          <a:xfrm>
            <a:off x="1108712" y="1912500"/>
            <a:ext cx="4158232" cy="4113079"/>
            <a:chOff x="4123127" y="1999464"/>
            <a:chExt cx="2790826" cy="4113079"/>
          </a:xfrm>
        </p:grpSpPr>
        <p:grpSp>
          <p:nvGrpSpPr>
            <p:cNvPr id="45" name="Grupa 44">
              <a:extLst>
                <a:ext uri="{FF2B5EF4-FFF2-40B4-BE49-F238E27FC236}">
                  <a16:creationId xmlns:a16="http://schemas.microsoft.com/office/drawing/2014/main" id="{CACA6BC9-5120-4FDA-BF9E-E253859E4CCD}"/>
                </a:ext>
              </a:extLst>
            </p:cNvPr>
            <p:cNvGrpSpPr/>
            <p:nvPr/>
          </p:nvGrpSpPr>
          <p:grpSpPr>
            <a:xfrm>
              <a:off x="4123128" y="2862574"/>
              <a:ext cx="2790825" cy="3249969"/>
              <a:chOff x="9745" y="1729280"/>
              <a:chExt cx="1550591" cy="1314455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52" name="Prostokąt 51">
                <a:extLst>
                  <a:ext uri="{FF2B5EF4-FFF2-40B4-BE49-F238E27FC236}">
                    <a16:creationId xmlns:a16="http://schemas.microsoft.com/office/drawing/2014/main" id="{F2B901F7-99EE-40C2-87CC-28588019B611}"/>
                  </a:ext>
                </a:extLst>
              </p:cNvPr>
              <p:cNvSpPr/>
              <p:nvPr/>
            </p:nvSpPr>
            <p:spPr>
              <a:xfrm>
                <a:off x="9745" y="1729280"/>
                <a:ext cx="1550591" cy="1314455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  <a:alpha val="90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53" name="pole tekstowe 52">
                <a:extLst>
                  <a:ext uri="{FF2B5EF4-FFF2-40B4-BE49-F238E27FC236}">
                    <a16:creationId xmlns:a16="http://schemas.microsoft.com/office/drawing/2014/main" id="{1CFF192C-0242-4AA0-B163-4EE71E0B1AB3}"/>
                  </a:ext>
                </a:extLst>
              </p:cNvPr>
              <p:cNvSpPr txBox="1"/>
              <p:nvPr/>
            </p:nvSpPr>
            <p:spPr>
              <a:xfrm>
                <a:off x="9745" y="1729280"/>
                <a:ext cx="1550591" cy="1314455"/>
              </a:xfrm>
              <a:prstGeom prst="rect">
                <a:avLst/>
              </a:prstGeom>
              <a:solidFill>
                <a:schemeClr val="accent1"/>
              </a:solidFill>
              <a:ln w="15875">
                <a:solidFill>
                  <a:schemeClr val="bg1">
                    <a:lumMod val="50000"/>
                  </a:schemeClr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28016" tIns="128016" rIns="170688" bIns="192024" numCol="1" spcCol="1270" anchor="t" anchorCtr="0">
                <a:noAutofit/>
              </a:bodyPr>
              <a:lstStyle/>
              <a:p>
                <a:pPr marL="0" lvl="1" indent="0" algn="l" defTabSz="1066800">
                  <a:lnSpc>
                    <a:spcPct val="100000"/>
                  </a:lnSpc>
                  <a:spcBef>
                    <a:spcPct val="0"/>
                  </a:spcBef>
                  <a:spcAft>
                    <a:spcPct val="15000"/>
                  </a:spcAft>
                  <a:buChar char="•"/>
                </a:pPr>
                <a:endParaRPr lang="pl-PL" sz="2400" kern="1200" dirty="0">
                  <a:latin typeface="Segoe UI "/>
                </a:endParaRPr>
              </a:p>
            </p:txBody>
          </p:sp>
        </p:grpSp>
        <p:sp>
          <p:nvSpPr>
            <p:cNvPr id="46" name="Schemat blokowy: proces alternatywny 45">
              <a:extLst>
                <a:ext uri="{FF2B5EF4-FFF2-40B4-BE49-F238E27FC236}">
                  <a16:creationId xmlns:a16="http://schemas.microsoft.com/office/drawing/2014/main" id="{E590D636-CF4B-4C44-876E-CF8CE7D61758}"/>
                </a:ext>
              </a:extLst>
            </p:cNvPr>
            <p:cNvSpPr/>
            <p:nvPr/>
          </p:nvSpPr>
          <p:spPr>
            <a:xfrm>
              <a:off x="4242893" y="3056546"/>
              <a:ext cx="2556000" cy="612000"/>
            </a:xfrm>
            <a:prstGeom prst="flowChartAlternateProcess">
              <a:avLst/>
            </a:prstGeom>
            <a:solidFill>
              <a:srgbClr val="0070C0"/>
            </a:solidFill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pl-PL" b="1" dirty="0">
                  <a:latin typeface="Segoe UI "/>
                </a:rPr>
                <a:t>Ogłoszenie</a:t>
              </a:r>
              <a:r>
                <a:rPr lang="pl-PL" dirty="0">
                  <a:latin typeface="Segoe UI "/>
                </a:rPr>
                <a:t> </a:t>
              </a:r>
            </a:p>
            <a:p>
              <a:pPr lvl="0" algn="ctr"/>
              <a:r>
                <a:rPr lang="pl-PL" dirty="0">
                  <a:latin typeface="Segoe UI "/>
                </a:rPr>
                <a:t>30 sierpnia 2019 r.</a:t>
              </a:r>
            </a:p>
          </p:txBody>
        </p:sp>
        <p:sp>
          <p:nvSpPr>
            <p:cNvPr id="47" name="Schemat blokowy: proces alternatywny 46">
              <a:extLst>
                <a:ext uri="{FF2B5EF4-FFF2-40B4-BE49-F238E27FC236}">
                  <a16:creationId xmlns:a16="http://schemas.microsoft.com/office/drawing/2014/main" id="{3854AA29-0424-4EED-9971-DECAB11E677F}"/>
                </a:ext>
              </a:extLst>
            </p:cNvPr>
            <p:cNvSpPr/>
            <p:nvPr/>
          </p:nvSpPr>
          <p:spPr>
            <a:xfrm>
              <a:off x="4242893" y="4138097"/>
              <a:ext cx="2556000" cy="612000"/>
            </a:xfrm>
            <a:prstGeom prst="flowChartAlternateProcess">
              <a:avLst/>
            </a:prstGeom>
            <a:solidFill>
              <a:srgbClr val="0070C0"/>
            </a:solidFill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pl-PL" b="1" dirty="0">
                  <a:latin typeface="Segoe UI "/>
                </a:rPr>
                <a:t>Nabór</a:t>
              </a:r>
              <a:r>
                <a:rPr lang="pl-PL" dirty="0">
                  <a:latin typeface="Segoe UI "/>
                </a:rPr>
                <a:t> </a:t>
              </a:r>
            </a:p>
            <a:p>
              <a:pPr lvl="0" algn="ctr"/>
              <a:r>
                <a:rPr lang="pl-PL" dirty="0">
                  <a:latin typeface="Segoe UI "/>
                </a:rPr>
                <a:t>1 października – 2 grudnia 2019 r.</a:t>
              </a:r>
            </a:p>
          </p:txBody>
        </p:sp>
        <p:sp>
          <p:nvSpPr>
            <p:cNvPr id="48" name="Schemat blokowy: proces alternatywny 47">
              <a:extLst>
                <a:ext uri="{FF2B5EF4-FFF2-40B4-BE49-F238E27FC236}">
                  <a16:creationId xmlns:a16="http://schemas.microsoft.com/office/drawing/2014/main" id="{1731490C-F1E2-4348-ADA7-FCC3EE6CD453}"/>
                </a:ext>
              </a:extLst>
            </p:cNvPr>
            <p:cNvSpPr/>
            <p:nvPr/>
          </p:nvSpPr>
          <p:spPr>
            <a:xfrm>
              <a:off x="4242893" y="5184871"/>
              <a:ext cx="2556000" cy="612000"/>
            </a:xfrm>
            <a:prstGeom prst="flowChartAlternateProcess">
              <a:avLst/>
            </a:prstGeom>
            <a:solidFill>
              <a:srgbClr val="0070C0"/>
            </a:solidFill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pl-PL" b="1" dirty="0">
                  <a:latin typeface="Segoe UI "/>
                </a:rPr>
                <a:t>Alokacja</a:t>
              </a:r>
              <a:r>
                <a:rPr lang="pl-PL" dirty="0">
                  <a:latin typeface="Segoe UI "/>
                </a:rPr>
                <a:t> </a:t>
              </a:r>
            </a:p>
            <a:p>
              <a:pPr lvl="0" algn="ctr"/>
              <a:r>
                <a:rPr lang="pl-PL" dirty="0">
                  <a:latin typeface="Segoe UI "/>
                </a:rPr>
                <a:t>2 100 000 euro</a:t>
              </a:r>
            </a:p>
          </p:txBody>
        </p:sp>
        <p:grpSp>
          <p:nvGrpSpPr>
            <p:cNvPr id="49" name="Grupa 48">
              <a:extLst>
                <a:ext uri="{FF2B5EF4-FFF2-40B4-BE49-F238E27FC236}">
                  <a16:creationId xmlns:a16="http://schemas.microsoft.com/office/drawing/2014/main" id="{4A44352E-E83C-4F50-BF29-4999344B044B}"/>
                </a:ext>
              </a:extLst>
            </p:cNvPr>
            <p:cNvGrpSpPr/>
            <p:nvPr/>
          </p:nvGrpSpPr>
          <p:grpSpPr>
            <a:xfrm>
              <a:off x="4123127" y="1999464"/>
              <a:ext cx="2790825" cy="663167"/>
              <a:chOff x="9745" y="1729280"/>
              <a:chExt cx="1550591" cy="1314455"/>
            </a:xfrm>
            <a:solidFill>
              <a:schemeClr val="accent2">
                <a:lumMod val="75000"/>
              </a:schemeClr>
            </a:solidFill>
          </p:grpSpPr>
          <p:sp>
            <p:nvSpPr>
              <p:cNvPr id="50" name="Prostokąt 49">
                <a:extLst>
                  <a:ext uri="{FF2B5EF4-FFF2-40B4-BE49-F238E27FC236}">
                    <a16:creationId xmlns:a16="http://schemas.microsoft.com/office/drawing/2014/main" id="{73C0396F-D81C-4611-BD75-92318DB771C7}"/>
                  </a:ext>
                </a:extLst>
              </p:cNvPr>
              <p:cNvSpPr/>
              <p:nvPr/>
            </p:nvSpPr>
            <p:spPr>
              <a:xfrm>
                <a:off x="9745" y="1729280"/>
                <a:ext cx="1550591" cy="1314455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  <a:alpha val="90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51" name="pole tekstowe 50">
                <a:extLst>
                  <a:ext uri="{FF2B5EF4-FFF2-40B4-BE49-F238E27FC236}">
                    <a16:creationId xmlns:a16="http://schemas.microsoft.com/office/drawing/2014/main" id="{50C6CC65-9193-41D1-A9AA-F8C234BDBB21}"/>
                  </a:ext>
                </a:extLst>
              </p:cNvPr>
              <p:cNvSpPr txBox="1"/>
              <p:nvPr/>
            </p:nvSpPr>
            <p:spPr>
              <a:xfrm>
                <a:off x="9745" y="1729280"/>
                <a:ext cx="1550591" cy="1314455"/>
              </a:xfrm>
              <a:prstGeom prst="rect">
                <a:avLst/>
              </a:prstGeom>
              <a:solidFill>
                <a:srgbClr val="0070C0"/>
              </a:solidFill>
              <a:ln w="15875">
                <a:solidFill>
                  <a:schemeClr val="bg1">
                    <a:lumMod val="50000"/>
                  </a:schemeClr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28016" tIns="128016" rIns="170688" bIns="192024" numCol="1" spcCol="1270" anchor="t" anchorCtr="0">
                <a:noAutofit/>
              </a:bodyPr>
              <a:lstStyle/>
              <a:p>
                <a:pPr marL="0" lvl="1" indent="0" algn="ctr" defTabSz="1066800">
                  <a:lnSpc>
                    <a:spcPct val="10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l-PL" sz="2400" b="1" kern="1200" dirty="0">
                    <a:solidFill>
                      <a:schemeClr val="bg1"/>
                    </a:solidFill>
                    <a:latin typeface="Segoe UI "/>
                  </a:rPr>
                  <a:t>Działanie 1.8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364561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1">
            <a:extLst>
              <a:ext uri="{FF2B5EF4-FFF2-40B4-BE49-F238E27FC236}">
                <a16:creationId xmlns:a16="http://schemas.microsoft.com/office/drawing/2014/main" id="{C7564746-3204-4E9A-B7A8-38F788D7CD4F}"/>
              </a:ext>
            </a:extLst>
          </p:cNvPr>
          <p:cNvSpPr txBox="1">
            <a:spLocks/>
          </p:cNvSpPr>
          <p:nvPr/>
        </p:nvSpPr>
        <p:spPr>
          <a:xfrm>
            <a:off x="1108713" y="251232"/>
            <a:ext cx="9132567" cy="66316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pl-PL" sz="3300" b="1" dirty="0">
                <a:solidFill>
                  <a:schemeClr val="accent2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Stan wdrażania Strategii ZIT KKBOF</a:t>
            </a:r>
            <a:endParaRPr lang="pl-PL" sz="1800" b="1" dirty="0">
              <a:solidFill>
                <a:schemeClr val="accent2">
                  <a:lumMod val="7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3A3B3C0A-D988-4132-840F-A736A1A625F9}"/>
              </a:ext>
            </a:extLst>
          </p:cNvPr>
          <p:cNvSpPr txBox="1"/>
          <p:nvPr/>
        </p:nvSpPr>
        <p:spPr>
          <a:xfrm>
            <a:off x="282102" y="5826869"/>
            <a:ext cx="19455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Stan na:</a:t>
            </a:r>
          </a:p>
          <a:p>
            <a:r>
              <a:rPr lang="pl-PL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31 grudnia 2018 r.</a:t>
            </a:r>
          </a:p>
          <a:p>
            <a:r>
              <a:rPr lang="pl-PL" sz="14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Ministerstwo Inwestycji i Rozwoju</a:t>
            </a:r>
            <a:endParaRPr lang="pl-PL" sz="12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pole tekstowe 14">
            <a:extLst>
              <a:ext uri="{FF2B5EF4-FFF2-40B4-BE49-F238E27FC236}">
                <a16:creationId xmlns:a16="http://schemas.microsoft.com/office/drawing/2014/main" id="{BB46B8B1-ABFD-434A-BF88-6AA82AB0BEE5}"/>
              </a:ext>
            </a:extLst>
          </p:cNvPr>
          <p:cNvSpPr txBox="1"/>
          <p:nvPr/>
        </p:nvSpPr>
        <p:spPr>
          <a:xfrm>
            <a:off x="1143803" y="4810364"/>
            <a:ext cx="87878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200" spc="3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Ogólna wartość wydatków wykazanych przez beneficjentów we wnioskach o płatność w 16 RPO wynosi </a:t>
            </a:r>
            <a:r>
              <a:rPr lang="pl-PL" sz="2200" b="1" spc="30" dirty="0">
                <a:solidFill>
                  <a:srgbClr val="00B0F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42 mld zł</a:t>
            </a:r>
            <a:r>
              <a:rPr lang="pl-PL" sz="2200" spc="3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w tym </a:t>
            </a:r>
            <a:br>
              <a:rPr lang="pl-PL" sz="2200" spc="3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pl-PL" sz="2200" spc="3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wartość dofinansowania UE to ponad 28,8 mld zł, </a:t>
            </a:r>
            <a:br>
              <a:rPr lang="pl-PL" sz="2200" spc="3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pl-PL" sz="2200" spc="3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 stanowi </a:t>
            </a:r>
            <a:r>
              <a:rPr lang="pl-PL" sz="2200" b="1" spc="30" dirty="0">
                <a:solidFill>
                  <a:schemeClr val="accent6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21,4% alokacji </a:t>
            </a:r>
            <a:r>
              <a:rPr lang="pl-PL" sz="2200" spc="3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na lata 2014-2020</a:t>
            </a:r>
          </a:p>
        </p:txBody>
      </p:sp>
      <p:pic>
        <p:nvPicPr>
          <p:cNvPr id="14" name="Obraz 13">
            <a:extLst>
              <a:ext uri="{FF2B5EF4-FFF2-40B4-BE49-F238E27FC236}">
                <a16:creationId xmlns:a16="http://schemas.microsoft.com/office/drawing/2014/main" id="{E096CF7B-A53D-4060-9E7D-8DD5DF1BF7C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00" b="95184" l="4319" r="96013">
                        <a14:foregroundMark x1="11960" y1="46742" x2="93854" y2="46742"/>
                        <a14:foregroundMark x1="12625" y1="65156" x2="88538" y2="65722"/>
                        <a14:foregroundMark x1="10797" y1="26062" x2="91362" y2="26062"/>
                        <a14:foregroundMark x1="91694" y1="28045" x2="91694" y2="70538"/>
                        <a14:foregroundMark x1="10299" y1="26062" x2="10133" y2="75071"/>
                        <a14:foregroundMark x1="10465" y1="76204" x2="91694" y2="76487"/>
                        <a14:foregroundMark x1="91694" y1="26629" x2="91030" y2="30878"/>
                        <a14:foregroundMark x1="28239" y1="28895" x2="90698" y2="31161"/>
                        <a14:foregroundMark x1="89867" y1="53824" x2="12957" y2="53541"/>
                        <a14:foregroundMark x1="18272" y1="29462" x2="29568" y2="31445"/>
                        <a14:foregroundMark x1="12458" y1="61190" x2="88704" y2="62890"/>
                        <a14:foregroundMark x1="9468" y1="65722" x2="10631" y2="72238"/>
                        <a14:foregroundMark x1="8638" y1="69405" x2="10797" y2="72805"/>
                        <a14:foregroundMark x1="9136" y1="65722" x2="8638" y2="69688"/>
                        <a14:foregroundMark x1="32060" y1="77620" x2="31728" y2="82720"/>
                        <a14:foregroundMark x1="31894" y1="83286" x2="36047" y2="83003"/>
                        <a14:foregroundMark x1="67110" y1="76771" x2="66944" y2="82436"/>
                        <a14:foregroundMark x1="66944" y1="82436" x2="80066" y2="82436"/>
                        <a14:foregroundMark x1="80399" y1="81870" x2="80731" y2="77904"/>
                        <a14:foregroundMark x1="11628" y1="26629" x2="11462" y2="22663"/>
                        <a14:foregroundMark x1="11462" y1="22663" x2="15781" y2="23229"/>
                      </a14:backgroundRemoval>
                    </a14:imgEffect>
                  </a14:imgLayer>
                </a14:imgProps>
              </a:ext>
            </a:extLst>
          </a:blip>
          <a:srcRect b="13387"/>
          <a:stretch/>
        </p:blipFill>
        <p:spPr>
          <a:xfrm>
            <a:off x="1029904" y="466936"/>
            <a:ext cx="8961120" cy="4350759"/>
          </a:xfrm>
          <a:prstGeom prst="rect">
            <a:avLst/>
          </a:prstGeom>
        </p:spPr>
      </p:pic>
      <p:cxnSp>
        <p:nvCxnSpPr>
          <p:cNvPr id="16" name="Łącznik prosty 15">
            <a:extLst>
              <a:ext uri="{FF2B5EF4-FFF2-40B4-BE49-F238E27FC236}">
                <a16:creationId xmlns:a16="http://schemas.microsoft.com/office/drawing/2014/main" id="{23EA513A-3C64-4209-A85C-391243C80592}"/>
              </a:ext>
            </a:extLst>
          </p:cNvPr>
          <p:cNvCxnSpPr/>
          <p:nvPr/>
        </p:nvCxnSpPr>
        <p:spPr>
          <a:xfrm>
            <a:off x="1700464" y="2425152"/>
            <a:ext cx="7674543" cy="0"/>
          </a:xfrm>
          <a:prstGeom prst="line">
            <a:avLst/>
          </a:prstGeom>
          <a:ln w="38100">
            <a:solidFill>
              <a:schemeClr val="accent6">
                <a:alpha val="6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wal 16">
            <a:extLst>
              <a:ext uri="{FF2B5EF4-FFF2-40B4-BE49-F238E27FC236}">
                <a16:creationId xmlns:a16="http://schemas.microsoft.com/office/drawing/2014/main" id="{89D58561-3028-495E-9C9B-6B04DEF0897A}"/>
              </a:ext>
            </a:extLst>
          </p:cNvPr>
          <p:cNvSpPr/>
          <p:nvPr/>
        </p:nvSpPr>
        <p:spPr>
          <a:xfrm rot="18956400">
            <a:off x="3459304" y="3836557"/>
            <a:ext cx="1957215" cy="394927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8" name="pole tekstowe 17">
            <a:extLst>
              <a:ext uri="{FF2B5EF4-FFF2-40B4-BE49-F238E27FC236}">
                <a16:creationId xmlns:a16="http://schemas.microsoft.com/office/drawing/2014/main" id="{506287E3-99EE-4415-9A04-5C3EA9A6DD93}"/>
              </a:ext>
            </a:extLst>
          </p:cNvPr>
          <p:cNvSpPr txBox="1"/>
          <p:nvPr/>
        </p:nvSpPr>
        <p:spPr>
          <a:xfrm>
            <a:off x="4761690" y="1346687"/>
            <a:ext cx="58998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 kern="3000" spc="50" dirty="0">
                <a:solidFill>
                  <a:schemeClr val="accent6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RPO WZ: </a:t>
            </a:r>
            <a:r>
              <a:rPr lang="pl-PL" sz="2800" b="1" kern="3000" spc="50" dirty="0">
                <a:solidFill>
                  <a:srgbClr val="00B0F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7.</a:t>
            </a:r>
            <a:r>
              <a:rPr lang="pl-PL" sz="2800" b="1" kern="3000" spc="50" dirty="0">
                <a:solidFill>
                  <a:schemeClr val="accent6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na 16 województw</a:t>
            </a:r>
          </a:p>
        </p:txBody>
      </p:sp>
    </p:spTree>
    <p:extLst>
      <p:ext uri="{BB962C8B-B14F-4D97-AF65-F5344CB8AC3E}">
        <p14:creationId xmlns:p14="http://schemas.microsoft.com/office/powerpoint/2010/main" val="645966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655" y="0"/>
            <a:ext cx="2261812" cy="1426588"/>
          </a:xfrm>
          <a:prstGeom prst="rect">
            <a:avLst/>
          </a:prstGeom>
        </p:spPr>
      </p:pic>
      <p:sp>
        <p:nvSpPr>
          <p:cNvPr id="8" name="Tytuł 7"/>
          <p:cNvSpPr>
            <a:spLocks noGrp="1"/>
          </p:cNvSpPr>
          <p:nvPr>
            <p:ph type="ctrTitle"/>
          </p:nvPr>
        </p:nvSpPr>
        <p:spPr>
          <a:xfrm>
            <a:off x="879655" y="794196"/>
            <a:ext cx="9204961" cy="3866606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br>
              <a:rPr lang="pl-PL" sz="3600" dirty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br>
              <a:rPr lang="pl-PL" sz="3600" dirty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br>
              <a:rPr lang="pl-PL" sz="3600" dirty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br>
              <a:rPr lang="pl-PL" sz="3600" dirty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br>
              <a:rPr lang="pl-PL" sz="3600" dirty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br>
              <a:rPr lang="pl-PL" sz="3600" dirty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pl-PL" sz="36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WNIOSKI NA PRZYSZŁĄ PERSPEKTYWĘ FINANSOWĄ UE </a:t>
            </a:r>
            <a:br>
              <a:rPr lang="pl-PL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</a:br>
            <a:br>
              <a:rPr lang="pl-PL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</a:br>
            <a:endParaRPr lang="pl-PL" sz="14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Prostokąt 2"/>
          <p:cNvSpPr/>
          <p:nvPr/>
        </p:nvSpPr>
        <p:spPr>
          <a:xfrm>
            <a:off x="-1" y="6339655"/>
            <a:ext cx="64019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000" dirty="0">
                <a:latin typeface="Calibri" panose="020F0502020204030204" pitchFamily="34" charset="0"/>
              </a:rPr>
              <a:t>         Projekt jest współfinansowany ze środków Europejskiego Funduszu Społecznego w ramach Regionalnego Programu Operacyjnego Województwa Zachodniopomorskiego 2014-2020, </a:t>
            </a:r>
            <a:r>
              <a:rPr lang="pl-PL" sz="1000" b="1" dirty="0">
                <a:latin typeface="Calibri" panose="020F0502020204030204" pitchFamily="34" charset="0"/>
              </a:rPr>
              <a:t>Umowa Nr RPZP.10.01.00-32-0006/19-00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3642E8A-DE3A-4422-BCAC-991306D0483F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41" y="5926270"/>
            <a:ext cx="6031230" cy="4133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863905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655" y="0"/>
            <a:ext cx="2261812" cy="1426588"/>
          </a:xfrm>
          <a:prstGeom prst="rect">
            <a:avLst/>
          </a:prstGeom>
        </p:spPr>
      </p:pic>
      <p:sp>
        <p:nvSpPr>
          <p:cNvPr id="3" name="Prostokąt 2"/>
          <p:cNvSpPr/>
          <p:nvPr/>
        </p:nvSpPr>
        <p:spPr>
          <a:xfrm>
            <a:off x="-1" y="6339655"/>
            <a:ext cx="64019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000" dirty="0">
                <a:latin typeface="Calibri" panose="020F0502020204030204" pitchFamily="34" charset="0"/>
              </a:rPr>
              <a:t>         Projekt jest współfinansowany ze środków Europejskiego Funduszu Społecznego w ramach Regionalnego Programu Operacyjnego Województwa Zachodniopomorskiego 2014-2020, </a:t>
            </a:r>
            <a:r>
              <a:rPr lang="pl-PL" sz="1000" b="1" dirty="0">
                <a:latin typeface="Calibri" panose="020F0502020204030204" pitchFamily="34" charset="0"/>
              </a:rPr>
              <a:t>Umowa Nr RPZP.10.01.00-32-0006/19-00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3642E8A-DE3A-4422-BCAC-991306D0483F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41" y="5926270"/>
            <a:ext cx="6031230" cy="41338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4E71EFFC-5875-4422-8775-030A2834F24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27932899"/>
              </p:ext>
            </p:extLst>
          </p:nvPr>
        </p:nvGraphicFramePr>
        <p:xfrm>
          <a:off x="762000" y="439272"/>
          <a:ext cx="9200775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7" name="Prostokąt: zaokrąglone rogi 6">
            <a:extLst>
              <a:ext uri="{FF2B5EF4-FFF2-40B4-BE49-F238E27FC236}">
                <a16:creationId xmlns:a16="http://schemas.microsoft.com/office/drawing/2014/main" id="{AA87D06F-C275-4200-BA69-40E555826457}"/>
              </a:ext>
            </a:extLst>
          </p:cNvPr>
          <p:cNvSpPr/>
          <p:nvPr/>
        </p:nvSpPr>
        <p:spPr>
          <a:xfrm>
            <a:off x="1559859" y="4347978"/>
            <a:ext cx="2716306" cy="986022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l-PL" sz="2400"/>
              <a:t>40 mln euro </a:t>
            </a:r>
          </a:p>
          <a:p>
            <a:pPr lvl="0" algn="ctr"/>
            <a:r>
              <a:rPr lang="pl-PL" sz="2400"/>
              <a:t>170 mln zł</a:t>
            </a:r>
            <a:endParaRPr lang="pl-PL" sz="2400" dirty="0"/>
          </a:p>
        </p:txBody>
      </p:sp>
      <p:sp>
        <p:nvSpPr>
          <p:cNvPr id="8" name="Prostokąt: zaokrąglone rogi 6">
            <a:extLst>
              <a:ext uri="{FF2B5EF4-FFF2-40B4-BE49-F238E27FC236}">
                <a16:creationId xmlns:a16="http://schemas.microsoft.com/office/drawing/2014/main" id="{AA87D06F-C275-4200-BA69-40E555826457}"/>
              </a:ext>
            </a:extLst>
          </p:cNvPr>
          <p:cNvSpPr/>
          <p:nvPr/>
        </p:nvSpPr>
        <p:spPr>
          <a:xfrm>
            <a:off x="6401970" y="1426588"/>
            <a:ext cx="2716306" cy="98602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l-PL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???</a:t>
            </a:r>
          </a:p>
        </p:txBody>
      </p:sp>
    </p:spTree>
    <p:extLst>
      <p:ext uri="{BB962C8B-B14F-4D97-AF65-F5344CB8AC3E}">
        <p14:creationId xmlns:p14="http://schemas.microsoft.com/office/powerpoint/2010/main" val="31393373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655" y="0"/>
            <a:ext cx="2261812" cy="1426588"/>
          </a:xfrm>
          <a:prstGeom prst="rect">
            <a:avLst/>
          </a:prstGeom>
        </p:spPr>
      </p:pic>
      <p:sp>
        <p:nvSpPr>
          <p:cNvPr id="3" name="Prostokąt 2"/>
          <p:cNvSpPr/>
          <p:nvPr/>
        </p:nvSpPr>
        <p:spPr>
          <a:xfrm>
            <a:off x="-1" y="6339655"/>
            <a:ext cx="64019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000" dirty="0">
                <a:latin typeface="Calibri" panose="020F0502020204030204" pitchFamily="34" charset="0"/>
              </a:rPr>
              <a:t>         Projekt jest współfinansowany ze środków Europejskiego Funduszu Społecznego w ramach Regionalnego Programu Operacyjnego Województwa Zachodniopomorskiego 2014-2020, </a:t>
            </a:r>
            <a:r>
              <a:rPr lang="pl-PL" sz="1000" b="1" dirty="0">
                <a:latin typeface="Calibri" panose="020F0502020204030204" pitchFamily="34" charset="0"/>
              </a:rPr>
              <a:t>Umowa Nr RPZP.10.01.00-32-0006/19-00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3642E8A-DE3A-4422-BCAC-991306D0483F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41" y="5926270"/>
            <a:ext cx="6031230" cy="41338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ytuł 1">
            <a:extLst>
              <a:ext uri="{FF2B5EF4-FFF2-40B4-BE49-F238E27FC236}">
                <a16:creationId xmlns:a16="http://schemas.microsoft.com/office/drawing/2014/main" id="{A227ABE2-41D6-40EA-8B37-284D84051527}"/>
              </a:ext>
            </a:extLst>
          </p:cNvPr>
          <p:cNvSpPr txBox="1">
            <a:spLocks/>
          </p:cNvSpPr>
          <p:nvPr/>
        </p:nvSpPr>
        <p:spPr>
          <a:xfrm>
            <a:off x="3141467" y="518345"/>
            <a:ext cx="6942013" cy="5572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pl-PL" sz="2400" b="1" dirty="0">
                <a:solidFill>
                  <a:schemeClr val="accent2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KIERUNKI ROZWOJU OBSZARU ZIT KKBOF</a:t>
            </a:r>
          </a:p>
        </p:txBody>
      </p:sp>
      <p:sp>
        <p:nvSpPr>
          <p:cNvPr id="10" name="Symbol zastępczy zawartości 2">
            <a:extLst>
              <a:ext uri="{FF2B5EF4-FFF2-40B4-BE49-F238E27FC236}">
                <a16:creationId xmlns:a16="http://schemas.microsoft.com/office/drawing/2014/main" id="{843766B1-BA9E-484B-A1A0-244A1169CAF5}"/>
              </a:ext>
            </a:extLst>
          </p:cNvPr>
          <p:cNvSpPr txBox="1">
            <a:spLocks/>
          </p:cNvSpPr>
          <p:nvPr/>
        </p:nvSpPr>
        <p:spPr>
          <a:xfrm>
            <a:off x="879655" y="1593952"/>
            <a:ext cx="8515977" cy="357234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5000" lnSpcReduction="10000"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pl-PL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Zwiększenie konkurencyjności gospodarki</a:t>
            </a:r>
          </a:p>
          <a:p>
            <a:pPr algn="l">
              <a:lnSpc>
                <a:spcPct val="150000"/>
              </a:lnSpc>
            </a:pPr>
            <a:r>
              <a:rPr lang="pl-PL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Rozwój miast KKBOF związanych z nauką (edukacją), kulturą oraz turystyką miejską i nadmorską</a:t>
            </a:r>
          </a:p>
          <a:p>
            <a:pPr algn="l">
              <a:lnSpc>
                <a:spcPct val="150000"/>
              </a:lnSpc>
            </a:pPr>
            <a:r>
              <a:rPr lang="pl-PL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Rozwój kapitału ludzkiego i społecznego</a:t>
            </a:r>
          </a:p>
          <a:p>
            <a:pPr algn="l">
              <a:lnSpc>
                <a:spcPct val="150000"/>
              </a:lnSpc>
            </a:pPr>
            <a:r>
              <a:rPr lang="pl-PL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Przywracanie funkcji społecznych, gospodarczych zdegradowanych obszarów miejskich</a:t>
            </a:r>
          </a:p>
          <a:p>
            <a:pPr algn="l">
              <a:lnSpc>
                <a:spcPct val="150000"/>
              </a:lnSpc>
            </a:pPr>
            <a:r>
              <a:rPr lang="pl-PL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Wspieranie efektywności energetycznej i promocja rozwiązań niskoemisyjnych</a:t>
            </a:r>
          </a:p>
          <a:p>
            <a:pPr algn="l">
              <a:lnSpc>
                <a:spcPct val="150000"/>
              </a:lnSpc>
            </a:pPr>
            <a:r>
              <a:rPr lang="pl-PL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Zwiększenie spójności obszaru</a:t>
            </a:r>
          </a:p>
        </p:txBody>
      </p:sp>
    </p:spTree>
    <p:extLst>
      <p:ext uri="{BB962C8B-B14F-4D97-AF65-F5344CB8AC3E}">
        <p14:creationId xmlns:p14="http://schemas.microsoft.com/office/powerpoint/2010/main" val="28118089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655" y="0"/>
            <a:ext cx="2261812" cy="1426588"/>
          </a:xfrm>
          <a:prstGeom prst="rect">
            <a:avLst/>
          </a:prstGeom>
        </p:spPr>
      </p:pic>
      <p:sp>
        <p:nvSpPr>
          <p:cNvPr id="3" name="Prostokąt 2"/>
          <p:cNvSpPr/>
          <p:nvPr/>
        </p:nvSpPr>
        <p:spPr>
          <a:xfrm>
            <a:off x="-1" y="6339655"/>
            <a:ext cx="64019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000" dirty="0">
                <a:latin typeface="Calibri" panose="020F0502020204030204" pitchFamily="34" charset="0"/>
              </a:rPr>
              <a:t>         Projekt jest współfinansowany ze środków Europejskiego Funduszu Społecznego w ramach Regionalnego Programu Operacyjnego Województwa Zachodniopomorskiego 2014-2020, </a:t>
            </a:r>
            <a:r>
              <a:rPr lang="pl-PL" sz="1000" b="1" dirty="0">
                <a:latin typeface="Calibri" panose="020F0502020204030204" pitchFamily="34" charset="0"/>
              </a:rPr>
              <a:t>Umowa Nr RPZP.10.01.00-32-0006/19-00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3642E8A-DE3A-4422-BCAC-991306D0483F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41" y="5926270"/>
            <a:ext cx="6031230" cy="41338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ytuł 1">
            <a:extLst>
              <a:ext uri="{FF2B5EF4-FFF2-40B4-BE49-F238E27FC236}">
                <a16:creationId xmlns:a16="http://schemas.microsoft.com/office/drawing/2014/main" id="{932467BD-62AB-4297-96CA-E41889CE1BF6}"/>
              </a:ext>
            </a:extLst>
          </p:cNvPr>
          <p:cNvSpPr txBox="1">
            <a:spLocks/>
          </p:cNvSpPr>
          <p:nvPr/>
        </p:nvSpPr>
        <p:spPr>
          <a:xfrm>
            <a:off x="3141467" y="619779"/>
            <a:ext cx="6446670" cy="6223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pl-PL" sz="2400" b="1" dirty="0">
                <a:solidFill>
                  <a:schemeClr val="accent2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WYZWANIA STRATEGICZNE ZIT KKBOF</a:t>
            </a:r>
            <a:br>
              <a:rPr lang="pl-PL" sz="2400" dirty="0">
                <a:solidFill>
                  <a:schemeClr val="accent2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endParaRPr lang="pl-PL" sz="2400" dirty="0">
              <a:solidFill>
                <a:schemeClr val="accent2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Tytuł 1">
            <a:extLst>
              <a:ext uri="{FF2B5EF4-FFF2-40B4-BE49-F238E27FC236}">
                <a16:creationId xmlns:a16="http://schemas.microsoft.com/office/drawing/2014/main" id="{C90BF661-49DB-49A0-9415-70AF01A07C22}"/>
              </a:ext>
            </a:extLst>
          </p:cNvPr>
          <p:cNvSpPr txBox="1">
            <a:spLocks/>
          </p:cNvSpPr>
          <p:nvPr/>
        </p:nvSpPr>
        <p:spPr>
          <a:xfrm>
            <a:off x="1604211" y="1498905"/>
            <a:ext cx="7687380" cy="962427"/>
          </a:xfrm>
          <a:prstGeom prst="rect">
            <a:avLst/>
          </a:prstGeom>
          <a:ln w="28575" cmpd="dbl">
            <a:solidFill>
              <a:schemeClr val="accent5">
                <a:lumMod val="75000"/>
              </a:schemeClr>
            </a:solidFill>
          </a:ln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pl-PL" sz="1600" b="1" i="1" dirty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Strategia ZIT KKBOF przedstawia zdiagnozowane problemy gospodarcze, środowiskowe, klimatyczne, demograficzne i społeczne na terenie KKBOF </a:t>
            </a:r>
          </a:p>
          <a:p>
            <a:pPr algn="ctr"/>
            <a:r>
              <a:rPr lang="pl-PL" sz="1600" b="1" i="1" dirty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oraz wskazuje sposoby ich rozwiązania.</a:t>
            </a:r>
            <a:endParaRPr lang="pl-PL" sz="1600" i="1" dirty="0">
              <a:solidFill>
                <a:schemeClr val="accent2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Symbol zastępczy zawartości 2">
            <a:extLst>
              <a:ext uri="{FF2B5EF4-FFF2-40B4-BE49-F238E27FC236}">
                <a16:creationId xmlns:a16="http://schemas.microsoft.com/office/drawing/2014/main" id="{31679AB5-DE2F-4109-87D2-A67D3587F7CF}"/>
              </a:ext>
            </a:extLst>
          </p:cNvPr>
          <p:cNvSpPr txBox="1">
            <a:spLocks/>
          </p:cNvSpPr>
          <p:nvPr/>
        </p:nvSpPr>
        <p:spPr>
          <a:xfrm>
            <a:off x="879655" y="2779913"/>
            <a:ext cx="8596668" cy="300077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pl-PL" sz="2000" b="1" dirty="0">
                <a:solidFill>
                  <a:schemeClr val="accent2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GŁÓWNE ZAŁOŻENIA STRATEGICZNE W OPARCIU O POTRZEBY GMIN</a:t>
            </a:r>
          </a:p>
          <a:p>
            <a:pPr algn="l">
              <a:lnSpc>
                <a:spcPct val="150000"/>
              </a:lnSpc>
            </a:pPr>
            <a:r>
              <a:rPr lang="pl-PL" dirty="0">
                <a:solidFill>
                  <a:schemeClr val="tx1"/>
                </a:solidFill>
              </a:rPr>
              <a:t>Wzrost innowacyjności przedsiębiorstw</a:t>
            </a:r>
          </a:p>
          <a:p>
            <a:pPr algn="l">
              <a:lnSpc>
                <a:spcPct val="150000"/>
              </a:lnSpc>
            </a:pPr>
            <a:r>
              <a:rPr lang="pl-PL" dirty="0">
                <a:solidFill>
                  <a:schemeClr val="tx1"/>
                </a:solidFill>
              </a:rPr>
              <a:t>Wzmocnienie atrakcyjności inwestycyjnej KKBOF</a:t>
            </a:r>
          </a:p>
          <a:p>
            <a:pPr algn="l">
              <a:lnSpc>
                <a:spcPct val="150000"/>
              </a:lnSpc>
            </a:pPr>
            <a:r>
              <a:rPr lang="pl-PL" dirty="0">
                <a:solidFill>
                  <a:schemeClr val="tx1"/>
                </a:solidFill>
              </a:rPr>
              <a:t>Racjonalna gospodarka zasobami, zachowanie i ochrona wartości przyrodniczych</a:t>
            </a:r>
          </a:p>
          <a:p>
            <a:pPr algn="l">
              <a:lnSpc>
                <a:spcPct val="150000"/>
              </a:lnSpc>
            </a:pPr>
            <a:r>
              <a:rPr lang="pl-PL" dirty="0">
                <a:solidFill>
                  <a:schemeClr val="tx1"/>
                </a:solidFill>
              </a:rPr>
              <a:t>Zwiększenie przestrzennej konkurencyjności ZIT KKBOF</a:t>
            </a:r>
          </a:p>
        </p:txBody>
      </p:sp>
    </p:spTree>
    <p:extLst>
      <p:ext uri="{BB962C8B-B14F-4D97-AF65-F5344CB8AC3E}">
        <p14:creationId xmlns:p14="http://schemas.microsoft.com/office/powerpoint/2010/main" val="22525850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655" y="0"/>
            <a:ext cx="2261812" cy="1426588"/>
          </a:xfrm>
          <a:prstGeom prst="rect">
            <a:avLst/>
          </a:prstGeom>
        </p:spPr>
      </p:pic>
      <p:sp>
        <p:nvSpPr>
          <p:cNvPr id="3" name="Prostokąt 2"/>
          <p:cNvSpPr/>
          <p:nvPr/>
        </p:nvSpPr>
        <p:spPr>
          <a:xfrm>
            <a:off x="-1" y="6339655"/>
            <a:ext cx="64019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000" dirty="0">
                <a:latin typeface="Calibri" panose="020F0502020204030204" pitchFamily="34" charset="0"/>
              </a:rPr>
              <a:t>         Projekt jest współfinansowany ze środków Europejskiego Funduszu Społecznego w ramach Regionalnego Programu Operacyjnego Województwa Zachodniopomorskiego 2014-2020, </a:t>
            </a:r>
            <a:r>
              <a:rPr lang="pl-PL" sz="1000" b="1" dirty="0">
                <a:latin typeface="Calibri" panose="020F0502020204030204" pitchFamily="34" charset="0"/>
              </a:rPr>
              <a:t>Umowa Nr RPZP.10.01.00-32-0006/19-00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3642E8A-DE3A-4422-BCAC-991306D0483F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41" y="5926270"/>
            <a:ext cx="6031230" cy="41338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ytuł 1">
            <a:extLst>
              <a:ext uri="{FF2B5EF4-FFF2-40B4-BE49-F238E27FC236}">
                <a16:creationId xmlns:a16="http://schemas.microsoft.com/office/drawing/2014/main" id="{FE587748-A39D-415A-B094-91EC5AD6D730}"/>
              </a:ext>
            </a:extLst>
          </p:cNvPr>
          <p:cNvSpPr txBox="1">
            <a:spLocks/>
          </p:cNvSpPr>
          <p:nvPr/>
        </p:nvSpPr>
        <p:spPr>
          <a:xfrm>
            <a:off x="3141467" y="342586"/>
            <a:ext cx="4383740" cy="166866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pl-PL" sz="1800" u="sng" dirty="0">
                <a:solidFill>
                  <a:schemeClr val="accent2">
                    <a:lumMod val="50000"/>
                  </a:schemeClr>
                </a:solidFill>
              </a:rPr>
              <a:t>Dobre praktyki</a:t>
            </a:r>
            <a:br>
              <a:rPr lang="pl-PL" sz="1800" dirty="0">
                <a:solidFill>
                  <a:schemeClr val="accent2">
                    <a:lumMod val="50000"/>
                  </a:schemeClr>
                </a:solidFill>
              </a:rPr>
            </a:br>
            <a:endParaRPr lang="pl-PL" sz="1800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pl-PL" sz="1800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pl-PL" sz="1800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pl-PL" sz="1800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pl-PL" sz="1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1" name="Tytuł 1">
            <a:extLst>
              <a:ext uri="{FF2B5EF4-FFF2-40B4-BE49-F238E27FC236}">
                <a16:creationId xmlns:a16="http://schemas.microsoft.com/office/drawing/2014/main" id="{7FC1781D-EDA7-49A7-8C3F-00D931F5D2FC}"/>
              </a:ext>
            </a:extLst>
          </p:cNvPr>
          <p:cNvSpPr txBox="1">
            <a:spLocks/>
          </p:cNvSpPr>
          <p:nvPr/>
        </p:nvSpPr>
        <p:spPr>
          <a:xfrm>
            <a:off x="3141467" y="342586"/>
            <a:ext cx="6400799" cy="74141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endParaRPr lang="pl-PL" sz="2400" b="1" dirty="0">
              <a:solidFill>
                <a:schemeClr val="accent2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l"/>
            <a:endParaRPr lang="pl-PL" sz="2400" b="1" dirty="0">
              <a:solidFill>
                <a:schemeClr val="accent2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l"/>
            <a:endParaRPr lang="pl-PL" sz="2400" b="1" dirty="0">
              <a:solidFill>
                <a:schemeClr val="accent2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l"/>
            <a:br>
              <a:rPr lang="pl-PL" sz="2400" b="1" dirty="0">
                <a:solidFill>
                  <a:schemeClr val="accent2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pl-PL" sz="2400" b="1" dirty="0">
                <a:solidFill>
                  <a:schemeClr val="accent2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PROJEKTY ZINTEGROWANE W ZIT KKBOF</a:t>
            </a:r>
          </a:p>
        </p:txBody>
      </p:sp>
      <p:sp>
        <p:nvSpPr>
          <p:cNvPr id="12" name="Symbol zastępczy zawartości 2">
            <a:extLst>
              <a:ext uri="{FF2B5EF4-FFF2-40B4-BE49-F238E27FC236}">
                <a16:creationId xmlns:a16="http://schemas.microsoft.com/office/drawing/2014/main" id="{4A2BEFC2-1FA9-4CD6-869D-0AA4461FD425}"/>
              </a:ext>
            </a:extLst>
          </p:cNvPr>
          <p:cNvSpPr txBox="1">
            <a:spLocks/>
          </p:cNvSpPr>
          <p:nvPr/>
        </p:nvSpPr>
        <p:spPr>
          <a:xfrm>
            <a:off x="1035003" y="1626161"/>
            <a:ext cx="8596668" cy="3515870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l-PL" sz="20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Fabryka Kompetencji Kluczowych – Beneficjent Gmina Miasto Koszalin</a:t>
            </a:r>
          </a:p>
          <a:p>
            <a:pPr algn="l"/>
            <a:endParaRPr lang="pl-PL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l"/>
            <a:r>
              <a:rPr lang="pl-PL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Uczestnicy projektu:</a:t>
            </a:r>
          </a:p>
          <a:p>
            <a:pPr algn="l"/>
            <a:r>
              <a:rPr lang="pl-PL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15</a:t>
            </a:r>
            <a:r>
              <a:rPr lang="pl-PL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podmiotów zaangażowanych w projekt</a:t>
            </a:r>
          </a:p>
          <a:p>
            <a:pPr algn="l"/>
            <a:r>
              <a:rPr lang="pl-PL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4084</a:t>
            </a:r>
            <a:r>
              <a:rPr lang="pl-PL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uczniów objęta wsparciem</a:t>
            </a:r>
          </a:p>
          <a:p>
            <a:pPr algn="l"/>
            <a:endParaRPr lang="pl-PL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l"/>
            <a:r>
              <a:rPr lang="pl-PL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Suma całkowita projektu: 6 031 990,80 zł</a:t>
            </a:r>
          </a:p>
          <a:p>
            <a:pPr algn="l"/>
            <a:r>
              <a:rPr lang="pl-PL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Wartość dofinansowania: 5 428 791,72 zł</a:t>
            </a:r>
          </a:p>
          <a:p>
            <a:pPr algn="l"/>
            <a:r>
              <a:rPr lang="pl-PL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Termin realizacji: 2019 - 2021</a:t>
            </a:r>
          </a:p>
          <a:p>
            <a:pPr algn="l"/>
            <a:endParaRPr lang="pl-PL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80862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ytuł 1">
            <a:extLst>
              <a:ext uri="{FF2B5EF4-FFF2-40B4-BE49-F238E27FC236}">
                <a16:creationId xmlns:a16="http://schemas.microsoft.com/office/drawing/2014/main" id="{0544B266-196A-4BC4-9D21-153710F1E921}"/>
              </a:ext>
            </a:extLst>
          </p:cNvPr>
          <p:cNvSpPr txBox="1">
            <a:spLocks/>
          </p:cNvSpPr>
          <p:nvPr/>
        </p:nvSpPr>
        <p:spPr>
          <a:xfrm>
            <a:off x="1108713" y="251232"/>
            <a:ext cx="9132567" cy="66316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pl-PL" sz="3300" b="1" dirty="0">
                <a:solidFill>
                  <a:schemeClr val="accent2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ZIT-y w POLSCE</a:t>
            </a:r>
            <a:endParaRPr lang="pl-PL" sz="1800" b="1" dirty="0">
              <a:solidFill>
                <a:schemeClr val="accent2">
                  <a:lumMod val="7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9" name="pole tekstowe 38">
            <a:extLst>
              <a:ext uri="{FF2B5EF4-FFF2-40B4-BE49-F238E27FC236}">
                <a16:creationId xmlns:a16="http://schemas.microsoft.com/office/drawing/2014/main" id="{234B29AD-BAD0-454C-BB9B-51B2B032E912}"/>
              </a:ext>
            </a:extLst>
          </p:cNvPr>
          <p:cNvSpPr txBox="1"/>
          <p:nvPr/>
        </p:nvSpPr>
        <p:spPr>
          <a:xfrm>
            <a:off x="5674996" y="1392182"/>
            <a:ext cx="553402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ZIT-y w Polsce </a:t>
            </a:r>
            <a:r>
              <a:rPr lang="pl-PL" sz="20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są realizowane na</a:t>
            </a:r>
            <a:r>
              <a:rPr lang="pl-PL" sz="2000" dirty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br>
              <a:rPr lang="pl-PL" sz="20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pl-PL" sz="2000" b="1" dirty="0">
                <a:solidFill>
                  <a:schemeClr val="accent6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24 obszarach funkcjonalnych</a:t>
            </a:r>
            <a:r>
              <a:rPr lang="pl-PL" sz="20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w tym:</a:t>
            </a:r>
          </a:p>
          <a:p>
            <a:endParaRPr lang="pl-PL" sz="20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Clr>
                <a:srgbClr val="00B0F0"/>
              </a:buClr>
              <a:buFont typeface="Wingdings" panose="05000000000000000000" pitchFamily="2" charset="2"/>
              <a:buChar char="Ø"/>
            </a:pPr>
            <a:r>
              <a:rPr lang="pl-PL" sz="2000" b="1" dirty="0">
                <a:solidFill>
                  <a:schemeClr val="accent6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17</a:t>
            </a:r>
            <a:r>
              <a:rPr lang="pl-PL" sz="20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na obszarach funkcjonalnych </a:t>
            </a:r>
            <a:r>
              <a:rPr lang="pl-PL" sz="2000" b="1" dirty="0">
                <a:solidFill>
                  <a:schemeClr val="accent6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miast wojewódzkich</a:t>
            </a:r>
            <a:r>
              <a:rPr lang="pl-PL" sz="2000" dirty="0">
                <a:solidFill>
                  <a:schemeClr val="accent6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pl-PL" sz="20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(2 osobne dla Gorzowa </a:t>
            </a:r>
            <a:br>
              <a:rPr lang="pl-PL" sz="20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pl-PL" sz="20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 dla Zielonej Góry oraz 1 wspólny ZIT </a:t>
            </a:r>
            <a:br>
              <a:rPr lang="pl-PL" sz="20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pl-PL" sz="20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dla Bydgoszczy i Torunia )</a:t>
            </a:r>
          </a:p>
          <a:p>
            <a:pPr marL="285750" indent="-285750">
              <a:buClr>
                <a:srgbClr val="00B0F0"/>
              </a:buClr>
              <a:buFont typeface="Wingdings" panose="05000000000000000000" pitchFamily="2" charset="2"/>
              <a:buChar char="Ø"/>
            </a:pPr>
            <a:endParaRPr lang="pl-PL" sz="20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Clr>
                <a:srgbClr val="00B0F0"/>
              </a:buClr>
              <a:buFont typeface="Wingdings" panose="05000000000000000000" pitchFamily="2" charset="2"/>
              <a:buChar char="Ø"/>
            </a:pPr>
            <a:r>
              <a:rPr lang="pl-PL" sz="2000" b="1" dirty="0">
                <a:solidFill>
                  <a:schemeClr val="accent6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7</a:t>
            </a:r>
            <a:r>
              <a:rPr lang="pl-PL" sz="20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fakultatywnych ZIT w miastach </a:t>
            </a:r>
            <a:r>
              <a:rPr lang="pl-PL" sz="200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subregio-nalnych</a:t>
            </a:r>
            <a:r>
              <a:rPr lang="pl-PL" sz="20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/regionalnych (Częstochowa, Bielsko-Biała, Jelenia Góra, Kalisz i Ostrów, </a:t>
            </a:r>
            <a:r>
              <a:rPr lang="pl-PL" sz="2000" b="1" dirty="0">
                <a:solidFill>
                  <a:schemeClr val="accent6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Koszalin, Kołobrzeg i Białogard</a:t>
            </a:r>
            <a:r>
              <a:rPr lang="pl-PL" sz="20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Rybnik oraz Wałbrzych)</a:t>
            </a:r>
          </a:p>
          <a:p>
            <a:endParaRPr lang="pl-PL" sz="2000" dirty="0"/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7EC964DA-D91D-498B-8808-254B877E1F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310" y="1392182"/>
            <a:ext cx="5308074" cy="4937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714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655" y="0"/>
            <a:ext cx="2261812" cy="1426588"/>
          </a:xfrm>
          <a:prstGeom prst="rect">
            <a:avLst/>
          </a:prstGeom>
        </p:spPr>
      </p:pic>
      <p:sp>
        <p:nvSpPr>
          <p:cNvPr id="3" name="Prostokąt 2"/>
          <p:cNvSpPr/>
          <p:nvPr/>
        </p:nvSpPr>
        <p:spPr>
          <a:xfrm>
            <a:off x="-1" y="6339655"/>
            <a:ext cx="64019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000" dirty="0">
                <a:latin typeface="Calibri" panose="020F0502020204030204" pitchFamily="34" charset="0"/>
              </a:rPr>
              <a:t>         Projekt jest współfinansowany ze środków Europejskiego Funduszu Społecznego w ramach Regionalnego Programu Operacyjnego Województwa Zachodniopomorskiego 2014-2020, </a:t>
            </a:r>
            <a:r>
              <a:rPr lang="pl-PL" sz="1000" b="1" dirty="0">
                <a:latin typeface="Calibri" panose="020F0502020204030204" pitchFamily="34" charset="0"/>
              </a:rPr>
              <a:t>Umowa Nr RPZP.10.01.00-32-0006/19-00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3642E8A-DE3A-4422-BCAC-991306D0483F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41" y="5926270"/>
            <a:ext cx="6031230" cy="41338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ytuł 1">
            <a:extLst>
              <a:ext uri="{FF2B5EF4-FFF2-40B4-BE49-F238E27FC236}">
                <a16:creationId xmlns:a16="http://schemas.microsoft.com/office/drawing/2014/main" id="{FE587748-A39D-415A-B094-91EC5AD6D730}"/>
              </a:ext>
            </a:extLst>
          </p:cNvPr>
          <p:cNvSpPr txBox="1">
            <a:spLocks/>
          </p:cNvSpPr>
          <p:nvPr/>
        </p:nvSpPr>
        <p:spPr>
          <a:xfrm>
            <a:off x="3141467" y="342586"/>
            <a:ext cx="4383740" cy="166866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pl-PL" sz="1800" u="sng" dirty="0">
                <a:solidFill>
                  <a:schemeClr val="accent2">
                    <a:lumMod val="50000"/>
                  </a:schemeClr>
                </a:solidFill>
              </a:rPr>
              <a:t>Dobre praktyki</a:t>
            </a:r>
            <a:br>
              <a:rPr lang="pl-PL" sz="1800" dirty="0">
                <a:solidFill>
                  <a:schemeClr val="accent2">
                    <a:lumMod val="50000"/>
                  </a:schemeClr>
                </a:solidFill>
              </a:rPr>
            </a:br>
            <a:endParaRPr lang="pl-PL" sz="1800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pl-PL" sz="1800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pl-PL" sz="1800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pl-PL" sz="1800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pl-PL" sz="1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1" name="Tytuł 1">
            <a:extLst>
              <a:ext uri="{FF2B5EF4-FFF2-40B4-BE49-F238E27FC236}">
                <a16:creationId xmlns:a16="http://schemas.microsoft.com/office/drawing/2014/main" id="{7FC1781D-EDA7-49A7-8C3F-00D931F5D2FC}"/>
              </a:ext>
            </a:extLst>
          </p:cNvPr>
          <p:cNvSpPr txBox="1">
            <a:spLocks/>
          </p:cNvSpPr>
          <p:nvPr/>
        </p:nvSpPr>
        <p:spPr>
          <a:xfrm>
            <a:off x="3141467" y="342586"/>
            <a:ext cx="6400799" cy="74141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endParaRPr lang="pl-PL" sz="2400" b="1" dirty="0">
              <a:solidFill>
                <a:schemeClr val="accent2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l"/>
            <a:endParaRPr lang="pl-PL" sz="2400" b="1" dirty="0">
              <a:solidFill>
                <a:schemeClr val="accent2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l"/>
            <a:endParaRPr lang="pl-PL" sz="2400" b="1" dirty="0">
              <a:solidFill>
                <a:schemeClr val="accent2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l"/>
            <a:br>
              <a:rPr lang="pl-PL" sz="2400" b="1" dirty="0">
                <a:solidFill>
                  <a:schemeClr val="accent2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pl-PL" sz="2400" b="1" dirty="0">
                <a:solidFill>
                  <a:schemeClr val="accent2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PROJEKTY ZINTEGROWANE W ZIT KKBOF</a:t>
            </a:r>
          </a:p>
        </p:txBody>
      </p:sp>
      <p:sp>
        <p:nvSpPr>
          <p:cNvPr id="12" name="Symbol zastępczy zawartości 2">
            <a:extLst>
              <a:ext uri="{FF2B5EF4-FFF2-40B4-BE49-F238E27FC236}">
                <a16:creationId xmlns:a16="http://schemas.microsoft.com/office/drawing/2014/main" id="{4A2BEFC2-1FA9-4CD6-869D-0AA4461FD425}"/>
              </a:ext>
            </a:extLst>
          </p:cNvPr>
          <p:cNvSpPr txBox="1">
            <a:spLocks/>
          </p:cNvSpPr>
          <p:nvPr/>
        </p:nvSpPr>
        <p:spPr>
          <a:xfrm>
            <a:off x="1106912" y="1626161"/>
            <a:ext cx="6593299" cy="35158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l-PL" sz="21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Zintegrowana sieć dróg rowerowych </a:t>
            </a:r>
          </a:p>
          <a:p>
            <a:pPr algn="l"/>
            <a:endParaRPr lang="pl-PL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l"/>
            <a:r>
              <a:rPr lang="pl-PL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Miasto Białogard - Gmina Białogard   </a:t>
            </a:r>
          </a:p>
          <a:p>
            <a:pPr algn="l"/>
            <a:r>
              <a:rPr lang="pl-PL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Miasto Koszalin - Gmina Manowo – Gmina Świeszyno </a:t>
            </a:r>
          </a:p>
          <a:p>
            <a:pPr algn="l"/>
            <a:r>
              <a:rPr lang="pl-PL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Miasto Kołobrzeg – Gmina Kołobrzeg</a:t>
            </a:r>
          </a:p>
          <a:p>
            <a:pPr algn="l"/>
            <a:r>
              <a:rPr lang="pl-PL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Gmina Karlino-Gmina Dygowo</a:t>
            </a:r>
          </a:p>
          <a:p>
            <a:pPr algn="l"/>
            <a:endParaRPr lang="pl-PL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pole tekstowe 1"/>
          <p:cNvSpPr txBox="1"/>
          <p:nvPr/>
        </p:nvSpPr>
        <p:spPr>
          <a:xfrm>
            <a:off x="6401970" y="3733657"/>
            <a:ext cx="33688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Ogółem we wszystkich projektach aż 88,85 km</a:t>
            </a:r>
          </a:p>
        </p:txBody>
      </p:sp>
    </p:spTree>
    <p:extLst>
      <p:ext uri="{BB962C8B-B14F-4D97-AF65-F5344CB8AC3E}">
        <p14:creationId xmlns:p14="http://schemas.microsoft.com/office/powerpoint/2010/main" val="16457365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655" y="0"/>
            <a:ext cx="2261812" cy="1426588"/>
          </a:xfrm>
          <a:prstGeom prst="rect">
            <a:avLst/>
          </a:prstGeom>
        </p:spPr>
      </p:pic>
      <p:sp>
        <p:nvSpPr>
          <p:cNvPr id="3" name="Prostokąt 2"/>
          <p:cNvSpPr/>
          <p:nvPr/>
        </p:nvSpPr>
        <p:spPr>
          <a:xfrm>
            <a:off x="-1" y="6339655"/>
            <a:ext cx="64019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000" dirty="0">
                <a:latin typeface="Calibri" panose="020F0502020204030204" pitchFamily="34" charset="0"/>
              </a:rPr>
              <a:t>         Projekt jest współfinansowany ze środków Europejskiego Funduszu Społecznego w ramach Regionalnego Programu Operacyjnego Województwa Zachodniopomorskiego 2014-2020, </a:t>
            </a:r>
            <a:r>
              <a:rPr lang="pl-PL" sz="1000" b="1" dirty="0">
                <a:latin typeface="Calibri" panose="020F0502020204030204" pitchFamily="34" charset="0"/>
              </a:rPr>
              <a:t>Umowa Nr RPZP.10.01.00-32-0006/19-00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3642E8A-DE3A-4422-BCAC-991306D0483F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41" y="5926270"/>
            <a:ext cx="6031230" cy="41338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ytuł 1">
            <a:extLst>
              <a:ext uri="{FF2B5EF4-FFF2-40B4-BE49-F238E27FC236}">
                <a16:creationId xmlns:a16="http://schemas.microsoft.com/office/drawing/2014/main" id="{986B8674-3008-40D2-BF2F-1EA00ED79C5A}"/>
              </a:ext>
            </a:extLst>
          </p:cNvPr>
          <p:cNvSpPr txBox="1">
            <a:spLocks/>
          </p:cNvSpPr>
          <p:nvPr/>
        </p:nvSpPr>
        <p:spPr>
          <a:xfrm>
            <a:off x="3141467" y="60515"/>
            <a:ext cx="6691911" cy="11205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endParaRPr lang="pl-PL" sz="2400" b="1" dirty="0">
              <a:solidFill>
                <a:schemeClr val="accent2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Tytuł 1">
            <a:extLst>
              <a:ext uri="{FF2B5EF4-FFF2-40B4-BE49-F238E27FC236}">
                <a16:creationId xmlns:a16="http://schemas.microsoft.com/office/drawing/2014/main" id="{C314B71F-1711-4B4E-88EF-E6A8B36FA3E1}"/>
              </a:ext>
            </a:extLst>
          </p:cNvPr>
          <p:cNvSpPr txBox="1">
            <a:spLocks/>
          </p:cNvSpPr>
          <p:nvPr/>
        </p:nvSpPr>
        <p:spPr>
          <a:xfrm>
            <a:off x="3079064" y="387159"/>
            <a:ext cx="5971471" cy="65226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pl-PL" sz="2400" b="1" dirty="0">
                <a:solidFill>
                  <a:schemeClr val="accent2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WYZWANIA NA NOWĄ PERSPEKTYWĘ</a:t>
            </a:r>
          </a:p>
        </p:txBody>
      </p:sp>
      <p:sp>
        <p:nvSpPr>
          <p:cNvPr id="9" name="Symbol zastępczy zawartości 2">
            <a:extLst>
              <a:ext uri="{FF2B5EF4-FFF2-40B4-BE49-F238E27FC236}">
                <a16:creationId xmlns:a16="http://schemas.microsoft.com/office/drawing/2014/main" id="{90CFF14D-0597-4E19-87B0-99242B0791BF}"/>
              </a:ext>
            </a:extLst>
          </p:cNvPr>
          <p:cNvSpPr txBox="1">
            <a:spLocks/>
          </p:cNvSpPr>
          <p:nvPr/>
        </p:nvSpPr>
        <p:spPr>
          <a:xfrm>
            <a:off x="1123405" y="1865186"/>
            <a:ext cx="8874034" cy="39042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1800"/>
              </a:spcBef>
            </a:pPr>
            <a:r>
              <a:rPr lang="pl-PL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Ujęcie i premiowanie obszarów funkcjonalnych w krajowych i regionalnych programach operacyjnych</a:t>
            </a:r>
          </a:p>
          <a:p>
            <a:pPr algn="l">
              <a:spcBef>
                <a:spcPts val="1800"/>
              </a:spcBef>
            </a:pPr>
            <a:r>
              <a:rPr lang="pl-PL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Dążenie do uproszczenia procedur związanych z przyznaniem dofinansowania</a:t>
            </a:r>
          </a:p>
          <a:p>
            <a:pPr algn="l">
              <a:spcBef>
                <a:spcPts val="1800"/>
              </a:spcBef>
            </a:pPr>
            <a:r>
              <a:rPr lang="pl-PL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Konieczność opracowania dodatkowych dokumentów nieuregulowanych przepisami prawa </a:t>
            </a:r>
          </a:p>
          <a:p>
            <a:pPr algn="l">
              <a:spcBef>
                <a:spcPts val="1800"/>
              </a:spcBef>
            </a:pPr>
            <a:r>
              <a:rPr lang="pl-PL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Skrócenie procesu oceny wniosków (wielokrotne wzywanie do poprawy błędów szczególnie dokuczliwe dla przedsiębiorców)</a:t>
            </a:r>
          </a:p>
          <a:p>
            <a:pPr algn="l">
              <a:spcBef>
                <a:spcPts val="1800"/>
              </a:spcBef>
            </a:pPr>
            <a:r>
              <a:rPr lang="pl-PL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Dążenie do uzyskania maksymalnego poziomu dofinansowania projektów </a:t>
            </a:r>
          </a:p>
          <a:p>
            <a:pPr algn="l">
              <a:spcBef>
                <a:spcPts val="1800"/>
              </a:spcBef>
            </a:pPr>
            <a:r>
              <a:rPr lang="pl-PL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Partnerstwo Publiczno-Prywatne</a:t>
            </a:r>
          </a:p>
          <a:p>
            <a:pPr algn="l">
              <a:spcBef>
                <a:spcPts val="1800"/>
              </a:spcBef>
            </a:pPr>
            <a:endParaRPr lang="pl-PL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Strzałka: w prawo 1">
            <a:extLst>
              <a:ext uri="{FF2B5EF4-FFF2-40B4-BE49-F238E27FC236}">
                <a16:creationId xmlns:a16="http://schemas.microsoft.com/office/drawing/2014/main" id="{BDAC7296-D702-44AC-AE21-7F311326D638}"/>
              </a:ext>
            </a:extLst>
          </p:cNvPr>
          <p:cNvSpPr/>
          <p:nvPr/>
        </p:nvSpPr>
        <p:spPr>
          <a:xfrm>
            <a:off x="644434" y="1913559"/>
            <a:ext cx="413768" cy="199147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l-PL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3" name="Strzałka: w prawo 22">
            <a:extLst>
              <a:ext uri="{FF2B5EF4-FFF2-40B4-BE49-F238E27FC236}">
                <a16:creationId xmlns:a16="http://schemas.microsoft.com/office/drawing/2014/main" id="{1FDACC62-BD2D-4B60-9568-C463F1CA8CE1}"/>
              </a:ext>
            </a:extLst>
          </p:cNvPr>
          <p:cNvSpPr/>
          <p:nvPr/>
        </p:nvSpPr>
        <p:spPr>
          <a:xfrm>
            <a:off x="689335" y="2715948"/>
            <a:ext cx="413768" cy="199147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l-PL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4" name="Strzałka: w prawo 23">
            <a:extLst>
              <a:ext uri="{FF2B5EF4-FFF2-40B4-BE49-F238E27FC236}">
                <a16:creationId xmlns:a16="http://schemas.microsoft.com/office/drawing/2014/main" id="{DC7C0D65-6E38-4E50-A5DB-5B699F31D5CC}"/>
              </a:ext>
            </a:extLst>
          </p:cNvPr>
          <p:cNvSpPr/>
          <p:nvPr/>
        </p:nvSpPr>
        <p:spPr>
          <a:xfrm>
            <a:off x="677036" y="3261972"/>
            <a:ext cx="413768" cy="199147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l-PL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5" name="Strzałka: w prawo 24">
            <a:extLst>
              <a:ext uri="{FF2B5EF4-FFF2-40B4-BE49-F238E27FC236}">
                <a16:creationId xmlns:a16="http://schemas.microsoft.com/office/drawing/2014/main" id="{42724D6E-AE32-45A3-B8EF-BE7052CB8905}"/>
              </a:ext>
            </a:extLst>
          </p:cNvPr>
          <p:cNvSpPr/>
          <p:nvPr/>
        </p:nvSpPr>
        <p:spPr>
          <a:xfrm>
            <a:off x="669033" y="3996144"/>
            <a:ext cx="413768" cy="186996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l-PL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7" name="Strzałka: w prawo 26">
            <a:extLst>
              <a:ext uri="{FF2B5EF4-FFF2-40B4-BE49-F238E27FC236}">
                <a16:creationId xmlns:a16="http://schemas.microsoft.com/office/drawing/2014/main" id="{A0C5F6D8-3F44-4917-847D-7ED1D5C60D22}"/>
              </a:ext>
            </a:extLst>
          </p:cNvPr>
          <p:cNvSpPr/>
          <p:nvPr/>
        </p:nvSpPr>
        <p:spPr>
          <a:xfrm>
            <a:off x="686679" y="4779532"/>
            <a:ext cx="413768" cy="186996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l-PL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8" name="Strzałka: w prawo 27">
            <a:extLst>
              <a:ext uri="{FF2B5EF4-FFF2-40B4-BE49-F238E27FC236}">
                <a16:creationId xmlns:a16="http://schemas.microsoft.com/office/drawing/2014/main" id="{60AD9B57-F73D-475C-B166-DFC6E7B2E82F}"/>
              </a:ext>
            </a:extLst>
          </p:cNvPr>
          <p:cNvSpPr/>
          <p:nvPr/>
        </p:nvSpPr>
        <p:spPr>
          <a:xfrm>
            <a:off x="709637" y="5325556"/>
            <a:ext cx="413768" cy="186996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l-PL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7439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655" y="0"/>
            <a:ext cx="2261812" cy="1426588"/>
          </a:xfrm>
          <a:prstGeom prst="rect">
            <a:avLst/>
          </a:prstGeom>
        </p:spPr>
      </p:pic>
      <p:sp>
        <p:nvSpPr>
          <p:cNvPr id="3" name="Prostokąt 2"/>
          <p:cNvSpPr/>
          <p:nvPr/>
        </p:nvSpPr>
        <p:spPr>
          <a:xfrm>
            <a:off x="-1" y="6339655"/>
            <a:ext cx="64019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000" dirty="0">
                <a:latin typeface="Calibri" panose="020F0502020204030204" pitchFamily="34" charset="0"/>
              </a:rPr>
              <a:t>         Projekt jest współfinansowany ze środków Europejskiego Funduszu Społecznego w ramach Regionalnego Programu Operacyjnego Województwa Zachodniopomorskiego 2014-2020, </a:t>
            </a:r>
            <a:r>
              <a:rPr lang="pl-PL" sz="1000" b="1" dirty="0">
                <a:latin typeface="Calibri" panose="020F0502020204030204" pitchFamily="34" charset="0"/>
              </a:rPr>
              <a:t>Umowa Nr RPZP.10.01.00-32-0006/19-00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3642E8A-DE3A-4422-BCAC-991306D0483F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41" y="5926270"/>
            <a:ext cx="6031230" cy="41338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ytuł 1">
            <a:extLst>
              <a:ext uri="{FF2B5EF4-FFF2-40B4-BE49-F238E27FC236}">
                <a16:creationId xmlns:a16="http://schemas.microsoft.com/office/drawing/2014/main" id="{986B8674-3008-40D2-BF2F-1EA00ED79C5A}"/>
              </a:ext>
            </a:extLst>
          </p:cNvPr>
          <p:cNvSpPr txBox="1">
            <a:spLocks/>
          </p:cNvSpPr>
          <p:nvPr/>
        </p:nvSpPr>
        <p:spPr>
          <a:xfrm>
            <a:off x="3141467" y="60515"/>
            <a:ext cx="6691911" cy="11205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endParaRPr lang="pl-PL" sz="2400" b="1" dirty="0">
              <a:solidFill>
                <a:schemeClr val="accent2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FD0DCB08-0D06-4600-A1A7-4D73755963E4}"/>
              </a:ext>
            </a:extLst>
          </p:cNvPr>
          <p:cNvSpPr/>
          <p:nvPr/>
        </p:nvSpPr>
        <p:spPr>
          <a:xfrm>
            <a:off x="651606" y="1386565"/>
            <a:ext cx="9030789" cy="38010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600"/>
              </a:spcBef>
              <a:buClr>
                <a:srgbClr val="5FCBEF"/>
              </a:buClr>
              <a:buSzPct val="80000"/>
              <a:defRPr/>
            </a:pPr>
            <a:endParaRPr lang="pl-PL" sz="4400" b="1" dirty="0">
              <a:solidFill>
                <a:prstClr val="black">
                  <a:lumMod val="75000"/>
                  <a:lumOff val="2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0" algn="ctr">
              <a:spcBef>
                <a:spcPts val="600"/>
              </a:spcBef>
              <a:buClr>
                <a:srgbClr val="5FCBEF"/>
              </a:buClr>
              <a:buSzPct val="80000"/>
              <a:defRPr/>
            </a:pPr>
            <a:r>
              <a:rPr lang="pl-PL" sz="4400" b="1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cs typeface="Segoe UI" panose="020B0502040204020203" pitchFamily="34" charset="0"/>
              </a:rPr>
              <a:t>Dziękuję za uwagę </a:t>
            </a:r>
            <a:endParaRPr lang="pl-PL" sz="1600" b="1" dirty="0">
              <a:solidFill>
                <a:prstClr val="black">
                  <a:lumMod val="75000"/>
                  <a:lumOff val="2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0" algn="ctr">
              <a:spcBef>
                <a:spcPts val="600"/>
              </a:spcBef>
              <a:buClr>
                <a:srgbClr val="5FCBEF"/>
              </a:buClr>
              <a:buSzPct val="80000"/>
              <a:defRPr/>
            </a:pPr>
            <a:endParaRPr lang="pl-PL" sz="1600" b="1" dirty="0">
              <a:solidFill>
                <a:prstClr val="black">
                  <a:lumMod val="75000"/>
                  <a:lumOff val="2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0" algn="ctr">
              <a:spcBef>
                <a:spcPts val="600"/>
              </a:spcBef>
              <a:buClr>
                <a:srgbClr val="5FCBEF"/>
              </a:buClr>
              <a:buSzPct val="80000"/>
              <a:defRPr/>
            </a:pPr>
            <a:r>
              <a:rPr lang="pl-PL" sz="3600" b="1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Tomasz </a:t>
            </a:r>
            <a:r>
              <a:rPr lang="pl-PL" sz="3600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Czuczak</a:t>
            </a:r>
            <a:endParaRPr lang="pl-PL" sz="3600" b="1" dirty="0">
              <a:solidFill>
                <a:prstClr val="black">
                  <a:lumMod val="75000"/>
                  <a:lumOff val="25000"/>
                </a:prst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0" algn="ctr">
              <a:spcBef>
                <a:spcPts val="600"/>
              </a:spcBef>
              <a:buClr>
                <a:srgbClr val="5FCBEF"/>
              </a:buClr>
              <a:buSzPct val="80000"/>
              <a:defRPr/>
            </a:pPr>
            <a:endParaRPr lang="pl-PL" sz="1200" b="1" dirty="0">
              <a:solidFill>
                <a:prstClr val="black">
                  <a:lumMod val="75000"/>
                  <a:lumOff val="25000"/>
                </a:prst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0" algn="ctr">
              <a:spcBef>
                <a:spcPts val="600"/>
              </a:spcBef>
              <a:buClr>
                <a:srgbClr val="5FCBEF"/>
              </a:buClr>
              <a:buSzPct val="80000"/>
              <a:defRPr/>
            </a:pPr>
            <a:r>
              <a:rPr lang="pl-PL" b="1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Sekretarz Miasta Koszalin</a:t>
            </a:r>
          </a:p>
          <a:p>
            <a:pPr lvl="0" algn="ctr">
              <a:spcBef>
                <a:spcPts val="600"/>
              </a:spcBef>
              <a:buClr>
                <a:srgbClr val="5FCBEF"/>
              </a:buClr>
              <a:buSzPct val="80000"/>
              <a:defRPr/>
            </a:pPr>
            <a:r>
              <a:rPr lang="pl-PL" b="1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Urząd Miejski w Koszalinie </a:t>
            </a:r>
          </a:p>
          <a:p>
            <a:pPr lvl="0" algn="ctr">
              <a:spcBef>
                <a:spcPts val="600"/>
              </a:spcBef>
              <a:buClr>
                <a:srgbClr val="5FCBEF"/>
              </a:buClr>
              <a:buSzPct val="80000"/>
              <a:defRPr/>
            </a:pPr>
            <a:r>
              <a:rPr lang="pl-PL" b="1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             </a:t>
            </a:r>
            <a:endParaRPr lang="pl-PL" sz="900" b="1" dirty="0">
              <a:solidFill>
                <a:prstClr val="black">
                  <a:lumMod val="75000"/>
                  <a:lumOff val="25000"/>
                </a:prst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76024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ytuł 1">
            <a:extLst>
              <a:ext uri="{FF2B5EF4-FFF2-40B4-BE49-F238E27FC236}">
                <a16:creationId xmlns:a16="http://schemas.microsoft.com/office/drawing/2014/main" id="{0544B266-196A-4BC4-9D21-153710F1E921}"/>
              </a:ext>
            </a:extLst>
          </p:cNvPr>
          <p:cNvSpPr txBox="1">
            <a:spLocks/>
          </p:cNvSpPr>
          <p:nvPr/>
        </p:nvSpPr>
        <p:spPr>
          <a:xfrm>
            <a:off x="1108713" y="251232"/>
            <a:ext cx="9132567" cy="66316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pl-PL" sz="3300" b="1" dirty="0">
                <a:solidFill>
                  <a:schemeClr val="accent2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WOJ. ZACHODNIOPOMORSKIE</a:t>
            </a:r>
            <a:endParaRPr lang="pl-PL" sz="1800" b="1" dirty="0">
              <a:solidFill>
                <a:schemeClr val="accent2">
                  <a:lumMod val="7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9" name="pole tekstowe 38">
            <a:extLst>
              <a:ext uri="{FF2B5EF4-FFF2-40B4-BE49-F238E27FC236}">
                <a16:creationId xmlns:a16="http://schemas.microsoft.com/office/drawing/2014/main" id="{234B29AD-BAD0-454C-BB9B-51B2B032E912}"/>
              </a:ext>
            </a:extLst>
          </p:cNvPr>
          <p:cNvSpPr txBox="1"/>
          <p:nvPr/>
        </p:nvSpPr>
        <p:spPr>
          <a:xfrm>
            <a:off x="5674996" y="1325219"/>
            <a:ext cx="55340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ZIT-y w woj. zachodniopomorskim</a:t>
            </a:r>
            <a:r>
              <a:rPr lang="pl-PL" sz="20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:</a:t>
            </a:r>
          </a:p>
          <a:p>
            <a:endParaRPr lang="pl-PL" sz="20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Clr>
                <a:srgbClr val="00B0F0"/>
              </a:buClr>
              <a:buFont typeface="Wingdings" panose="05000000000000000000" pitchFamily="2" charset="2"/>
              <a:buChar char="Ø"/>
            </a:pPr>
            <a:r>
              <a:rPr lang="pl-PL" sz="20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ZIT </a:t>
            </a:r>
            <a:r>
              <a:rPr lang="pl-PL" sz="2000" b="1" dirty="0">
                <a:solidFill>
                  <a:schemeClr val="accent6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Szczecińskiego Obszaru Metropolitalnego </a:t>
            </a:r>
            <a:r>
              <a:rPr lang="pl-PL" sz="20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(SOM)</a:t>
            </a:r>
          </a:p>
          <a:p>
            <a:pPr marL="285750" indent="-285750">
              <a:buClr>
                <a:srgbClr val="00B0F0"/>
              </a:buClr>
              <a:buFont typeface="Wingdings" panose="05000000000000000000" pitchFamily="2" charset="2"/>
              <a:buChar char="Ø"/>
            </a:pPr>
            <a:endParaRPr lang="pl-PL" sz="20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Clr>
                <a:srgbClr val="00B0F0"/>
              </a:buClr>
              <a:buFont typeface="Wingdings" panose="05000000000000000000" pitchFamily="2" charset="2"/>
              <a:buChar char="Ø"/>
            </a:pPr>
            <a:r>
              <a:rPr lang="pl-PL" sz="20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ZIT</a:t>
            </a:r>
            <a:r>
              <a:rPr lang="pl-PL" sz="2000" dirty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pl-PL" sz="2000" b="1" dirty="0">
                <a:solidFill>
                  <a:schemeClr val="accent6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Koszalińsko-Kołobrzesko-Białogardzkiego Obszaru Funkcjonalnego </a:t>
            </a:r>
            <a:r>
              <a:rPr lang="pl-PL" sz="20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(ZIT KKBOF)</a:t>
            </a:r>
          </a:p>
          <a:p>
            <a:endParaRPr lang="pl-PL" sz="2000" dirty="0"/>
          </a:p>
        </p:txBody>
      </p:sp>
      <p:grpSp>
        <p:nvGrpSpPr>
          <p:cNvPr id="13" name="Grupa 12">
            <a:extLst>
              <a:ext uri="{FF2B5EF4-FFF2-40B4-BE49-F238E27FC236}">
                <a16:creationId xmlns:a16="http://schemas.microsoft.com/office/drawing/2014/main" id="{AEF509C5-A073-44A0-8C42-E655FA077E34}"/>
              </a:ext>
            </a:extLst>
          </p:cNvPr>
          <p:cNvGrpSpPr/>
          <p:nvPr/>
        </p:nvGrpSpPr>
        <p:grpSpPr>
          <a:xfrm>
            <a:off x="546405" y="834762"/>
            <a:ext cx="5128591" cy="5612310"/>
            <a:chOff x="546405" y="834762"/>
            <a:chExt cx="5128591" cy="5612310"/>
          </a:xfrm>
        </p:grpSpPr>
        <p:grpSp>
          <p:nvGrpSpPr>
            <p:cNvPr id="10" name="Grupa 9">
              <a:extLst>
                <a:ext uri="{FF2B5EF4-FFF2-40B4-BE49-F238E27FC236}">
                  <a16:creationId xmlns:a16="http://schemas.microsoft.com/office/drawing/2014/main" id="{04FF26C0-F0DA-44C0-981F-95C8054865C5}"/>
                </a:ext>
              </a:extLst>
            </p:cNvPr>
            <p:cNvGrpSpPr/>
            <p:nvPr/>
          </p:nvGrpSpPr>
          <p:grpSpPr>
            <a:xfrm>
              <a:off x="546405" y="834762"/>
              <a:ext cx="5128591" cy="5546159"/>
              <a:chOff x="546405" y="834762"/>
              <a:chExt cx="5128591" cy="5546159"/>
            </a:xfrm>
          </p:grpSpPr>
          <p:grpSp>
            <p:nvGrpSpPr>
              <p:cNvPr id="8" name="Grupa 7">
                <a:extLst>
                  <a:ext uri="{FF2B5EF4-FFF2-40B4-BE49-F238E27FC236}">
                    <a16:creationId xmlns:a16="http://schemas.microsoft.com/office/drawing/2014/main" id="{6B7AD05D-2145-4495-AFD2-379428B6F524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46405" y="834762"/>
                <a:ext cx="5128591" cy="5546159"/>
                <a:chOff x="2925168" y="0"/>
                <a:chExt cx="6341664" cy="6858000"/>
              </a:xfrm>
            </p:grpSpPr>
            <p:pic>
              <p:nvPicPr>
                <p:cNvPr id="4" name="Obraz 3">
                  <a:extLst>
                    <a:ext uri="{FF2B5EF4-FFF2-40B4-BE49-F238E27FC236}">
                      <a16:creationId xmlns:a16="http://schemas.microsoft.com/office/drawing/2014/main" id="{FA68A871-7171-498F-9EA8-52C8B0AA17E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2703" b="100000" l="1044" r="100000">
                              <a14:foregroundMark x1="9708" y1="33108" x2="74008" y2="14382"/>
                              <a14:foregroundMark x1="7203" y1="32239" x2="8351" y2="93340"/>
                              <a14:foregroundMark x1="6367" y1="97490" x2="94990" y2="97876"/>
                              <a14:foregroundMark x1="95720" y1="97683" x2="95198" y2="4826"/>
                              <a14:foregroundMark x1="75783" y1="7915" x2="95198" y2="6853"/>
                              <a14:foregroundMark x1="75992" y1="8205" x2="72443" y2="14865"/>
                              <a14:foregroundMark x1="76409" y1="6950" x2="89144" y2="2703"/>
                              <a14:foregroundMark x1="6994" y1="32432" x2="16493" y2="31564"/>
                              <a14:foregroundMark x1="18998" y1="29247" x2="36639" y2="22780"/>
                              <a14:foregroundMark x1="39144" y1="21718" x2="59916" y2="18436"/>
                              <a14:backgroundMark x1="8873" y1="676" x2="8768" y2="16120"/>
                              <a14:backgroundMark x1="10125" y1="15734" x2="66910" y2="14672"/>
                              <a14:backgroundMark x1="66910" y1="14672" x2="66910" y2="579"/>
                              <a14:backgroundMark x1="8873" y1="16120" x2="13987" y2="15734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25168" y="0"/>
                  <a:ext cx="6341664" cy="6858000"/>
                </a:xfrm>
                <a:prstGeom prst="rect">
                  <a:avLst/>
                </a:prstGeom>
              </p:spPr>
            </p:pic>
            <p:pic>
              <p:nvPicPr>
                <p:cNvPr id="7" name="Obraz 6">
                  <a:extLst>
                    <a:ext uri="{FF2B5EF4-FFF2-40B4-BE49-F238E27FC236}">
                      <a16:creationId xmlns:a16="http://schemas.microsoft.com/office/drawing/2014/main" id="{73F13547-FD9E-4713-BC5A-293C73AAE96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backgroundRemoval t="30368" b="71567" l="6994" r="42693">
                              <a14:backgroundMark x1="40814" y1="63926" x2="42067" y2="64700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7276" t="30555" r="56896" b="27708"/>
                <a:stretch/>
              </p:blipFill>
              <p:spPr>
                <a:xfrm>
                  <a:off x="3374293" y="2199127"/>
                  <a:ext cx="2256887" cy="2837693"/>
                </a:xfrm>
                <a:prstGeom prst="rect">
                  <a:avLst/>
                </a:prstGeom>
              </p:spPr>
            </p:pic>
          </p:grpSp>
          <p:sp>
            <p:nvSpPr>
              <p:cNvPr id="9" name="pole tekstowe 8">
                <a:extLst>
                  <a:ext uri="{FF2B5EF4-FFF2-40B4-BE49-F238E27FC236}">
                    <a16:creationId xmlns:a16="http://schemas.microsoft.com/office/drawing/2014/main" id="{AEAD0814-7349-41FA-98EB-4EC13A554942}"/>
                  </a:ext>
                </a:extLst>
              </p:cNvPr>
              <p:cNvSpPr txBox="1"/>
              <p:nvPr/>
            </p:nvSpPr>
            <p:spPr>
              <a:xfrm>
                <a:off x="1807370" y="3490913"/>
                <a:ext cx="776288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600" kern="5000" dirty="0">
                    <a:ln w="0"/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>
                      <a:glow rad="114300">
                        <a:schemeClr val="bg1">
                          <a:alpha val="75000"/>
                        </a:schemeClr>
                      </a:glow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Arial Black" panose="020B0A04020102020204" pitchFamily="34" charset="0"/>
                    <a:cs typeface="Aharoni" panose="02010803020104030203" pitchFamily="2" charset="-79"/>
                  </a:rPr>
                  <a:t>goleniowski</a:t>
                </a:r>
                <a:endParaRPr lang="pl-PL" sz="1050" kern="5000" dirty="0">
                  <a:ln w="0"/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glow rad="114300">
                      <a:schemeClr val="bg1">
                        <a:alpha val="75000"/>
                      </a:schemeClr>
                    </a:glow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  <p:sp>
            <p:nvSpPr>
              <p:cNvPr id="12" name="pole tekstowe 11">
                <a:extLst>
                  <a:ext uri="{FF2B5EF4-FFF2-40B4-BE49-F238E27FC236}">
                    <a16:creationId xmlns:a16="http://schemas.microsoft.com/office/drawing/2014/main" id="{3976745E-DCF3-490B-8275-207723E86975}"/>
                  </a:ext>
                </a:extLst>
              </p:cNvPr>
              <p:cNvSpPr txBox="1"/>
              <p:nvPr/>
            </p:nvSpPr>
            <p:spPr>
              <a:xfrm>
                <a:off x="2433637" y="4351997"/>
                <a:ext cx="776288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pl-PL" sz="600" kern="5000" dirty="0">
                    <a:ln w="0"/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>
                      <a:glow rad="114300">
                        <a:schemeClr val="bg1">
                          <a:alpha val="75000"/>
                        </a:schemeClr>
                      </a:glow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Arial Black" panose="020B0A04020102020204" pitchFamily="34" charset="0"/>
                    <a:cs typeface="Aharoni" panose="02010803020104030203" pitchFamily="2" charset="-79"/>
                  </a:rPr>
                  <a:t>stargardzki</a:t>
                </a:r>
                <a:endParaRPr lang="pl-PL" sz="1050" kern="5000" dirty="0">
                  <a:ln w="0"/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glow rad="114300">
                      <a:schemeClr val="bg1">
                        <a:alpha val="75000"/>
                      </a:schemeClr>
                    </a:glow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rial Black" panose="020B0A04020102020204" pitchFamily="34" charset="0"/>
                  <a:cs typeface="Aharoni" panose="02010803020104030203" pitchFamily="2" charset="-79"/>
                </a:endParaRPr>
              </a:p>
            </p:txBody>
          </p:sp>
        </p:grpSp>
        <p:pic>
          <p:nvPicPr>
            <p:cNvPr id="11" name="Obraz 10">
              <a:extLst>
                <a:ext uri="{FF2B5EF4-FFF2-40B4-BE49-F238E27FC236}">
                  <a16:creationId xmlns:a16="http://schemas.microsoft.com/office/drawing/2014/main" id="{18E91F4C-E0EC-489F-87F1-086612D861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srcRect t="10006"/>
            <a:stretch/>
          </p:blipFill>
          <p:spPr>
            <a:xfrm>
              <a:off x="2749337" y="6262405"/>
              <a:ext cx="1716215" cy="184667"/>
            </a:xfrm>
            <a:prstGeom prst="rect">
              <a:avLst/>
            </a:prstGeom>
          </p:spPr>
        </p:pic>
      </p:grpSp>
      <p:pic>
        <p:nvPicPr>
          <p:cNvPr id="16" name="Obraz 15">
            <a:extLst>
              <a:ext uri="{FF2B5EF4-FFF2-40B4-BE49-F238E27FC236}">
                <a16:creationId xmlns:a16="http://schemas.microsoft.com/office/drawing/2014/main" id="{EEE506E2-CADC-41AE-88B5-0689212EE50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29612" t="10006"/>
          <a:stretch/>
        </p:blipFill>
        <p:spPr>
          <a:xfrm>
            <a:off x="3243263" y="6262405"/>
            <a:ext cx="1169194" cy="184667"/>
          </a:xfrm>
          <a:prstGeom prst="rect">
            <a:avLst/>
          </a:prstGeom>
        </p:spPr>
      </p:pic>
      <p:sp>
        <p:nvSpPr>
          <p:cNvPr id="14" name="Prostokąt 13">
            <a:extLst>
              <a:ext uri="{FF2B5EF4-FFF2-40B4-BE49-F238E27FC236}">
                <a16:creationId xmlns:a16="http://schemas.microsoft.com/office/drawing/2014/main" id="{B8C0A8F6-57B3-4539-B99A-B373105491B1}"/>
              </a:ext>
            </a:extLst>
          </p:cNvPr>
          <p:cNvSpPr/>
          <p:nvPr/>
        </p:nvSpPr>
        <p:spPr>
          <a:xfrm>
            <a:off x="2865431" y="6280491"/>
            <a:ext cx="248400" cy="115547"/>
          </a:xfrm>
          <a:prstGeom prst="rect">
            <a:avLst/>
          </a:prstGeom>
          <a:noFill/>
          <a:ln w="444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863157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ytuł 1">
            <a:extLst>
              <a:ext uri="{FF2B5EF4-FFF2-40B4-BE49-F238E27FC236}">
                <a16:creationId xmlns:a16="http://schemas.microsoft.com/office/drawing/2014/main" id="{89959BFB-928A-4BBB-90D2-65F1F5C7B760}"/>
              </a:ext>
            </a:extLst>
          </p:cNvPr>
          <p:cNvSpPr txBox="1">
            <a:spLocks/>
          </p:cNvSpPr>
          <p:nvPr/>
        </p:nvSpPr>
        <p:spPr>
          <a:xfrm>
            <a:off x="1108713" y="251232"/>
            <a:ext cx="9132567" cy="66316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pl-PL" sz="3300" b="1" dirty="0">
                <a:solidFill>
                  <a:schemeClr val="accent2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ZIT KKBOF</a:t>
            </a:r>
            <a:endParaRPr lang="pl-PL" sz="1800" b="1" dirty="0">
              <a:solidFill>
                <a:schemeClr val="accent2">
                  <a:lumMod val="7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7" name="Obraz 16">
            <a:extLst>
              <a:ext uri="{FF2B5EF4-FFF2-40B4-BE49-F238E27FC236}">
                <a16:creationId xmlns:a16="http://schemas.microsoft.com/office/drawing/2014/main" id="{F4247079-79F3-4018-8EE9-A26C4E0A45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78" b="100000" l="418" r="9986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50720" y="144173"/>
            <a:ext cx="5007844" cy="3236267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9301744D-B79A-47A1-BE2E-5CCCE9D34A0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" b="1954"/>
          <a:stretch/>
        </p:blipFill>
        <p:spPr>
          <a:xfrm>
            <a:off x="887481" y="3477560"/>
            <a:ext cx="3505200" cy="3315304"/>
          </a:xfrm>
          <a:prstGeom prst="rect">
            <a:avLst/>
          </a:prstGeom>
        </p:spPr>
      </p:pic>
      <p:sp>
        <p:nvSpPr>
          <p:cNvPr id="11" name="Strzałka: zakrzywiona w górę 10">
            <a:extLst>
              <a:ext uri="{FF2B5EF4-FFF2-40B4-BE49-F238E27FC236}">
                <a16:creationId xmlns:a16="http://schemas.microsoft.com/office/drawing/2014/main" id="{7D8C7F3B-4B9D-43C5-82EA-2CFE7D795EC4}"/>
              </a:ext>
            </a:extLst>
          </p:cNvPr>
          <p:cNvSpPr/>
          <p:nvPr/>
        </p:nvSpPr>
        <p:spPr>
          <a:xfrm rot="17113394" flipV="1">
            <a:off x="343910" y="2178527"/>
            <a:ext cx="2428859" cy="947822"/>
          </a:xfrm>
          <a:prstGeom prst="curvedUpArrow">
            <a:avLst>
              <a:gd name="adj1" fmla="val 30790"/>
              <a:gd name="adj2" fmla="val 71460"/>
              <a:gd name="adj3" fmla="val 46326"/>
            </a:avLst>
          </a:prstGeom>
          <a:solidFill>
            <a:srgbClr val="00B0F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chemeClr val="tx1"/>
              </a:solidFill>
            </a:endParaRP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96283290-3D8B-40CA-A907-3C626EFA330D}"/>
              </a:ext>
            </a:extLst>
          </p:cNvPr>
          <p:cNvSpPr txBox="1"/>
          <p:nvPr/>
        </p:nvSpPr>
        <p:spPr>
          <a:xfrm>
            <a:off x="4991737" y="3190448"/>
            <a:ext cx="561516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Obszar funkcjonalny ZIT</a:t>
            </a:r>
            <a:r>
              <a:rPr lang="pl-PL" sz="20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:</a:t>
            </a:r>
          </a:p>
          <a:p>
            <a:endParaRPr lang="pl-PL" sz="800" dirty="0">
              <a:solidFill>
                <a:srgbClr val="0070C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Clr>
                <a:srgbClr val="00B0F0"/>
              </a:buClr>
              <a:buFont typeface="Wingdings" panose="05000000000000000000" pitchFamily="2" charset="2"/>
              <a:buChar char="Ø"/>
            </a:pPr>
            <a:r>
              <a:rPr lang="pl-PL" sz="2000" b="1" dirty="0">
                <a:solidFill>
                  <a:schemeClr val="accent6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19 gmin</a:t>
            </a:r>
          </a:p>
          <a:p>
            <a:pPr marL="285750" indent="-285750">
              <a:buClr>
                <a:srgbClr val="00B0F0"/>
              </a:buClr>
              <a:buFont typeface="Wingdings" panose="05000000000000000000" pitchFamily="2" charset="2"/>
              <a:buChar char="Ø"/>
            </a:pPr>
            <a:endParaRPr lang="pl-PL" sz="800" dirty="0">
              <a:solidFill>
                <a:srgbClr val="0070C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Clr>
                <a:srgbClr val="00B0F0"/>
              </a:buClr>
              <a:buFont typeface="Wingdings" panose="05000000000000000000" pitchFamily="2" charset="2"/>
              <a:buChar char="Ø"/>
            </a:pPr>
            <a:endParaRPr lang="pl-PL" sz="800" dirty="0">
              <a:solidFill>
                <a:srgbClr val="0070C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Clr>
                <a:srgbClr val="00B0F0"/>
              </a:buClr>
              <a:buFont typeface="Wingdings" panose="05000000000000000000" pitchFamily="2" charset="2"/>
              <a:buChar char="Ø"/>
            </a:pPr>
            <a:r>
              <a:rPr lang="pl-PL" sz="20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3 miasta rdzenne: </a:t>
            </a:r>
            <a:r>
              <a:rPr lang="pl-PL" sz="2000" b="1" dirty="0">
                <a:solidFill>
                  <a:schemeClr val="accent6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Koszalin</a:t>
            </a:r>
            <a:r>
              <a:rPr lang="pl-PL" sz="20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</a:t>
            </a:r>
            <a:r>
              <a:rPr lang="pl-PL" sz="2000" b="1" dirty="0">
                <a:solidFill>
                  <a:schemeClr val="accent6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Kołobrzeg </a:t>
            </a:r>
            <a:br>
              <a:rPr lang="pl-PL" sz="2000" b="1" dirty="0">
                <a:solidFill>
                  <a:schemeClr val="accent6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pl-PL" sz="20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</a:t>
            </a:r>
            <a:r>
              <a:rPr lang="pl-PL" sz="2000" dirty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pl-PL" sz="2000" b="1" dirty="0">
                <a:solidFill>
                  <a:schemeClr val="accent6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Białogard</a:t>
            </a:r>
            <a:endParaRPr lang="pl-PL" sz="20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Clr>
                <a:srgbClr val="00B0F0"/>
              </a:buClr>
              <a:buFont typeface="Wingdings" panose="05000000000000000000" pitchFamily="2" charset="2"/>
              <a:buChar char="Ø"/>
            </a:pPr>
            <a:endParaRPr lang="pl-PL" sz="800" dirty="0">
              <a:solidFill>
                <a:srgbClr val="0070C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Clr>
                <a:srgbClr val="00B0F0"/>
              </a:buClr>
              <a:buFont typeface="Wingdings" panose="05000000000000000000" pitchFamily="2" charset="2"/>
              <a:buChar char="Ø"/>
            </a:pPr>
            <a:endParaRPr lang="pl-PL" sz="800" dirty="0">
              <a:solidFill>
                <a:srgbClr val="0070C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Clr>
                <a:srgbClr val="00B0F0"/>
              </a:buClr>
              <a:buFont typeface="Wingdings" panose="05000000000000000000" pitchFamily="2" charset="2"/>
              <a:buChar char="Ø"/>
            </a:pPr>
            <a:r>
              <a:rPr lang="pl-PL" sz="20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Mieszkańcy: 298 740 osób = </a:t>
            </a:r>
            <a:r>
              <a:rPr lang="pl-PL" sz="2000" b="1" dirty="0">
                <a:solidFill>
                  <a:schemeClr val="accent6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17,4%</a:t>
            </a:r>
            <a:r>
              <a:rPr lang="pl-PL" sz="2000" dirty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pl-PL" sz="20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populacji województwa</a:t>
            </a:r>
            <a:r>
              <a:rPr lang="pl-PL" sz="20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(2014 rok)</a:t>
            </a:r>
          </a:p>
          <a:p>
            <a:pPr marL="285750" indent="-285750">
              <a:buClr>
                <a:srgbClr val="00B0F0"/>
              </a:buClr>
              <a:buFont typeface="Wingdings" panose="05000000000000000000" pitchFamily="2" charset="2"/>
              <a:buChar char="Ø"/>
            </a:pPr>
            <a:endParaRPr lang="pl-PL" sz="800" dirty="0">
              <a:solidFill>
                <a:srgbClr val="0070C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Clr>
                <a:srgbClr val="00B0F0"/>
              </a:buClr>
              <a:buFont typeface="Wingdings" panose="05000000000000000000" pitchFamily="2" charset="2"/>
              <a:buChar char="Ø"/>
            </a:pPr>
            <a:endParaRPr lang="pl-PL" sz="800" dirty="0">
              <a:solidFill>
                <a:srgbClr val="0070C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>
              <a:buClr>
                <a:srgbClr val="00B0F0"/>
              </a:buClr>
              <a:buFont typeface="Wingdings" panose="05000000000000000000" pitchFamily="2" charset="2"/>
              <a:buChar char="Ø"/>
            </a:pPr>
            <a:r>
              <a:rPr lang="pl-PL" sz="20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Obszar: 3 175 km2 =</a:t>
            </a:r>
            <a:r>
              <a:rPr lang="pl-PL" sz="2000" dirty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pl-PL" sz="2000" b="1" dirty="0">
                <a:solidFill>
                  <a:schemeClr val="accent6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13,9%</a:t>
            </a:r>
            <a:r>
              <a:rPr lang="pl-PL" sz="2000" dirty="0">
                <a:solidFill>
                  <a:srgbClr val="0070C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pl-PL" sz="20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powierzchni województwa</a:t>
            </a:r>
          </a:p>
        </p:txBody>
      </p:sp>
    </p:spTree>
    <p:extLst>
      <p:ext uri="{BB962C8B-B14F-4D97-AF65-F5344CB8AC3E}">
        <p14:creationId xmlns:p14="http://schemas.microsoft.com/office/powerpoint/2010/main" val="23559705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1">
            <a:extLst>
              <a:ext uri="{FF2B5EF4-FFF2-40B4-BE49-F238E27FC236}">
                <a16:creationId xmlns:a16="http://schemas.microsoft.com/office/drawing/2014/main" id="{F0FBBD0A-CAB1-4EBA-8D9A-8198F8E0E489}"/>
              </a:ext>
            </a:extLst>
          </p:cNvPr>
          <p:cNvSpPr txBox="1">
            <a:spLocks/>
          </p:cNvSpPr>
          <p:nvPr/>
        </p:nvSpPr>
        <p:spPr>
          <a:xfrm>
            <a:off x="1108713" y="251232"/>
            <a:ext cx="9132567" cy="66316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pl-PL" sz="3300" b="1" dirty="0">
                <a:solidFill>
                  <a:schemeClr val="accent2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FUNKCJONOWANIE IP ZIT KKBOF</a:t>
            </a:r>
            <a:endParaRPr lang="pl-PL" sz="1800" b="1" dirty="0">
              <a:solidFill>
                <a:schemeClr val="accent2">
                  <a:lumMod val="7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Podtytuł 2">
            <a:extLst>
              <a:ext uri="{FF2B5EF4-FFF2-40B4-BE49-F238E27FC236}">
                <a16:creationId xmlns:a16="http://schemas.microsoft.com/office/drawing/2014/main" id="{6DEBE151-82D7-47C1-B3E9-F8B5D1829CB9}"/>
              </a:ext>
            </a:extLst>
          </p:cNvPr>
          <p:cNvSpPr txBox="1">
            <a:spLocks/>
          </p:cNvSpPr>
          <p:nvPr/>
        </p:nvSpPr>
        <p:spPr>
          <a:xfrm>
            <a:off x="760949" y="1702676"/>
            <a:ext cx="9480331" cy="47254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spcBef>
                <a:spcPts val="1200"/>
              </a:spcBef>
              <a:buFont typeface="Wingdings 3" panose="05040102010807070707" pitchFamily="18" charset="2"/>
              <a:buChar char="u"/>
            </a:pPr>
            <a:r>
              <a:rPr lang="pl-PL" sz="2000" b="1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2014:</a:t>
            </a:r>
            <a:r>
              <a:rPr lang="pl-PL" sz="20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pl-PL" sz="2000" b="1" dirty="0">
                <a:solidFill>
                  <a:schemeClr val="accent6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Porozumienie międzygminne </a:t>
            </a:r>
            <a:r>
              <a:rPr lang="pl-PL" sz="20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 sprawie zawiązania ZIT Koszalińsko-Kołobrzesko-Białogardzkiego Obszaru Funkcjonalnego</a:t>
            </a:r>
          </a:p>
          <a:p>
            <a:pPr marL="285750" indent="-285750" algn="l">
              <a:spcBef>
                <a:spcPts val="1200"/>
              </a:spcBef>
              <a:buFont typeface="Wingdings 3" panose="05040102010807070707" pitchFamily="18" charset="2"/>
              <a:buChar char="u"/>
            </a:pPr>
            <a:r>
              <a:rPr lang="pl-PL" sz="20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Liderem Porozumienia została wybrana </a:t>
            </a:r>
            <a:r>
              <a:rPr lang="pl-PL" sz="2000" b="1" dirty="0">
                <a:solidFill>
                  <a:schemeClr val="accent6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Gmina Miasto Koszalin</a:t>
            </a:r>
          </a:p>
          <a:p>
            <a:pPr marL="285750" indent="-285750" algn="l">
              <a:spcBef>
                <a:spcPts val="1200"/>
              </a:spcBef>
              <a:buFont typeface="Wingdings 3" panose="05040102010807070707" pitchFamily="18" charset="2"/>
              <a:buChar char="u"/>
            </a:pPr>
            <a:r>
              <a:rPr lang="pl-PL" sz="2000" b="1" dirty="0">
                <a:solidFill>
                  <a:schemeClr val="tx1"/>
                </a:solidFill>
                <a:latin typeface="Segoe UI "/>
              </a:rPr>
              <a:t>2015:</a:t>
            </a:r>
            <a:r>
              <a:rPr lang="pl-PL" sz="2000" dirty="0">
                <a:solidFill>
                  <a:schemeClr val="tx1"/>
                </a:solidFill>
                <a:latin typeface="Segoe UI "/>
              </a:rPr>
              <a:t> Porozumienie z </a:t>
            </a:r>
            <a:r>
              <a:rPr lang="pl-PL" sz="2000" b="1" dirty="0">
                <a:solidFill>
                  <a:schemeClr val="accent6">
                    <a:lumMod val="75000"/>
                  </a:schemeClr>
                </a:solidFill>
                <a:latin typeface="Segoe UI "/>
              </a:rPr>
              <a:t>Instytucją Zarządzającą </a:t>
            </a:r>
            <a:r>
              <a:rPr lang="pl-PL" sz="2000" dirty="0">
                <a:solidFill>
                  <a:schemeClr val="tx1"/>
                </a:solidFill>
                <a:latin typeface="Segoe UI "/>
              </a:rPr>
              <a:t>RPO WZ 2014-2020:</a:t>
            </a:r>
          </a:p>
          <a:p>
            <a:pPr lvl="1" algn="l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pl-PL" sz="1800" dirty="0">
                <a:solidFill>
                  <a:schemeClr val="tx1"/>
                </a:solidFill>
                <a:latin typeface="Segoe UI "/>
              </a:rPr>
              <a:t> zadedykowanie do realizacji ZIT KKBOF </a:t>
            </a:r>
            <a:r>
              <a:rPr lang="pl-PL" sz="1800" b="1" dirty="0">
                <a:solidFill>
                  <a:schemeClr val="accent6">
                    <a:lumMod val="75000"/>
                  </a:schemeClr>
                </a:solidFill>
                <a:latin typeface="Segoe UI "/>
              </a:rPr>
              <a:t>6 działań</a:t>
            </a:r>
            <a:r>
              <a:rPr lang="pl-PL" sz="1800" b="1" dirty="0">
                <a:solidFill>
                  <a:schemeClr val="tx1"/>
                </a:solidFill>
                <a:latin typeface="Segoe UI "/>
              </a:rPr>
              <a:t> </a:t>
            </a:r>
            <a:r>
              <a:rPr lang="pl-PL" sz="1800" dirty="0">
                <a:solidFill>
                  <a:schemeClr val="tx1"/>
                </a:solidFill>
                <a:latin typeface="Segoe UI "/>
              </a:rPr>
              <a:t>w ramach RPO WZ 2014-2020</a:t>
            </a:r>
          </a:p>
          <a:p>
            <a:pPr lvl="1" algn="l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pl-PL" sz="1800" dirty="0">
                <a:solidFill>
                  <a:schemeClr val="tx1"/>
                </a:solidFill>
                <a:latin typeface="Segoe UI "/>
              </a:rPr>
              <a:t> przyznanie </a:t>
            </a:r>
            <a:r>
              <a:rPr lang="pl-PL" sz="1800" b="1" dirty="0">
                <a:solidFill>
                  <a:schemeClr val="tx1"/>
                </a:solidFill>
                <a:latin typeface="Segoe UI "/>
              </a:rPr>
              <a:t>alokacji w wys. </a:t>
            </a:r>
            <a:r>
              <a:rPr lang="pl-PL" sz="1800" b="1" dirty="0">
                <a:solidFill>
                  <a:schemeClr val="accent6">
                    <a:lumMod val="75000"/>
                  </a:schemeClr>
                </a:solidFill>
                <a:latin typeface="Segoe UI "/>
              </a:rPr>
              <a:t>40 mln euro</a:t>
            </a:r>
            <a:r>
              <a:rPr lang="pl-PL" sz="1800" dirty="0">
                <a:solidFill>
                  <a:schemeClr val="accent6">
                    <a:lumMod val="75000"/>
                  </a:schemeClr>
                </a:solidFill>
                <a:latin typeface="Segoe UI "/>
              </a:rPr>
              <a:t> </a:t>
            </a:r>
            <a:r>
              <a:rPr lang="pl-PL" sz="1800" dirty="0">
                <a:solidFill>
                  <a:schemeClr val="tx1"/>
                </a:solidFill>
                <a:latin typeface="Segoe UI "/>
              </a:rPr>
              <a:t>dla ZIT KKBOF </a:t>
            </a:r>
          </a:p>
          <a:p>
            <a:pPr lvl="1" algn="l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pl-PL" sz="1800" dirty="0">
                <a:solidFill>
                  <a:schemeClr val="tx1"/>
                </a:solidFill>
                <a:latin typeface="Segoe UI "/>
              </a:rPr>
              <a:t> powierzenie Gminie Miasto Koszalin funkcji </a:t>
            </a:r>
            <a:r>
              <a:rPr lang="pl-PL" sz="1800" b="1" dirty="0">
                <a:solidFill>
                  <a:schemeClr val="accent6">
                    <a:lumMod val="75000"/>
                  </a:schemeClr>
                </a:solidFill>
                <a:latin typeface="Segoe UI "/>
              </a:rPr>
              <a:t>Instytucji Pośredniczącej </a:t>
            </a:r>
            <a:r>
              <a:rPr lang="pl-PL" sz="1800" dirty="0">
                <a:solidFill>
                  <a:schemeClr val="tx1"/>
                </a:solidFill>
                <a:latin typeface="Segoe UI "/>
              </a:rPr>
              <a:t>ZIT KKBOF</a:t>
            </a:r>
          </a:p>
          <a:p>
            <a:pPr marL="285750" indent="-285750" algn="l">
              <a:spcBef>
                <a:spcPts val="1200"/>
              </a:spcBef>
              <a:buFont typeface="Wingdings 3" panose="05040102010807070707" pitchFamily="18" charset="2"/>
              <a:buChar char="u"/>
            </a:pPr>
            <a:r>
              <a:rPr lang="pl-PL" sz="2000" b="1" dirty="0">
                <a:solidFill>
                  <a:schemeClr val="tx1"/>
                </a:solidFill>
                <a:latin typeface="Segoe UI "/>
              </a:rPr>
              <a:t>2016: </a:t>
            </a:r>
            <a:r>
              <a:rPr lang="pl-PL" sz="2000" dirty="0">
                <a:solidFill>
                  <a:schemeClr val="tx1"/>
                </a:solidFill>
                <a:latin typeface="Segoe UI "/>
              </a:rPr>
              <a:t>Pozytywna opinia Ministerstwa i Instytucji Zarządzającej RPO w </a:t>
            </a:r>
            <a:r>
              <a:rPr lang="pl-PL" sz="2000" dirty="0" err="1">
                <a:solidFill>
                  <a:schemeClr val="tx1"/>
                </a:solidFill>
                <a:latin typeface="Segoe UI "/>
              </a:rPr>
              <a:t>spr</a:t>
            </a:r>
            <a:r>
              <a:rPr lang="pl-PL" sz="2000" dirty="0">
                <a:solidFill>
                  <a:schemeClr val="tx1"/>
                </a:solidFill>
                <a:latin typeface="Segoe UI "/>
              </a:rPr>
              <a:t>. </a:t>
            </a:r>
            <a:r>
              <a:rPr lang="pl-PL" sz="2000" b="1" dirty="0">
                <a:solidFill>
                  <a:schemeClr val="accent6">
                    <a:lumMod val="75000"/>
                  </a:schemeClr>
                </a:solidFill>
                <a:latin typeface="Segoe UI "/>
              </a:rPr>
              <a:t>Strategii ZIT KKBOF</a:t>
            </a:r>
            <a:endParaRPr lang="pl-PL" sz="2000" dirty="0">
              <a:solidFill>
                <a:schemeClr val="tx1"/>
              </a:solidFill>
              <a:latin typeface="Segoe UI "/>
            </a:endParaRPr>
          </a:p>
          <a:p>
            <a:pPr marL="285750" indent="-285750" algn="l">
              <a:buFont typeface="Wingdings 3" panose="05040102010807070707" pitchFamily="18" charset="2"/>
              <a:buChar char="u"/>
            </a:pPr>
            <a:endParaRPr lang="pl-PL" sz="2000" b="1" dirty="0">
              <a:solidFill>
                <a:schemeClr val="accent6">
                  <a:lumMod val="7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05256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: zaokrąglone rogi 3">
            <a:extLst>
              <a:ext uri="{FF2B5EF4-FFF2-40B4-BE49-F238E27FC236}">
                <a16:creationId xmlns:a16="http://schemas.microsoft.com/office/drawing/2014/main" id="{5E09B2F1-AD4F-46AD-BB30-85759BA918B3}"/>
              </a:ext>
            </a:extLst>
          </p:cNvPr>
          <p:cNvSpPr/>
          <p:nvPr/>
        </p:nvSpPr>
        <p:spPr>
          <a:xfrm>
            <a:off x="1091567" y="2585578"/>
            <a:ext cx="3367889" cy="881087"/>
          </a:xfrm>
          <a:prstGeom prst="roundRect">
            <a:avLst/>
          </a:prstGeom>
          <a:solidFill>
            <a:schemeClr val="accent6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chemeClr val="tx1"/>
                </a:solidFill>
                <a:latin typeface="Segoe UI "/>
              </a:rPr>
              <a:t>Działania pozakonkursowe</a:t>
            </a:r>
          </a:p>
          <a:p>
            <a:pPr algn="ctr"/>
            <a:r>
              <a:rPr lang="pl-PL" sz="2000" b="1" i="1" dirty="0">
                <a:solidFill>
                  <a:schemeClr val="tx1"/>
                </a:solidFill>
                <a:latin typeface="Segoe UI "/>
              </a:rPr>
              <a:t>29 mln euro</a:t>
            </a:r>
          </a:p>
          <a:p>
            <a:pPr algn="ctr"/>
            <a:r>
              <a:rPr lang="pl-PL" sz="1600" b="1" i="1" dirty="0">
                <a:solidFill>
                  <a:schemeClr val="tx1"/>
                </a:solidFill>
                <a:latin typeface="Segoe UI "/>
              </a:rPr>
              <a:t>(72,5%)</a:t>
            </a:r>
          </a:p>
        </p:txBody>
      </p:sp>
      <p:sp>
        <p:nvSpPr>
          <p:cNvPr id="12" name="Prostokąt: zaokrąglone rogi 11">
            <a:extLst>
              <a:ext uri="{FF2B5EF4-FFF2-40B4-BE49-F238E27FC236}">
                <a16:creationId xmlns:a16="http://schemas.microsoft.com/office/drawing/2014/main" id="{772BCFA2-626E-4FA1-980E-8C4985CD813B}"/>
              </a:ext>
            </a:extLst>
          </p:cNvPr>
          <p:cNvSpPr/>
          <p:nvPr/>
        </p:nvSpPr>
        <p:spPr>
          <a:xfrm>
            <a:off x="6158621" y="2585579"/>
            <a:ext cx="3367889" cy="881086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latin typeface="Segoe UI "/>
              </a:rPr>
              <a:t>Działanie konkursowe</a:t>
            </a:r>
          </a:p>
          <a:p>
            <a:pPr algn="ctr"/>
            <a:r>
              <a:rPr lang="pl-PL" sz="2000" b="1" i="1" dirty="0">
                <a:latin typeface="Segoe UI "/>
              </a:rPr>
              <a:t>11 mln euro</a:t>
            </a:r>
          </a:p>
          <a:p>
            <a:pPr algn="ctr"/>
            <a:r>
              <a:rPr lang="pl-PL" sz="1600" b="1" i="1" dirty="0">
                <a:latin typeface="Segoe UI "/>
              </a:rPr>
              <a:t>(27,5%)</a:t>
            </a:r>
          </a:p>
        </p:txBody>
      </p:sp>
      <p:sp>
        <p:nvSpPr>
          <p:cNvPr id="14" name="Prostokąt: zaokrąglone rogi 13">
            <a:extLst>
              <a:ext uri="{FF2B5EF4-FFF2-40B4-BE49-F238E27FC236}">
                <a16:creationId xmlns:a16="http://schemas.microsoft.com/office/drawing/2014/main" id="{684ED3B2-A60F-4A2B-BE5D-C0194906424D}"/>
              </a:ext>
            </a:extLst>
          </p:cNvPr>
          <p:cNvSpPr/>
          <p:nvPr/>
        </p:nvSpPr>
        <p:spPr>
          <a:xfrm>
            <a:off x="3621017" y="1084254"/>
            <a:ext cx="3367889" cy="881086"/>
          </a:xfrm>
          <a:prstGeom prst="roundRect">
            <a:avLst/>
          </a:prstGeom>
          <a:solidFill>
            <a:srgbClr val="00206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400" b="1" dirty="0">
                <a:latin typeface="Segoe UI "/>
              </a:rPr>
              <a:t>40 mln euro</a:t>
            </a:r>
          </a:p>
        </p:txBody>
      </p:sp>
      <p:sp>
        <p:nvSpPr>
          <p:cNvPr id="7" name="Strzałka: wygięta w górę 6">
            <a:extLst>
              <a:ext uri="{FF2B5EF4-FFF2-40B4-BE49-F238E27FC236}">
                <a16:creationId xmlns:a16="http://schemas.microsoft.com/office/drawing/2014/main" id="{662F82DB-DA5A-47D0-970D-FF4DF2963B0D}"/>
              </a:ext>
            </a:extLst>
          </p:cNvPr>
          <p:cNvSpPr/>
          <p:nvPr/>
        </p:nvSpPr>
        <p:spPr>
          <a:xfrm rot="5400000">
            <a:off x="5252742" y="2304105"/>
            <a:ext cx="1142999" cy="651200"/>
          </a:xfrm>
          <a:prstGeom prst="bentUpArrow">
            <a:avLst/>
          </a:prstGeom>
          <a:solidFill>
            <a:srgbClr val="00206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0" name="Strzałka: wygięta w górę 19">
            <a:extLst>
              <a:ext uri="{FF2B5EF4-FFF2-40B4-BE49-F238E27FC236}">
                <a16:creationId xmlns:a16="http://schemas.microsoft.com/office/drawing/2014/main" id="{E0A6C2AA-CDEB-45C3-AF42-517985923E56}"/>
              </a:ext>
            </a:extLst>
          </p:cNvPr>
          <p:cNvSpPr/>
          <p:nvPr/>
        </p:nvSpPr>
        <p:spPr>
          <a:xfrm rot="5400000">
            <a:off x="4340461" y="2304101"/>
            <a:ext cx="1143000" cy="651198"/>
          </a:xfrm>
          <a:prstGeom prst="bentUpArrow">
            <a:avLst>
              <a:gd name="adj1" fmla="val 25000"/>
              <a:gd name="adj2" fmla="val 22984"/>
              <a:gd name="adj3" fmla="val 25000"/>
            </a:avLst>
          </a:prstGeom>
          <a:solidFill>
            <a:srgbClr val="002060"/>
          </a:solidFill>
          <a:ln>
            <a:solidFill>
              <a:schemeClr val="accent1">
                <a:alpha val="99000"/>
              </a:schemeClr>
            </a:solidFill>
          </a:ln>
          <a:scene3d>
            <a:camera prst="orthographicFront">
              <a:rot lat="21594000" lon="10800000" rev="108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A4258552-AAC1-426C-9770-C1EBF6BF7237}"/>
              </a:ext>
            </a:extLst>
          </p:cNvPr>
          <p:cNvSpPr txBox="1"/>
          <p:nvPr/>
        </p:nvSpPr>
        <p:spPr>
          <a:xfrm>
            <a:off x="6434474" y="5651277"/>
            <a:ext cx="28088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 dirty="0">
                <a:solidFill>
                  <a:srgbClr val="0070C0"/>
                </a:solidFill>
                <a:latin typeface="Segoe UI "/>
              </a:rPr>
              <a:t>II nabór w 2019  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C48342AB-2D97-4ACE-B468-963499CC74F1}"/>
              </a:ext>
            </a:extLst>
          </p:cNvPr>
          <p:cNvSpPr txBox="1"/>
          <p:nvPr/>
        </p:nvSpPr>
        <p:spPr>
          <a:xfrm>
            <a:off x="1609425" y="5651277"/>
            <a:ext cx="2332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 dirty="0">
                <a:solidFill>
                  <a:srgbClr val="0070C0"/>
                </a:solidFill>
                <a:latin typeface="Segoe UI "/>
              </a:rPr>
              <a:t>Nabór ciągły</a:t>
            </a:r>
          </a:p>
        </p:txBody>
      </p:sp>
      <p:sp>
        <p:nvSpPr>
          <p:cNvPr id="15" name="Tytuł 1">
            <a:extLst>
              <a:ext uri="{FF2B5EF4-FFF2-40B4-BE49-F238E27FC236}">
                <a16:creationId xmlns:a16="http://schemas.microsoft.com/office/drawing/2014/main" id="{0544B266-196A-4BC4-9D21-153710F1E921}"/>
              </a:ext>
            </a:extLst>
          </p:cNvPr>
          <p:cNvSpPr txBox="1">
            <a:spLocks/>
          </p:cNvSpPr>
          <p:nvPr/>
        </p:nvSpPr>
        <p:spPr>
          <a:xfrm>
            <a:off x="1108713" y="251232"/>
            <a:ext cx="9132567" cy="66316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pl-PL" sz="3300" b="1" dirty="0">
                <a:solidFill>
                  <a:schemeClr val="accent2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ŚRODKI DEDYKOWANE ZIT KKBOF</a:t>
            </a:r>
            <a:endParaRPr lang="pl-PL" sz="1800" b="1" dirty="0">
              <a:solidFill>
                <a:schemeClr val="accent2">
                  <a:lumMod val="7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3" name="Grupa 12">
            <a:extLst>
              <a:ext uri="{FF2B5EF4-FFF2-40B4-BE49-F238E27FC236}">
                <a16:creationId xmlns:a16="http://schemas.microsoft.com/office/drawing/2014/main" id="{1BDD40F3-459C-4D5A-8F7A-3DF1FC89B8B9}"/>
              </a:ext>
            </a:extLst>
          </p:cNvPr>
          <p:cNvGrpSpPr/>
          <p:nvPr/>
        </p:nvGrpSpPr>
        <p:grpSpPr>
          <a:xfrm>
            <a:off x="777053" y="3934885"/>
            <a:ext cx="1260000" cy="1260000"/>
            <a:chOff x="971963" y="342613"/>
            <a:chExt cx="1260003" cy="1151996"/>
          </a:xfrm>
          <a:solidFill>
            <a:srgbClr val="CC9900"/>
          </a:solidFill>
        </p:grpSpPr>
        <p:sp>
          <p:nvSpPr>
            <p:cNvPr id="16" name="Owal 15">
              <a:extLst>
                <a:ext uri="{FF2B5EF4-FFF2-40B4-BE49-F238E27FC236}">
                  <a16:creationId xmlns:a16="http://schemas.microsoft.com/office/drawing/2014/main" id="{5E7B29FA-94EC-4B0C-8D38-E43CD886F1E9}"/>
                </a:ext>
              </a:extLst>
            </p:cNvPr>
            <p:cNvSpPr/>
            <p:nvPr/>
          </p:nvSpPr>
          <p:spPr>
            <a:xfrm>
              <a:off x="971963" y="342613"/>
              <a:ext cx="1260003" cy="1151996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rgbClr val="0070C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Owal 4">
              <a:extLst>
                <a:ext uri="{FF2B5EF4-FFF2-40B4-BE49-F238E27FC236}">
                  <a16:creationId xmlns:a16="http://schemas.microsoft.com/office/drawing/2014/main" id="{2AF16474-8BCF-4089-95CE-C5538493EC7E}"/>
                </a:ext>
              </a:extLst>
            </p:cNvPr>
            <p:cNvSpPr txBox="1"/>
            <p:nvPr/>
          </p:nvSpPr>
          <p:spPr>
            <a:xfrm>
              <a:off x="1156486" y="511319"/>
              <a:ext cx="890957" cy="814584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None/>
              </a:pPr>
              <a:r>
                <a:rPr lang="pl-PL" sz="1400" b="1" kern="1200" dirty="0">
                  <a:solidFill>
                    <a:schemeClr val="tx1"/>
                  </a:solidFill>
                  <a:latin typeface="Segoe UI "/>
                </a:rPr>
                <a:t>Działanie</a:t>
              </a:r>
              <a:r>
                <a:rPr lang="pl-PL" sz="1100" kern="1200" dirty="0">
                  <a:solidFill>
                    <a:schemeClr val="tx1"/>
                  </a:solidFill>
                  <a:latin typeface="Segoe UI "/>
                </a:rPr>
                <a:t> </a:t>
              </a:r>
              <a:r>
                <a:rPr lang="pl-PL" sz="2400" b="1" kern="12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 "/>
                </a:rPr>
                <a:t>1.12</a:t>
              </a:r>
              <a:endParaRPr lang="pl-PL" sz="2400" b="1" i="1" kern="1200" dirty="0">
                <a:solidFill>
                  <a:schemeClr val="tx1"/>
                </a:solidFill>
                <a:latin typeface="Segoe UI "/>
              </a:endParaRPr>
            </a:p>
            <a:p>
              <a:pPr marL="0" lvl="0" indent="0" algn="ctr" defTabSz="62230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</a:pPr>
              <a:r>
                <a:rPr lang="pl-PL" sz="1200" b="1" i="1" kern="1200" dirty="0">
                  <a:solidFill>
                    <a:schemeClr val="tx1"/>
                  </a:solidFill>
                  <a:latin typeface="Segoe UI "/>
                </a:rPr>
                <a:t>4 mln euro</a:t>
              </a:r>
            </a:p>
          </p:txBody>
        </p:sp>
      </p:grpSp>
      <p:grpSp>
        <p:nvGrpSpPr>
          <p:cNvPr id="22" name="Grupa 21">
            <a:extLst>
              <a:ext uri="{FF2B5EF4-FFF2-40B4-BE49-F238E27FC236}">
                <a16:creationId xmlns:a16="http://schemas.microsoft.com/office/drawing/2014/main" id="{61F87AF4-B08C-43C5-90F5-949E8AB340B4}"/>
              </a:ext>
            </a:extLst>
          </p:cNvPr>
          <p:cNvGrpSpPr/>
          <p:nvPr/>
        </p:nvGrpSpPr>
        <p:grpSpPr>
          <a:xfrm>
            <a:off x="2145513" y="3928971"/>
            <a:ext cx="1260000" cy="1260000"/>
            <a:chOff x="1315347" y="560957"/>
            <a:chExt cx="941889" cy="941889"/>
          </a:xfrm>
          <a:solidFill>
            <a:schemeClr val="accent6"/>
          </a:solidFill>
        </p:grpSpPr>
        <p:sp>
          <p:nvSpPr>
            <p:cNvPr id="23" name="Owal 22">
              <a:extLst>
                <a:ext uri="{FF2B5EF4-FFF2-40B4-BE49-F238E27FC236}">
                  <a16:creationId xmlns:a16="http://schemas.microsoft.com/office/drawing/2014/main" id="{53673274-15F1-467D-868F-DAA5354F0299}"/>
                </a:ext>
              </a:extLst>
            </p:cNvPr>
            <p:cNvSpPr/>
            <p:nvPr/>
          </p:nvSpPr>
          <p:spPr>
            <a:xfrm>
              <a:off x="1315347" y="560957"/>
              <a:ext cx="941889" cy="941889"/>
            </a:xfrm>
            <a:prstGeom prst="ellipse">
              <a:avLst/>
            </a:prstGeom>
            <a:grpFill/>
            <a:ln w="19050">
              <a:solidFill>
                <a:srgbClr val="0070C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Owal 4">
              <a:extLst>
                <a:ext uri="{FF2B5EF4-FFF2-40B4-BE49-F238E27FC236}">
                  <a16:creationId xmlns:a16="http://schemas.microsoft.com/office/drawing/2014/main" id="{F60A14B5-38D5-4161-A678-EAEDCBBB57BD}"/>
                </a:ext>
              </a:extLst>
            </p:cNvPr>
            <p:cNvSpPr txBox="1"/>
            <p:nvPr/>
          </p:nvSpPr>
          <p:spPr>
            <a:xfrm>
              <a:off x="1453283" y="698893"/>
              <a:ext cx="666017" cy="666017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None/>
              </a:pPr>
              <a:r>
                <a:rPr lang="pl-PL" sz="1400" b="1" kern="1200" dirty="0">
                  <a:solidFill>
                    <a:schemeClr val="tx1"/>
                  </a:solidFill>
                  <a:latin typeface="Segoe UI "/>
                </a:rPr>
                <a:t>Działanie</a:t>
              </a:r>
              <a:r>
                <a:rPr lang="pl-PL" sz="1200" b="1" kern="1200" dirty="0">
                  <a:solidFill>
                    <a:schemeClr val="tx1"/>
                  </a:solidFill>
                  <a:latin typeface="Segoe UI "/>
                </a:rPr>
                <a:t> </a:t>
              </a:r>
              <a:r>
                <a:rPr lang="pl-PL" sz="2400" b="1" strike="noStrike" kern="12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 "/>
                </a:rPr>
                <a:t>2.3</a:t>
              </a:r>
            </a:p>
            <a:p>
              <a:pPr marL="0" lvl="0" indent="0" algn="ctr" defTabSz="6223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200" b="1" i="1" kern="1200" dirty="0">
                  <a:solidFill>
                    <a:schemeClr val="tx1"/>
                  </a:solidFill>
                  <a:latin typeface="Segoe UI "/>
                </a:rPr>
                <a:t>21 mln euro</a:t>
              </a:r>
            </a:p>
          </p:txBody>
        </p:sp>
      </p:grpSp>
      <p:grpSp>
        <p:nvGrpSpPr>
          <p:cNvPr id="25" name="Grupa 24">
            <a:extLst>
              <a:ext uri="{FF2B5EF4-FFF2-40B4-BE49-F238E27FC236}">
                <a16:creationId xmlns:a16="http://schemas.microsoft.com/office/drawing/2014/main" id="{07945526-217F-4752-8CB7-F1687ABB3E0E}"/>
              </a:ext>
            </a:extLst>
          </p:cNvPr>
          <p:cNvGrpSpPr/>
          <p:nvPr/>
        </p:nvGrpSpPr>
        <p:grpSpPr>
          <a:xfrm>
            <a:off x="3513973" y="3934885"/>
            <a:ext cx="1260000" cy="1260000"/>
            <a:chOff x="1420002" y="309787"/>
            <a:chExt cx="1465161" cy="1465161"/>
          </a:xfrm>
          <a:solidFill>
            <a:srgbClr val="66FFFF"/>
          </a:solidFill>
        </p:grpSpPr>
        <p:sp>
          <p:nvSpPr>
            <p:cNvPr id="26" name="Owal 25">
              <a:extLst>
                <a:ext uri="{FF2B5EF4-FFF2-40B4-BE49-F238E27FC236}">
                  <a16:creationId xmlns:a16="http://schemas.microsoft.com/office/drawing/2014/main" id="{85AA5682-AB10-410F-98D4-BC8E9D33EB10}"/>
                </a:ext>
              </a:extLst>
            </p:cNvPr>
            <p:cNvSpPr/>
            <p:nvPr/>
          </p:nvSpPr>
          <p:spPr>
            <a:xfrm>
              <a:off x="1420002" y="309787"/>
              <a:ext cx="1465161" cy="1465161"/>
            </a:xfrm>
            <a:prstGeom prst="ellipse">
              <a:avLst/>
            </a:prstGeom>
            <a:solidFill>
              <a:srgbClr val="8BFFFF"/>
            </a:solidFill>
            <a:ln w="19050">
              <a:solidFill>
                <a:srgbClr val="0070C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Owal 4">
              <a:extLst>
                <a:ext uri="{FF2B5EF4-FFF2-40B4-BE49-F238E27FC236}">
                  <a16:creationId xmlns:a16="http://schemas.microsoft.com/office/drawing/2014/main" id="{1FB1C19B-ECD8-4C8B-B561-DF0A021E2340}"/>
                </a:ext>
              </a:extLst>
            </p:cNvPr>
            <p:cNvSpPr txBox="1"/>
            <p:nvPr/>
          </p:nvSpPr>
          <p:spPr>
            <a:xfrm>
              <a:off x="1634570" y="524355"/>
              <a:ext cx="1036025" cy="1036025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None/>
              </a:pPr>
              <a:r>
                <a:rPr lang="pl-PL" sz="1400" b="1" kern="1200" dirty="0">
                  <a:solidFill>
                    <a:schemeClr val="tx1"/>
                  </a:solidFill>
                  <a:latin typeface="Segoe UI "/>
                </a:rPr>
                <a:t>Działanie</a:t>
              </a:r>
              <a:r>
                <a:rPr lang="pl-PL" sz="1200" b="1" kern="1200" dirty="0">
                  <a:solidFill>
                    <a:schemeClr val="tx1"/>
                  </a:solidFill>
                  <a:latin typeface="Segoe UI "/>
                </a:rPr>
                <a:t> </a:t>
              </a:r>
              <a:r>
                <a:rPr lang="pl-PL" sz="2400" b="1" kern="12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 "/>
                </a:rPr>
                <a:t>5.3</a:t>
              </a:r>
              <a:endParaRPr lang="pl-PL" sz="2000" b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"/>
              </a:endParaRPr>
            </a:p>
            <a:p>
              <a:pPr marL="0" lvl="0" indent="0" algn="ctr" defTabSz="6223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200" b="1" i="1" kern="1200" dirty="0">
                  <a:solidFill>
                    <a:schemeClr val="tx1"/>
                  </a:solidFill>
                  <a:latin typeface="Segoe UI "/>
                </a:rPr>
                <a:t>4 mln euro</a:t>
              </a:r>
            </a:p>
          </p:txBody>
        </p:sp>
      </p:grpSp>
      <p:grpSp>
        <p:nvGrpSpPr>
          <p:cNvPr id="28" name="Grupa 27">
            <a:extLst>
              <a:ext uri="{FF2B5EF4-FFF2-40B4-BE49-F238E27FC236}">
                <a16:creationId xmlns:a16="http://schemas.microsoft.com/office/drawing/2014/main" id="{BFC46563-1D18-4F2A-A0BC-9EFFB8AB96B6}"/>
              </a:ext>
            </a:extLst>
          </p:cNvPr>
          <p:cNvGrpSpPr/>
          <p:nvPr/>
        </p:nvGrpSpPr>
        <p:grpSpPr>
          <a:xfrm>
            <a:off x="5840440" y="3940799"/>
            <a:ext cx="1260000" cy="1260000"/>
            <a:chOff x="696531" y="521211"/>
            <a:chExt cx="1260002" cy="1151997"/>
          </a:xfrm>
        </p:grpSpPr>
        <p:sp>
          <p:nvSpPr>
            <p:cNvPr id="29" name="Owal 28">
              <a:extLst>
                <a:ext uri="{FF2B5EF4-FFF2-40B4-BE49-F238E27FC236}">
                  <a16:creationId xmlns:a16="http://schemas.microsoft.com/office/drawing/2014/main" id="{EE0AC461-B636-47C9-9324-B9FBC6E94FC9}"/>
                </a:ext>
              </a:extLst>
            </p:cNvPr>
            <p:cNvSpPr/>
            <p:nvPr/>
          </p:nvSpPr>
          <p:spPr>
            <a:xfrm>
              <a:off x="696531" y="521211"/>
              <a:ext cx="1260002" cy="1151997"/>
            </a:xfrm>
            <a:prstGeom prst="ellipse">
              <a:avLst/>
            </a:prstGeom>
            <a:solidFill>
              <a:srgbClr val="ABABFF"/>
            </a:solidFill>
            <a:ln>
              <a:solidFill>
                <a:srgbClr val="0070C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Owal 4">
              <a:extLst>
                <a:ext uri="{FF2B5EF4-FFF2-40B4-BE49-F238E27FC236}">
                  <a16:creationId xmlns:a16="http://schemas.microsoft.com/office/drawing/2014/main" id="{BC3B6EE9-C4CA-4AE9-8E15-18D7915EE4FD}"/>
                </a:ext>
              </a:extLst>
            </p:cNvPr>
            <p:cNvSpPr txBox="1"/>
            <p:nvPr/>
          </p:nvSpPr>
          <p:spPr>
            <a:xfrm>
              <a:off x="881054" y="689917"/>
              <a:ext cx="890956" cy="8145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None/>
              </a:pPr>
              <a:r>
                <a:rPr lang="pl-PL" sz="1400" b="1" kern="1200" dirty="0">
                  <a:latin typeface="Segoe UI "/>
                </a:rPr>
                <a:t>Działanie</a:t>
              </a:r>
              <a:r>
                <a:rPr lang="pl-PL" sz="1200" b="1" kern="1200" dirty="0">
                  <a:latin typeface="Segoe UI "/>
                </a:rPr>
                <a:t> </a:t>
              </a:r>
              <a:r>
                <a:rPr lang="pl-PL" sz="2400" b="1" kern="12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 "/>
                </a:rPr>
                <a:t>1.8</a:t>
              </a:r>
              <a:endParaRPr lang="pl-PL" sz="20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"/>
              </a:endParaRPr>
            </a:p>
            <a:p>
              <a:pPr marL="0" lvl="0" indent="0" algn="ctr" defTabSz="6223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200" b="1" i="1" kern="1200" dirty="0">
                  <a:latin typeface="Segoe UI "/>
                </a:rPr>
                <a:t>5 mln euro</a:t>
              </a:r>
            </a:p>
          </p:txBody>
        </p:sp>
      </p:grpSp>
      <p:grpSp>
        <p:nvGrpSpPr>
          <p:cNvPr id="31" name="Grupa 30">
            <a:extLst>
              <a:ext uri="{FF2B5EF4-FFF2-40B4-BE49-F238E27FC236}">
                <a16:creationId xmlns:a16="http://schemas.microsoft.com/office/drawing/2014/main" id="{5FF6DDF9-A11B-416D-98E1-386414578472}"/>
              </a:ext>
            </a:extLst>
          </p:cNvPr>
          <p:cNvGrpSpPr/>
          <p:nvPr/>
        </p:nvGrpSpPr>
        <p:grpSpPr>
          <a:xfrm>
            <a:off x="7208900" y="3940799"/>
            <a:ext cx="1260000" cy="1260000"/>
            <a:chOff x="1060407" y="872971"/>
            <a:chExt cx="954366" cy="954366"/>
          </a:xfrm>
          <a:solidFill>
            <a:srgbClr val="FF99FF"/>
          </a:solidFill>
        </p:grpSpPr>
        <p:sp>
          <p:nvSpPr>
            <p:cNvPr id="32" name="Owal 31">
              <a:extLst>
                <a:ext uri="{FF2B5EF4-FFF2-40B4-BE49-F238E27FC236}">
                  <a16:creationId xmlns:a16="http://schemas.microsoft.com/office/drawing/2014/main" id="{14F591C3-3A4F-4E86-87D6-1111EAADA8C6}"/>
                </a:ext>
              </a:extLst>
            </p:cNvPr>
            <p:cNvSpPr/>
            <p:nvPr/>
          </p:nvSpPr>
          <p:spPr>
            <a:xfrm>
              <a:off x="1060407" y="872971"/>
              <a:ext cx="954366" cy="954366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rgbClr val="0070C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Owal 4">
              <a:extLst>
                <a:ext uri="{FF2B5EF4-FFF2-40B4-BE49-F238E27FC236}">
                  <a16:creationId xmlns:a16="http://schemas.microsoft.com/office/drawing/2014/main" id="{34191BB3-B5A6-446D-88B5-FA80F4D05D8A}"/>
                </a:ext>
              </a:extLst>
            </p:cNvPr>
            <p:cNvSpPr txBox="1"/>
            <p:nvPr/>
          </p:nvSpPr>
          <p:spPr>
            <a:xfrm>
              <a:off x="1200171" y="1012735"/>
              <a:ext cx="674838" cy="674838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None/>
              </a:pPr>
              <a:r>
                <a:rPr lang="pl-PL" sz="1400" b="1" kern="1200" dirty="0">
                  <a:latin typeface="Segoe UI "/>
                </a:rPr>
                <a:t>Działanie</a:t>
              </a:r>
              <a:r>
                <a:rPr lang="pl-PL" sz="1200" b="1" kern="1200" dirty="0">
                  <a:latin typeface="Segoe UI "/>
                </a:rPr>
                <a:t> </a:t>
              </a:r>
              <a:r>
                <a:rPr lang="pl-PL" sz="2400" b="1" kern="12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 "/>
                </a:rPr>
                <a:t>8.4</a:t>
              </a:r>
              <a:endParaRPr lang="pl-PL" sz="20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"/>
              </a:endParaRPr>
            </a:p>
            <a:p>
              <a:pPr marL="0" lvl="0" indent="0" algn="ctr" defTabSz="6223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200" b="1" i="1" kern="1200" dirty="0">
                  <a:latin typeface="Segoe UI "/>
                </a:rPr>
                <a:t>4 mln euro</a:t>
              </a:r>
            </a:p>
          </p:txBody>
        </p:sp>
      </p:grpSp>
      <p:grpSp>
        <p:nvGrpSpPr>
          <p:cNvPr id="34" name="Grupa 33">
            <a:extLst>
              <a:ext uri="{FF2B5EF4-FFF2-40B4-BE49-F238E27FC236}">
                <a16:creationId xmlns:a16="http://schemas.microsoft.com/office/drawing/2014/main" id="{B2ED992E-4A11-4867-ADAB-CC37DC9EC24F}"/>
              </a:ext>
            </a:extLst>
          </p:cNvPr>
          <p:cNvGrpSpPr/>
          <p:nvPr/>
        </p:nvGrpSpPr>
        <p:grpSpPr>
          <a:xfrm>
            <a:off x="8577360" y="3934885"/>
            <a:ext cx="1260000" cy="1260000"/>
            <a:chOff x="1166448" y="618473"/>
            <a:chExt cx="1484570" cy="1484570"/>
          </a:xfrm>
          <a:solidFill>
            <a:srgbClr val="7030A0"/>
          </a:solidFill>
        </p:grpSpPr>
        <p:sp>
          <p:nvSpPr>
            <p:cNvPr id="35" name="Owal 34">
              <a:extLst>
                <a:ext uri="{FF2B5EF4-FFF2-40B4-BE49-F238E27FC236}">
                  <a16:creationId xmlns:a16="http://schemas.microsoft.com/office/drawing/2014/main" id="{348799C6-1ACF-488A-A855-D6FA7BB51B80}"/>
                </a:ext>
              </a:extLst>
            </p:cNvPr>
            <p:cNvSpPr/>
            <p:nvPr/>
          </p:nvSpPr>
          <p:spPr>
            <a:xfrm>
              <a:off x="1166448" y="618473"/>
              <a:ext cx="1484570" cy="1484570"/>
            </a:xfrm>
            <a:prstGeom prst="ellipse">
              <a:avLst/>
            </a:prstGeom>
            <a:solidFill>
              <a:srgbClr val="FF99FF"/>
            </a:solidFill>
            <a:ln>
              <a:solidFill>
                <a:srgbClr val="0070C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6" name="Owal 4">
              <a:extLst>
                <a:ext uri="{FF2B5EF4-FFF2-40B4-BE49-F238E27FC236}">
                  <a16:creationId xmlns:a16="http://schemas.microsoft.com/office/drawing/2014/main" id="{64E55037-9EF4-4175-BC35-63F1C1E9A0FB}"/>
                </a:ext>
              </a:extLst>
            </p:cNvPr>
            <p:cNvSpPr txBox="1"/>
            <p:nvPr/>
          </p:nvSpPr>
          <p:spPr>
            <a:xfrm>
              <a:off x="1383858" y="835883"/>
              <a:ext cx="1049750" cy="1049750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None/>
              </a:pPr>
              <a:r>
                <a:rPr lang="pl-PL" sz="1400" b="1" kern="1200" dirty="0">
                  <a:latin typeface="Segoe UI "/>
                </a:rPr>
                <a:t>Działanie</a:t>
              </a:r>
              <a:r>
                <a:rPr lang="pl-PL" sz="1200" b="1" kern="1200" dirty="0">
                  <a:latin typeface="Segoe UI "/>
                </a:rPr>
                <a:t> </a:t>
              </a:r>
              <a:r>
                <a:rPr lang="pl-PL" sz="2400" b="1" kern="12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 "/>
                </a:rPr>
                <a:t>8.8</a:t>
              </a:r>
              <a:r>
                <a:rPr lang="pl-PL" sz="1200" b="1" kern="1200" dirty="0">
                  <a:latin typeface="Segoe UI "/>
                </a:rPr>
                <a:t> </a:t>
              </a:r>
            </a:p>
            <a:p>
              <a:pPr marL="0" lvl="0" indent="0" algn="ctr" defTabSz="6223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1200" b="1" i="1" kern="1200" dirty="0">
                  <a:latin typeface="Segoe UI "/>
                </a:rPr>
                <a:t>2 mln euro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088137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a 3">
            <a:extLst>
              <a:ext uri="{FF2B5EF4-FFF2-40B4-BE49-F238E27FC236}">
                <a16:creationId xmlns:a16="http://schemas.microsoft.com/office/drawing/2014/main" id="{DFD8467F-53BE-4C61-936B-EB210E88574F}"/>
              </a:ext>
            </a:extLst>
          </p:cNvPr>
          <p:cNvGrpSpPr/>
          <p:nvPr/>
        </p:nvGrpSpPr>
        <p:grpSpPr>
          <a:xfrm>
            <a:off x="1065288" y="1181746"/>
            <a:ext cx="1800000" cy="1800000"/>
            <a:chOff x="971963" y="342613"/>
            <a:chExt cx="1260003" cy="1151996"/>
          </a:xfrm>
          <a:solidFill>
            <a:srgbClr val="CC9900"/>
          </a:solidFill>
        </p:grpSpPr>
        <p:sp>
          <p:nvSpPr>
            <p:cNvPr id="5" name="Owal 4">
              <a:extLst>
                <a:ext uri="{FF2B5EF4-FFF2-40B4-BE49-F238E27FC236}">
                  <a16:creationId xmlns:a16="http://schemas.microsoft.com/office/drawing/2014/main" id="{31F195EF-918E-4595-A3C6-0DED6BEFCEDF}"/>
                </a:ext>
              </a:extLst>
            </p:cNvPr>
            <p:cNvSpPr/>
            <p:nvPr/>
          </p:nvSpPr>
          <p:spPr>
            <a:xfrm>
              <a:off x="971963" y="342613"/>
              <a:ext cx="1260003" cy="1151996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rgbClr val="0070C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Owal 4">
              <a:extLst>
                <a:ext uri="{FF2B5EF4-FFF2-40B4-BE49-F238E27FC236}">
                  <a16:creationId xmlns:a16="http://schemas.microsoft.com/office/drawing/2014/main" id="{32F37B09-CEB7-4BC0-B4AD-8D38A188C070}"/>
                </a:ext>
              </a:extLst>
            </p:cNvPr>
            <p:cNvSpPr txBox="1"/>
            <p:nvPr/>
          </p:nvSpPr>
          <p:spPr>
            <a:xfrm>
              <a:off x="1156486" y="511319"/>
              <a:ext cx="890957" cy="814584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None/>
              </a:pPr>
              <a:r>
                <a:rPr lang="pl-PL" sz="2000" b="1" kern="1200" dirty="0">
                  <a:solidFill>
                    <a:schemeClr val="tx1"/>
                  </a:solidFill>
                  <a:latin typeface="Segoe UI "/>
                </a:rPr>
                <a:t>Działanie</a:t>
              </a:r>
              <a:r>
                <a:rPr lang="pl-PL" sz="1600" kern="1200" dirty="0">
                  <a:solidFill>
                    <a:schemeClr val="tx1"/>
                  </a:solidFill>
                  <a:latin typeface="Segoe UI "/>
                </a:rPr>
                <a:t> </a:t>
              </a:r>
              <a:r>
                <a:rPr lang="pl-PL" sz="3600" b="1" kern="12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 "/>
                </a:rPr>
                <a:t>1.12</a:t>
              </a:r>
              <a:endParaRPr lang="pl-PL" sz="3600" b="1" i="1" kern="1200" dirty="0">
                <a:solidFill>
                  <a:schemeClr val="tx1"/>
                </a:solidFill>
                <a:latin typeface="Segoe UI "/>
              </a:endParaRPr>
            </a:p>
          </p:txBody>
        </p:sp>
      </p:grpSp>
      <p:sp>
        <p:nvSpPr>
          <p:cNvPr id="7" name="Tytuł 1">
            <a:extLst>
              <a:ext uri="{FF2B5EF4-FFF2-40B4-BE49-F238E27FC236}">
                <a16:creationId xmlns:a16="http://schemas.microsoft.com/office/drawing/2014/main" id="{2548D05B-E2A2-4B9B-95BD-8CDA95034CDC}"/>
              </a:ext>
            </a:extLst>
          </p:cNvPr>
          <p:cNvSpPr txBox="1">
            <a:spLocks/>
          </p:cNvSpPr>
          <p:nvPr/>
        </p:nvSpPr>
        <p:spPr>
          <a:xfrm>
            <a:off x="1108713" y="251232"/>
            <a:ext cx="9132567" cy="66316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pl-PL" sz="3300" b="1" dirty="0">
                <a:solidFill>
                  <a:schemeClr val="accent2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STREFY INWESTYCYJNE</a:t>
            </a:r>
            <a:endParaRPr lang="pl-PL" sz="1800" b="1" dirty="0">
              <a:solidFill>
                <a:schemeClr val="accent2">
                  <a:lumMod val="7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A0D1F0FE-00FA-4138-99DA-1BAE20A0EC60}"/>
              </a:ext>
            </a:extLst>
          </p:cNvPr>
          <p:cNvSpPr txBox="1"/>
          <p:nvPr/>
        </p:nvSpPr>
        <p:spPr>
          <a:xfrm>
            <a:off x="3041374" y="1669774"/>
            <a:ext cx="7543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 dirty="0">
                <a:solidFill>
                  <a:schemeClr val="accent2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„Tworzenie i rozbudowa infrastruktury na rzecz rozwoju gospodarczego w ramach Strategii ZIT dla KKBOF”</a:t>
            </a:r>
            <a:endParaRPr lang="pl-PL" sz="20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aphicFrame>
        <p:nvGraphicFramePr>
          <p:cNvPr id="10" name="Wykres 9">
            <a:extLst>
              <a:ext uri="{FF2B5EF4-FFF2-40B4-BE49-F238E27FC236}">
                <a16:creationId xmlns:a16="http://schemas.microsoft.com/office/drawing/2014/main" id="{028B3930-5A78-455B-AF68-AB0BB9AB0B69}"/>
              </a:ext>
            </a:extLst>
          </p:cNvPr>
          <p:cNvGraphicFramePr/>
          <p:nvPr/>
        </p:nvGraphicFramePr>
        <p:xfrm>
          <a:off x="5652347" y="2603500"/>
          <a:ext cx="4588933" cy="388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Podtytuł 2">
            <a:extLst>
              <a:ext uri="{FF2B5EF4-FFF2-40B4-BE49-F238E27FC236}">
                <a16:creationId xmlns:a16="http://schemas.microsoft.com/office/drawing/2014/main" id="{1D2356A2-E39C-47D9-81BF-3B98FC9E447B}"/>
              </a:ext>
            </a:extLst>
          </p:cNvPr>
          <p:cNvSpPr txBox="1">
            <a:spLocks/>
          </p:cNvSpPr>
          <p:nvPr/>
        </p:nvSpPr>
        <p:spPr>
          <a:xfrm>
            <a:off x="959626" y="3260483"/>
            <a:ext cx="5789546" cy="267317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l-PL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Alokacja: </a:t>
            </a:r>
            <a:r>
              <a:rPr lang="pl-PL" sz="1600" b="1" dirty="0">
                <a:solidFill>
                  <a:schemeClr val="accent6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4 mln euro</a:t>
            </a:r>
          </a:p>
          <a:p>
            <a:pPr algn="l"/>
            <a:r>
              <a:rPr lang="pl-PL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Beneficjenci: </a:t>
            </a:r>
            <a:r>
              <a:rPr lang="pl-PL" sz="16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M. Koszalin, Bobolice, M. Białogard</a:t>
            </a:r>
          </a:p>
          <a:p>
            <a:pPr algn="l"/>
            <a:r>
              <a:rPr lang="pl-PL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Liczba projektów: </a:t>
            </a:r>
            <a:r>
              <a:rPr lang="pl-PL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3</a:t>
            </a:r>
          </a:p>
          <a:p>
            <a:pPr algn="l"/>
            <a:r>
              <a:rPr lang="pl-PL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Liczba umów o dofinansowanie: </a:t>
            </a:r>
            <a:r>
              <a:rPr lang="pl-PL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3</a:t>
            </a:r>
          </a:p>
          <a:p>
            <a:pPr algn="l"/>
            <a:r>
              <a:rPr lang="pl-PL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Poziom kontraktacji: </a:t>
            </a:r>
            <a:r>
              <a:rPr lang="pl-PL" sz="1600" b="1" dirty="0">
                <a:solidFill>
                  <a:srgbClr val="00B0F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100 %</a:t>
            </a:r>
          </a:p>
        </p:txBody>
      </p:sp>
    </p:spTree>
    <p:extLst>
      <p:ext uri="{BB962C8B-B14F-4D97-AF65-F5344CB8AC3E}">
        <p14:creationId xmlns:p14="http://schemas.microsoft.com/office/powerpoint/2010/main" val="27697980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a 3">
            <a:extLst>
              <a:ext uri="{FF2B5EF4-FFF2-40B4-BE49-F238E27FC236}">
                <a16:creationId xmlns:a16="http://schemas.microsoft.com/office/drawing/2014/main" id="{DFD8467F-53BE-4C61-936B-EB210E88574F}"/>
              </a:ext>
            </a:extLst>
          </p:cNvPr>
          <p:cNvGrpSpPr/>
          <p:nvPr/>
        </p:nvGrpSpPr>
        <p:grpSpPr>
          <a:xfrm>
            <a:off x="1065288" y="1181746"/>
            <a:ext cx="1800000" cy="1800000"/>
            <a:chOff x="971963" y="342613"/>
            <a:chExt cx="1260003" cy="1151996"/>
          </a:xfrm>
          <a:solidFill>
            <a:schemeClr val="accent6"/>
          </a:solidFill>
        </p:grpSpPr>
        <p:sp>
          <p:nvSpPr>
            <p:cNvPr id="5" name="Owal 4">
              <a:extLst>
                <a:ext uri="{FF2B5EF4-FFF2-40B4-BE49-F238E27FC236}">
                  <a16:creationId xmlns:a16="http://schemas.microsoft.com/office/drawing/2014/main" id="{31F195EF-918E-4595-A3C6-0DED6BEFCEDF}"/>
                </a:ext>
              </a:extLst>
            </p:cNvPr>
            <p:cNvSpPr/>
            <p:nvPr/>
          </p:nvSpPr>
          <p:spPr>
            <a:xfrm>
              <a:off x="971963" y="342613"/>
              <a:ext cx="1260003" cy="1151996"/>
            </a:xfrm>
            <a:prstGeom prst="ellipse">
              <a:avLst/>
            </a:prstGeom>
            <a:grpFill/>
            <a:ln w="19050">
              <a:solidFill>
                <a:srgbClr val="0070C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Owal 4">
              <a:extLst>
                <a:ext uri="{FF2B5EF4-FFF2-40B4-BE49-F238E27FC236}">
                  <a16:creationId xmlns:a16="http://schemas.microsoft.com/office/drawing/2014/main" id="{32F37B09-CEB7-4BC0-B4AD-8D38A188C070}"/>
                </a:ext>
              </a:extLst>
            </p:cNvPr>
            <p:cNvSpPr txBox="1"/>
            <p:nvPr/>
          </p:nvSpPr>
          <p:spPr>
            <a:xfrm>
              <a:off x="1156486" y="511319"/>
              <a:ext cx="890957" cy="814584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None/>
              </a:pPr>
              <a:r>
                <a:rPr lang="pl-PL" sz="2000" b="1" kern="1200" dirty="0">
                  <a:solidFill>
                    <a:schemeClr val="tx1"/>
                  </a:solidFill>
                  <a:latin typeface="Segoe UI "/>
                </a:rPr>
                <a:t>Działanie</a:t>
              </a:r>
              <a:r>
                <a:rPr lang="pl-PL" sz="1600" kern="1200" dirty="0">
                  <a:solidFill>
                    <a:schemeClr val="tx1"/>
                  </a:solidFill>
                  <a:latin typeface="Segoe UI "/>
                </a:rPr>
                <a:t> </a:t>
              </a:r>
              <a:r>
                <a:rPr lang="pl-PL" sz="3600" b="1" kern="12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 "/>
                </a:rPr>
                <a:t>2.3</a:t>
              </a:r>
              <a:endParaRPr lang="pl-PL" sz="3600" b="1" i="1" kern="1200" dirty="0">
                <a:solidFill>
                  <a:schemeClr val="tx1"/>
                </a:solidFill>
                <a:latin typeface="Segoe UI "/>
              </a:endParaRPr>
            </a:p>
          </p:txBody>
        </p:sp>
      </p:grpSp>
      <p:sp>
        <p:nvSpPr>
          <p:cNvPr id="7" name="Tytuł 1">
            <a:extLst>
              <a:ext uri="{FF2B5EF4-FFF2-40B4-BE49-F238E27FC236}">
                <a16:creationId xmlns:a16="http://schemas.microsoft.com/office/drawing/2014/main" id="{2548D05B-E2A2-4B9B-95BD-8CDA95034CDC}"/>
              </a:ext>
            </a:extLst>
          </p:cNvPr>
          <p:cNvSpPr txBox="1">
            <a:spLocks/>
          </p:cNvSpPr>
          <p:nvPr/>
        </p:nvSpPr>
        <p:spPr>
          <a:xfrm>
            <a:off x="1108713" y="251232"/>
            <a:ext cx="9132567" cy="66316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pl-PL" sz="3300" b="1" dirty="0">
                <a:solidFill>
                  <a:schemeClr val="accent2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TRANSPORT NISKOEMISYJNY</a:t>
            </a:r>
            <a:endParaRPr lang="pl-PL" sz="1800" b="1" dirty="0">
              <a:solidFill>
                <a:schemeClr val="accent2">
                  <a:lumMod val="7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F538E915-0F2E-47D3-A18A-5727B68B4942}"/>
              </a:ext>
            </a:extLst>
          </p:cNvPr>
          <p:cNvSpPr txBox="1"/>
          <p:nvPr/>
        </p:nvSpPr>
        <p:spPr>
          <a:xfrm>
            <a:off x="3041374" y="1669774"/>
            <a:ext cx="7543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 dirty="0">
                <a:solidFill>
                  <a:schemeClr val="accent2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„Zrównoważona multimodalna mobilność miejska </a:t>
            </a:r>
            <a:br>
              <a:rPr lang="pl-PL" sz="2000" b="1" dirty="0">
                <a:solidFill>
                  <a:schemeClr val="accent2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pl-PL" sz="2000" b="1" dirty="0">
                <a:solidFill>
                  <a:schemeClr val="accent2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 działania adaptacyjne łagodzące zmiany klimatu </a:t>
            </a:r>
            <a:br>
              <a:rPr lang="pl-PL" sz="2000" b="1" dirty="0">
                <a:solidFill>
                  <a:schemeClr val="accent2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pl-PL" sz="2000" b="1" dirty="0">
                <a:solidFill>
                  <a:schemeClr val="accent2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 ramach Strategii ZIT dla KKBOF”</a:t>
            </a:r>
            <a:endParaRPr lang="pl-PL" sz="20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aphicFrame>
        <p:nvGraphicFramePr>
          <p:cNvPr id="12" name="Wykres 11">
            <a:extLst>
              <a:ext uri="{FF2B5EF4-FFF2-40B4-BE49-F238E27FC236}">
                <a16:creationId xmlns:a16="http://schemas.microsoft.com/office/drawing/2014/main" id="{D39FD9F5-810B-4BF6-B123-E454AB1E2193}"/>
              </a:ext>
            </a:extLst>
          </p:cNvPr>
          <p:cNvGraphicFramePr/>
          <p:nvPr/>
        </p:nvGraphicFramePr>
        <p:xfrm>
          <a:off x="5364480" y="2685436"/>
          <a:ext cx="5396780" cy="39213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Podtytuł 2">
            <a:extLst>
              <a:ext uri="{FF2B5EF4-FFF2-40B4-BE49-F238E27FC236}">
                <a16:creationId xmlns:a16="http://schemas.microsoft.com/office/drawing/2014/main" id="{4BAEED23-2D08-4B47-A8A7-501260E7D6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59626" y="3260483"/>
            <a:ext cx="4331702" cy="3150256"/>
          </a:xfrm>
        </p:spPr>
        <p:txBody>
          <a:bodyPr>
            <a:normAutofit/>
          </a:bodyPr>
          <a:lstStyle/>
          <a:p>
            <a:pPr algn="l"/>
            <a:r>
              <a:rPr lang="pl-PL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Alokacja: </a:t>
            </a:r>
            <a:r>
              <a:rPr lang="pl-PL" sz="1600" b="1" dirty="0">
                <a:solidFill>
                  <a:schemeClr val="accent6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21 mln euro</a:t>
            </a:r>
          </a:p>
          <a:p>
            <a:pPr algn="l"/>
            <a:r>
              <a:rPr lang="pl-PL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Beneficjenci: </a:t>
            </a:r>
            <a:r>
              <a:rPr lang="pl-PL" sz="16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Gm. Białogard, Miasto Białogard, ZKM Białogard, Biesiekierz, Gościno, Karlino, Gm. Kołobrzeg, M. Kołobrzeg, Kom. Miejska </a:t>
            </a:r>
            <a:br>
              <a:rPr lang="pl-PL" sz="16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pl-PL" sz="16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 Kołobrzegu, M. Koszalin, MZK Koszalin, Manowo, Mielno, Polanów, Sianów, Świeszyno </a:t>
            </a:r>
            <a:br>
              <a:rPr lang="pl-PL" sz="16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pl-PL" sz="16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 Tychowo</a:t>
            </a:r>
          </a:p>
          <a:p>
            <a:pPr algn="l"/>
            <a:r>
              <a:rPr lang="pl-PL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Liczba projektów: </a:t>
            </a:r>
            <a:r>
              <a:rPr lang="pl-PL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28</a:t>
            </a:r>
          </a:p>
          <a:p>
            <a:pPr algn="l"/>
            <a:r>
              <a:rPr lang="pl-PL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Liczba umów o dofinansowanie: </a:t>
            </a:r>
            <a:r>
              <a:rPr lang="pl-PL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15</a:t>
            </a:r>
          </a:p>
          <a:p>
            <a:pPr algn="l"/>
            <a:r>
              <a:rPr lang="pl-PL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Poziom kontraktacji: </a:t>
            </a:r>
            <a:r>
              <a:rPr lang="pl-PL" sz="1600" b="1" dirty="0">
                <a:solidFill>
                  <a:srgbClr val="00B0F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53,6 %</a:t>
            </a:r>
          </a:p>
        </p:txBody>
      </p:sp>
    </p:spTree>
    <p:extLst>
      <p:ext uri="{BB962C8B-B14F-4D97-AF65-F5344CB8AC3E}">
        <p14:creationId xmlns:p14="http://schemas.microsoft.com/office/powerpoint/2010/main" val="21290538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a 3">
            <a:extLst>
              <a:ext uri="{FF2B5EF4-FFF2-40B4-BE49-F238E27FC236}">
                <a16:creationId xmlns:a16="http://schemas.microsoft.com/office/drawing/2014/main" id="{DFD8467F-53BE-4C61-936B-EB210E88574F}"/>
              </a:ext>
            </a:extLst>
          </p:cNvPr>
          <p:cNvGrpSpPr/>
          <p:nvPr/>
        </p:nvGrpSpPr>
        <p:grpSpPr>
          <a:xfrm>
            <a:off x="1065288" y="1181746"/>
            <a:ext cx="1800000" cy="1800000"/>
            <a:chOff x="971963" y="342613"/>
            <a:chExt cx="1260003" cy="1151996"/>
          </a:xfrm>
        </p:grpSpPr>
        <p:sp>
          <p:nvSpPr>
            <p:cNvPr id="5" name="Owal 4">
              <a:extLst>
                <a:ext uri="{FF2B5EF4-FFF2-40B4-BE49-F238E27FC236}">
                  <a16:creationId xmlns:a16="http://schemas.microsoft.com/office/drawing/2014/main" id="{31F195EF-918E-4595-A3C6-0DED6BEFCEDF}"/>
                </a:ext>
              </a:extLst>
            </p:cNvPr>
            <p:cNvSpPr/>
            <p:nvPr/>
          </p:nvSpPr>
          <p:spPr>
            <a:xfrm>
              <a:off x="971963" y="342613"/>
              <a:ext cx="1260003" cy="1151996"/>
            </a:xfrm>
            <a:prstGeom prst="ellipse">
              <a:avLst/>
            </a:prstGeom>
            <a:solidFill>
              <a:srgbClr val="9FFFFF"/>
            </a:solidFill>
            <a:ln w="19050">
              <a:solidFill>
                <a:srgbClr val="0070C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Owal 4">
              <a:extLst>
                <a:ext uri="{FF2B5EF4-FFF2-40B4-BE49-F238E27FC236}">
                  <a16:creationId xmlns:a16="http://schemas.microsoft.com/office/drawing/2014/main" id="{32F37B09-CEB7-4BC0-B4AD-8D38A188C070}"/>
                </a:ext>
              </a:extLst>
            </p:cNvPr>
            <p:cNvSpPr txBox="1"/>
            <p:nvPr/>
          </p:nvSpPr>
          <p:spPr>
            <a:xfrm>
              <a:off x="1156486" y="511319"/>
              <a:ext cx="890957" cy="814584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80000"/>
                </a:lnSpc>
                <a:spcBef>
                  <a:spcPct val="0"/>
                </a:spcBef>
                <a:spcAft>
                  <a:spcPts val="0"/>
                </a:spcAft>
                <a:buNone/>
              </a:pPr>
              <a:r>
                <a:rPr lang="pl-PL" sz="2000" b="1" kern="1200" dirty="0">
                  <a:solidFill>
                    <a:schemeClr val="tx1"/>
                  </a:solidFill>
                  <a:latin typeface="Segoe UI "/>
                </a:rPr>
                <a:t>Działanie</a:t>
              </a:r>
              <a:r>
                <a:rPr lang="pl-PL" sz="1600" kern="1200" dirty="0">
                  <a:solidFill>
                    <a:schemeClr val="tx1"/>
                  </a:solidFill>
                  <a:latin typeface="Segoe UI "/>
                </a:rPr>
                <a:t> </a:t>
              </a:r>
              <a:r>
                <a:rPr lang="pl-PL" sz="3600" b="1" kern="12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egoe UI "/>
                </a:rPr>
                <a:t>5.3</a:t>
              </a:r>
              <a:endParaRPr lang="pl-PL" sz="3600" b="1" i="1" kern="1200" dirty="0">
                <a:solidFill>
                  <a:schemeClr val="tx1"/>
                </a:solidFill>
                <a:latin typeface="Segoe UI "/>
              </a:endParaRPr>
            </a:p>
          </p:txBody>
        </p:sp>
      </p:grpSp>
      <p:sp>
        <p:nvSpPr>
          <p:cNvPr id="7" name="Tytuł 1">
            <a:extLst>
              <a:ext uri="{FF2B5EF4-FFF2-40B4-BE49-F238E27FC236}">
                <a16:creationId xmlns:a16="http://schemas.microsoft.com/office/drawing/2014/main" id="{2548D05B-E2A2-4B9B-95BD-8CDA95034CDC}"/>
              </a:ext>
            </a:extLst>
          </p:cNvPr>
          <p:cNvSpPr txBox="1">
            <a:spLocks/>
          </p:cNvSpPr>
          <p:nvPr/>
        </p:nvSpPr>
        <p:spPr>
          <a:xfrm>
            <a:off x="1108713" y="251232"/>
            <a:ext cx="9132567" cy="66316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pl-PL" sz="3300" b="1" dirty="0">
                <a:solidFill>
                  <a:schemeClr val="accent2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DROGI LOKALNE</a:t>
            </a:r>
            <a:endParaRPr lang="pl-PL" sz="1800" b="1" dirty="0">
              <a:solidFill>
                <a:schemeClr val="accent2">
                  <a:lumMod val="7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1AC60BC6-F1B7-41D8-AF14-031AF71FF7A2}"/>
              </a:ext>
            </a:extLst>
          </p:cNvPr>
          <p:cNvSpPr txBox="1"/>
          <p:nvPr/>
        </p:nvSpPr>
        <p:spPr>
          <a:xfrm>
            <a:off x="3041374" y="1669774"/>
            <a:ext cx="7543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 dirty="0">
                <a:solidFill>
                  <a:schemeClr val="accent2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„Budowa i przebudowa dróg lokalnych (gminnych </a:t>
            </a:r>
            <a:br>
              <a:rPr lang="pl-PL" sz="2000" b="1" dirty="0">
                <a:solidFill>
                  <a:schemeClr val="accent2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pl-PL" sz="2000" b="1" dirty="0">
                <a:solidFill>
                  <a:schemeClr val="accent2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 powiatowych) w ramach Strategii ZIT dla KKBOF”</a:t>
            </a:r>
            <a:endParaRPr lang="pl-PL" sz="20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Podtytuł 2">
            <a:extLst>
              <a:ext uri="{FF2B5EF4-FFF2-40B4-BE49-F238E27FC236}">
                <a16:creationId xmlns:a16="http://schemas.microsoft.com/office/drawing/2014/main" id="{3ADD75F2-2963-425A-A6D6-C3C9BA2621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59625" y="3260483"/>
            <a:ext cx="4013114" cy="2673178"/>
          </a:xfrm>
        </p:spPr>
        <p:txBody>
          <a:bodyPr>
            <a:normAutofit/>
          </a:bodyPr>
          <a:lstStyle/>
          <a:p>
            <a:pPr algn="l"/>
            <a:r>
              <a:rPr lang="pl-PL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Alokacja: </a:t>
            </a:r>
            <a:r>
              <a:rPr lang="pl-PL" sz="1600" b="1" dirty="0">
                <a:solidFill>
                  <a:schemeClr val="accent6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4 mln euro</a:t>
            </a:r>
          </a:p>
          <a:p>
            <a:pPr algn="l"/>
            <a:r>
              <a:rPr lang="pl-PL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Beneficjenci: </a:t>
            </a:r>
            <a:r>
              <a:rPr lang="pl-PL" sz="16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Będzino, Biesiekierz, Bobolice, M. Kołobrzeg, M. Koszalin i Sianów </a:t>
            </a:r>
          </a:p>
          <a:p>
            <a:pPr algn="l"/>
            <a:r>
              <a:rPr lang="pl-PL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Liczba projektów: </a:t>
            </a:r>
            <a:r>
              <a:rPr lang="pl-PL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7</a:t>
            </a:r>
          </a:p>
          <a:p>
            <a:pPr algn="l"/>
            <a:r>
              <a:rPr lang="pl-PL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Liczba umów o dofinansowanie: </a:t>
            </a:r>
            <a:r>
              <a:rPr lang="pl-PL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6</a:t>
            </a:r>
          </a:p>
          <a:p>
            <a:pPr algn="l"/>
            <a:r>
              <a:rPr lang="pl-PL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Poziom kontraktacji: </a:t>
            </a:r>
            <a:r>
              <a:rPr lang="pl-PL" sz="1600" b="1" dirty="0">
                <a:solidFill>
                  <a:srgbClr val="00B0F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85,7 %</a:t>
            </a:r>
          </a:p>
        </p:txBody>
      </p:sp>
      <p:graphicFrame>
        <p:nvGraphicFramePr>
          <p:cNvPr id="12" name="Wykres 11">
            <a:extLst>
              <a:ext uri="{FF2B5EF4-FFF2-40B4-BE49-F238E27FC236}">
                <a16:creationId xmlns:a16="http://schemas.microsoft.com/office/drawing/2014/main" id="{43ED4940-8623-4A72-B4BE-8E3B31FC7961}"/>
              </a:ext>
            </a:extLst>
          </p:cNvPr>
          <p:cNvGraphicFramePr/>
          <p:nvPr/>
        </p:nvGraphicFramePr>
        <p:xfrm>
          <a:off x="5778500" y="2867228"/>
          <a:ext cx="4330614" cy="35208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61672097"/>
      </p:ext>
    </p:extLst>
  </p:cSld>
  <p:clrMapOvr>
    <a:masterClrMapping/>
  </p:clrMapOvr>
</p:sld>
</file>

<file path=ppt/theme/theme1.xml><?xml version="1.0" encoding="utf-8"?>
<a:theme xmlns:a="http://schemas.openxmlformats.org/drawingml/2006/main" name="Faseta">
  <a:themeElements>
    <a:clrScheme name="Fas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s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s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Pakiet 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Pakiet 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Pakiet 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8084</TotalTime>
  <Words>2844</Words>
  <Application>Microsoft Office PowerPoint</Application>
  <PresentationFormat>Panoramiczny</PresentationFormat>
  <Paragraphs>368</Paragraphs>
  <Slides>22</Slides>
  <Notes>22</Notes>
  <HiddenSlides>0</HiddenSlides>
  <MMClips>0</MMClips>
  <ScaleCrop>false</ScaleCrop>
  <HeadingPairs>
    <vt:vector size="6" baseType="variant">
      <vt:variant>
        <vt:lpstr>Używane czcionki</vt:lpstr>
      </vt:variant>
      <vt:variant>
        <vt:i4>8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22</vt:i4>
      </vt:variant>
    </vt:vector>
  </HeadingPairs>
  <TitlesOfParts>
    <vt:vector size="31" baseType="lpstr">
      <vt:lpstr>Arial</vt:lpstr>
      <vt:lpstr>Arial Black</vt:lpstr>
      <vt:lpstr>Calibri</vt:lpstr>
      <vt:lpstr>Segoe UI</vt:lpstr>
      <vt:lpstr>Segoe UI </vt:lpstr>
      <vt:lpstr>Trebuchet MS</vt:lpstr>
      <vt:lpstr>Wingdings</vt:lpstr>
      <vt:lpstr>Wingdings 3</vt:lpstr>
      <vt:lpstr>Faseta</vt:lpstr>
      <vt:lpstr>ZINTEGROWANE INWESTYCJE TERYTORIALNE   KOSZALIŃSKO-KOŁOBRZESKO-BIAŁOGARDZKI OBSZAR FUNKCJONALNY   STAN WDRAŻANIA             STRATEGII ZIT KKBOF      Koszalin, 10 września 2019 r.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      WNIOSKI NA PRZYSZŁĄ PERSPEKTYWĘ FINANSOWĄ UE  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SZCZEGÓŁOWY OPIS OSI PRIORYTETOWYCH REGIONALNEGO PROGRAMU OPERACYJNEGO WOJEWÓDZTWA ZACHODNIOPOMORSKIEGO 2014-2020   OŚ Priorytetowa: I GOSPODARKA, INNOWACJE, NOWOCZESNE TECHNOLOGIE</dc:title>
  <dc:creator>Office ZIT-UMK</dc:creator>
  <cp:lastModifiedBy>Aleksandra Gopek</cp:lastModifiedBy>
  <cp:revision>799</cp:revision>
  <cp:lastPrinted>2019-09-09T13:28:36Z</cp:lastPrinted>
  <dcterms:created xsi:type="dcterms:W3CDTF">2016-06-06T10:13:58Z</dcterms:created>
  <dcterms:modified xsi:type="dcterms:W3CDTF">2019-09-09T13:32:09Z</dcterms:modified>
</cp:coreProperties>
</file>