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37" r:id="rId2"/>
    <p:sldId id="449" r:id="rId3"/>
    <p:sldId id="275" r:id="rId4"/>
    <p:sldId id="444" r:id="rId5"/>
    <p:sldId id="445" r:id="rId6"/>
    <p:sldId id="461" r:id="rId7"/>
    <p:sldId id="462" r:id="rId8"/>
    <p:sldId id="446" r:id="rId9"/>
    <p:sldId id="423" r:id="rId10"/>
    <p:sldId id="450" r:id="rId11"/>
    <p:sldId id="452" r:id="rId12"/>
    <p:sldId id="454" r:id="rId13"/>
    <p:sldId id="411" r:id="rId14"/>
    <p:sldId id="417" r:id="rId15"/>
    <p:sldId id="424" r:id="rId16"/>
    <p:sldId id="323" r:id="rId17"/>
    <p:sldId id="416" r:id="rId18"/>
    <p:sldId id="435" r:id="rId19"/>
    <p:sldId id="436" r:id="rId20"/>
    <p:sldId id="463" r:id="rId21"/>
    <p:sldId id="460" r:id="rId22"/>
    <p:sldId id="464" r:id="rId23"/>
    <p:sldId id="422" r:id="rId2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ciek" initials="M" lastIdx="1" clrIdx="0">
    <p:extLst>
      <p:ext uri="{19B8F6BF-5375-455C-9EA6-DF929625EA0E}">
        <p15:presenceInfo xmlns:p15="http://schemas.microsoft.com/office/powerpoint/2012/main" userId="Maciek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88E"/>
    <a:srgbClr val="0063AF"/>
    <a:srgbClr val="EE0CCE"/>
    <a:srgbClr val="AE02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Styl ciemny 2 - Akcent 5/Ak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660B408-B3CF-4A94-85FC-2B1E0A45F4A2}" styleName="Styl ciemny 2 - Akcent 1/Ak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C89EF96-8CEA-46FF-86C4-4CE0E7609802}" styleName="Styl jasny 3 — Ak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 jasny 1 — Ak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Styl pośredni 2 — Ak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94" autoAdjust="0"/>
    <p:restoredTop sz="96197" autoAdjust="0"/>
  </p:normalViewPr>
  <p:slideViewPr>
    <p:cSldViewPr snapToGrid="0" showGuides="1">
      <p:cViewPr varScale="1">
        <p:scale>
          <a:sx n="110" d="100"/>
          <a:sy n="110" d="100"/>
        </p:scale>
        <p:origin x="972" y="102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maciejmichnej\Desktop\SMG\Fuchy\SUMP_KKOF_Koszalin\Dokument%20g&#322;o&#769;wny%20SUMP\Scenariusz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'2040'!$B$37</c:f>
              <c:strCache>
                <c:ptCount val="1"/>
                <c:pt idx="0">
                  <c:v>Samochód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'2040'!$C$36:$E$36</c:f>
              <c:numCache>
                <c:formatCode>0</c:formatCode>
                <c:ptCount val="3"/>
                <c:pt idx="0" formatCode="General">
                  <c:v>2022</c:v>
                </c:pt>
                <c:pt idx="1">
                  <c:v>2030</c:v>
                </c:pt>
                <c:pt idx="2">
                  <c:v>2045</c:v>
                </c:pt>
              </c:numCache>
            </c:numRef>
          </c:cat>
          <c:val>
            <c:numRef>
              <c:f>'2040'!$C$37:$E$37</c:f>
              <c:numCache>
                <c:formatCode>0%</c:formatCode>
                <c:ptCount val="3"/>
                <c:pt idx="0">
                  <c:v>0.6</c:v>
                </c:pt>
                <c:pt idx="1">
                  <c:v>0.6</c:v>
                </c:pt>
                <c:pt idx="2">
                  <c:v>0.56999999999999995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0F-4990-9104-F8CD6752C178}"/>
            </c:ext>
          </c:extLst>
        </c:ser>
        <c:ser>
          <c:idx val="1"/>
          <c:order val="1"/>
          <c:tx>
            <c:strRef>
              <c:f>'2040'!$B$38</c:f>
              <c:strCache>
                <c:ptCount val="1"/>
                <c:pt idx="0">
                  <c:v>Transport zbiorowy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'2040'!$C$36:$E$36</c:f>
              <c:numCache>
                <c:formatCode>0</c:formatCode>
                <c:ptCount val="3"/>
                <c:pt idx="0" formatCode="General">
                  <c:v>2022</c:v>
                </c:pt>
                <c:pt idx="1">
                  <c:v>2030</c:v>
                </c:pt>
                <c:pt idx="2">
                  <c:v>2045</c:v>
                </c:pt>
              </c:numCache>
            </c:numRef>
          </c:cat>
          <c:val>
            <c:numRef>
              <c:f>'2040'!$C$38:$E$38</c:f>
              <c:numCache>
                <c:formatCode>0%</c:formatCode>
                <c:ptCount val="3"/>
                <c:pt idx="0">
                  <c:v>0.17</c:v>
                </c:pt>
                <c:pt idx="1">
                  <c:v>0.16</c:v>
                </c:pt>
                <c:pt idx="2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E0F-4990-9104-F8CD6752C178}"/>
            </c:ext>
          </c:extLst>
        </c:ser>
        <c:ser>
          <c:idx val="2"/>
          <c:order val="2"/>
          <c:tx>
            <c:strRef>
              <c:f>'2040'!$B$39</c:f>
              <c:strCache>
                <c:ptCount val="1"/>
                <c:pt idx="0">
                  <c:v>Ruch rowerowy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'2040'!$C$36:$E$36</c:f>
              <c:numCache>
                <c:formatCode>0</c:formatCode>
                <c:ptCount val="3"/>
                <c:pt idx="0" formatCode="General">
                  <c:v>2022</c:v>
                </c:pt>
                <c:pt idx="1">
                  <c:v>2030</c:v>
                </c:pt>
                <c:pt idx="2">
                  <c:v>2045</c:v>
                </c:pt>
              </c:numCache>
            </c:numRef>
          </c:cat>
          <c:val>
            <c:numRef>
              <c:f>'2040'!$C$39:$E$39</c:f>
              <c:numCache>
                <c:formatCode>0%</c:formatCode>
                <c:ptCount val="3"/>
                <c:pt idx="0">
                  <c:v>0.06</c:v>
                </c:pt>
                <c:pt idx="1">
                  <c:v>7.0000000000000007E-2</c:v>
                </c:pt>
                <c:pt idx="2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E0F-4990-9104-F8CD6752C178}"/>
            </c:ext>
          </c:extLst>
        </c:ser>
        <c:ser>
          <c:idx val="3"/>
          <c:order val="3"/>
          <c:tx>
            <c:strRef>
              <c:f>'2040'!$B$40</c:f>
              <c:strCache>
                <c:ptCount val="1"/>
                <c:pt idx="0">
                  <c:v>Ruch pieszy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numRef>
              <c:f>'2040'!$C$36:$E$36</c:f>
              <c:numCache>
                <c:formatCode>0</c:formatCode>
                <c:ptCount val="3"/>
                <c:pt idx="0" formatCode="General">
                  <c:v>2022</c:v>
                </c:pt>
                <c:pt idx="1">
                  <c:v>2030</c:v>
                </c:pt>
                <c:pt idx="2">
                  <c:v>2045</c:v>
                </c:pt>
              </c:numCache>
            </c:numRef>
          </c:cat>
          <c:val>
            <c:numRef>
              <c:f>'2040'!$C$40:$E$40</c:f>
              <c:numCache>
                <c:formatCode>0%</c:formatCode>
                <c:ptCount val="3"/>
                <c:pt idx="0">
                  <c:v>0.17</c:v>
                </c:pt>
                <c:pt idx="1">
                  <c:v>0.17</c:v>
                </c:pt>
                <c:pt idx="2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E0F-4990-9104-F8CD6752C1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6397903"/>
        <c:axId val="46198575"/>
      </c:barChart>
      <c:catAx>
        <c:axId val="463979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6198575"/>
        <c:crosses val="autoZero"/>
        <c:auto val="1"/>
        <c:lblAlgn val="ctr"/>
        <c:lblOffset val="100"/>
        <c:noMultiLvlLbl val="0"/>
      </c:catAx>
      <c:valAx>
        <c:axId val="461985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6397903"/>
        <c:crosses val="autoZero"/>
        <c:crossBetween val="between"/>
        <c:majorUnit val="0.2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483271-F5D4-48F4-B092-5034342AB13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F30552E6-F049-4D30-AF34-92C9DED18D56}">
      <dgm:prSet phldrT="[Tekst]"/>
      <dgm:spPr/>
      <dgm:t>
        <a:bodyPr/>
        <a:lstStyle/>
        <a:p>
          <a:r>
            <a:rPr lang="pl-PL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Problemy dot. przemieszczania się Komisja Europejska dostrzegła już pod koniec lat 90., kiedy to po raz pierwszy nawiązano do zagadnień mobilności w kontekście miast. </a:t>
          </a:r>
          <a:endParaRPr lang="pl-PL" dirty="0">
            <a:latin typeface="+mn-lt"/>
          </a:endParaRPr>
        </a:p>
      </dgm:t>
    </dgm:pt>
    <dgm:pt modelId="{912A0A67-C62A-453C-8594-1D844AFB1C41}" type="parTrans" cxnId="{CC8F0E5C-E24E-49F9-8514-1947F7D005B0}">
      <dgm:prSet/>
      <dgm:spPr/>
      <dgm:t>
        <a:bodyPr/>
        <a:lstStyle/>
        <a:p>
          <a:endParaRPr lang="pl-PL"/>
        </a:p>
      </dgm:t>
    </dgm:pt>
    <dgm:pt modelId="{2A5D4918-0EC6-44CC-9B47-3F5AA7B619C7}" type="sibTrans" cxnId="{CC8F0E5C-E24E-49F9-8514-1947F7D005B0}">
      <dgm:prSet/>
      <dgm:spPr/>
      <dgm:t>
        <a:bodyPr/>
        <a:lstStyle/>
        <a:p>
          <a:endParaRPr lang="pl-PL"/>
        </a:p>
      </dgm:t>
    </dgm:pt>
    <dgm:pt modelId="{18902BC9-3CDB-4027-BF9C-0D7A32ED05AF}">
      <dgm:prSet phldrT="[Tekst]"/>
      <dgm:spPr/>
      <dgm:t>
        <a:bodyPr/>
        <a:lstStyle/>
        <a:p>
          <a:r>
            <a:rPr lang="pl-PL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W 2001 i 2007 roku powstały dokumenty nazywane: </a:t>
          </a:r>
        </a:p>
        <a:p>
          <a:r>
            <a:rPr lang="pl-PL" b="1" i="1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Białą </a:t>
          </a:r>
          <a:r>
            <a:rPr lang="pl-PL" b="1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i</a:t>
          </a:r>
          <a:r>
            <a:rPr lang="pl-PL" b="1" i="1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 Zieloną Księgą</a:t>
          </a:r>
          <a:r>
            <a:rPr lang="pl-PL" b="1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. </a:t>
          </a:r>
          <a:endParaRPr lang="pl-PL" b="1" dirty="0">
            <a:solidFill>
              <a:srgbClr val="002060"/>
            </a:solidFill>
            <a:latin typeface="+mn-lt"/>
          </a:endParaRPr>
        </a:p>
      </dgm:t>
    </dgm:pt>
    <dgm:pt modelId="{802B0BFA-2AB8-4834-BD09-9EF6ED78F7BA}" type="parTrans" cxnId="{C223F364-705C-454B-BCE9-F996F27DCA75}">
      <dgm:prSet/>
      <dgm:spPr/>
      <dgm:t>
        <a:bodyPr/>
        <a:lstStyle/>
        <a:p>
          <a:endParaRPr lang="pl-PL"/>
        </a:p>
      </dgm:t>
    </dgm:pt>
    <dgm:pt modelId="{E84A3EEC-0382-4BEF-AE01-5FBDDB83C3C5}" type="sibTrans" cxnId="{C223F364-705C-454B-BCE9-F996F27DCA75}">
      <dgm:prSet/>
      <dgm:spPr/>
      <dgm:t>
        <a:bodyPr/>
        <a:lstStyle/>
        <a:p>
          <a:endParaRPr lang="pl-PL"/>
        </a:p>
      </dgm:t>
    </dgm:pt>
    <dgm:pt modelId="{9B0D676D-F101-4DA6-BA37-934ECE3BECEE}">
      <dgm:prSet phldrT="[Tekst]"/>
      <dgm:spPr/>
      <dgm:t>
        <a:bodyPr/>
        <a:lstStyle/>
        <a:p>
          <a:r>
            <a:rPr lang="pl-PL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W</a:t>
          </a:r>
          <a:r>
            <a:rPr lang="pl-PL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 2009 r. wprowadzono dokument nazywany </a:t>
          </a:r>
          <a:r>
            <a:rPr lang="pl-PL" i="1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Planem działania na rzecz mobilności w miastach</a:t>
          </a:r>
          <a:r>
            <a:rPr lang="pl-PL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 (Action plan on </a:t>
          </a:r>
          <a:r>
            <a:rPr lang="pl-PL" dirty="0" err="1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urban</a:t>
          </a:r>
          <a:r>
            <a:rPr lang="pl-PL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dirty="0" err="1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mobility</a:t>
          </a:r>
          <a:r>
            <a:rPr lang="pl-PL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)</a:t>
          </a:r>
          <a:r>
            <a:rPr lang="pl-PL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. </a:t>
          </a:r>
          <a:endParaRPr lang="pl-PL" dirty="0">
            <a:latin typeface="+mn-lt"/>
          </a:endParaRPr>
        </a:p>
      </dgm:t>
    </dgm:pt>
    <dgm:pt modelId="{E80D6307-9467-44B2-A36C-79AC8AB19B7E}" type="parTrans" cxnId="{1478DA4B-ACCE-4CCD-A398-0866A87CFC49}">
      <dgm:prSet/>
      <dgm:spPr/>
      <dgm:t>
        <a:bodyPr/>
        <a:lstStyle/>
        <a:p>
          <a:endParaRPr lang="pl-PL"/>
        </a:p>
      </dgm:t>
    </dgm:pt>
    <dgm:pt modelId="{4A769F3A-6E67-453D-8AED-653649A7BED7}" type="sibTrans" cxnId="{1478DA4B-ACCE-4CCD-A398-0866A87CFC49}">
      <dgm:prSet/>
      <dgm:spPr/>
      <dgm:t>
        <a:bodyPr/>
        <a:lstStyle/>
        <a:p>
          <a:endParaRPr lang="pl-PL"/>
        </a:p>
      </dgm:t>
    </dgm:pt>
    <dgm:pt modelId="{E6EC2034-4840-4B69-818E-710A771B9379}">
      <dgm:prSet/>
      <dgm:spPr/>
      <dgm:t>
        <a:bodyPr/>
        <a:lstStyle/>
        <a:p>
          <a:r>
            <a:rPr lang="pl-PL" dirty="0">
              <a:latin typeface="+mn-lt"/>
            </a:rPr>
            <a:t>W 2013 roku został opublikowany pakiet dokumentów nazwany Zestawem mobilności miejskiej (Urban </a:t>
          </a:r>
          <a:r>
            <a:rPr lang="pl-PL" dirty="0" err="1">
              <a:latin typeface="+mn-lt"/>
            </a:rPr>
            <a:t>mobility</a:t>
          </a:r>
          <a:r>
            <a:rPr lang="pl-PL" dirty="0">
              <a:latin typeface="+mn-lt"/>
            </a:rPr>
            <a:t> </a:t>
          </a:r>
          <a:r>
            <a:rPr lang="pl-PL" dirty="0" err="1">
              <a:latin typeface="+mn-lt"/>
            </a:rPr>
            <a:t>package</a:t>
          </a:r>
          <a:r>
            <a:rPr lang="pl-PL" dirty="0">
              <a:latin typeface="+mn-lt"/>
            </a:rPr>
            <a:t>), w skład którego wchodziły między innymi wytyczne do tworzenia planów mobilności. </a:t>
          </a:r>
        </a:p>
      </dgm:t>
    </dgm:pt>
    <dgm:pt modelId="{DF697F38-C09E-4892-ADE4-0D75B3598348}" type="parTrans" cxnId="{B7EF3BC6-1473-48C1-8385-6E9C4BC0F32B}">
      <dgm:prSet/>
      <dgm:spPr/>
      <dgm:t>
        <a:bodyPr/>
        <a:lstStyle/>
        <a:p>
          <a:endParaRPr lang="pl-PL"/>
        </a:p>
      </dgm:t>
    </dgm:pt>
    <dgm:pt modelId="{1F3A6E14-6E28-4135-A0AC-7B82DBCD0F0A}" type="sibTrans" cxnId="{B7EF3BC6-1473-48C1-8385-6E9C4BC0F32B}">
      <dgm:prSet/>
      <dgm:spPr/>
      <dgm:t>
        <a:bodyPr/>
        <a:lstStyle/>
        <a:p>
          <a:endParaRPr lang="pl-PL"/>
        </a:p>
      </dgm:t>
    </dgm:pt>
    <dgm:pt modelId="{D0A78853-64CE-4A3E-AB1A-1A478BDDA537}">
      <dgm:prSet/>
      <dgm:spPr/>
      <dgm:t>
        <a:bodyPr/>
        <a:lstStyle/>
        <a:p>
          <a:r>
            <a:rPr lang="pl-PL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W 2019 roku, dzięki zdobytym doświadczeniom i wiedzy ekspertów, opublikowano drugie wydanie wytycznych do tworzenia planów mobilności</a:t>
          </a:r>
          <a:endParaRPr lang="pl-PL" dirty="0">
            <a:latin typeface="+mn-lt"/>
          </a:endParaRPr>
        </a:p>
      </dgm:t>
    </dgm:pt>
    <dgm:pt modelId="{45D3F223-39AA-49FF-8BE2-259EBA45066F}" type="parTrans" cxnId="{753D5D59-02AA-4C64-A5A5-D5A5D01EE044}">
      <dgm:prSet/>
      <dgm:spPr/>
      <dgm:t>
        <a:bodyPr/>
        <a:lstStyle/>
        <a:p>
          <a:endParaRPr lang="pl-PL"/>
        </a:p>
      </dgm:t>
    </dgm:pt>
    <dgm:pt modelId="{0D891C58-8B4E-4B0A-91BB-92B850D534CE}" type="sibTrans" cxnId="{753D5D59-02AA-4C64-A5A5-D5A5D01EE044}">
      <dgm:prSet/>
      <dgm:spPr/>
      <dgm:t>
        <a:bodyPr/>
        <a:lstStyle/>
        <a:p>
          <a:endParaRPr lang="pl-PL"/>
        </a:p>
      </dgm:t>
    </dgm:pt>
    <dgm:pt modelId="{CCB674CF-AC74-4E8A-A8B0-4EC98492E4A0}" type="pres">
      <dgm:prSet presAssocID="{15483271-F5D4-48F4-B092-5034342AB13D}" presName="Name0" presStyleCnt="0">
        <dgm:presLayoutVars>
          <dgm:chMax val="7"/>
          <dgm:chPref val="7"/>
          <dgm:dir/>
        </dgm:presLayoutVars>
      </dgm:prSet>
      <dgm:spPr/>
    </dgm:pt>
    <dgm:pt modelId="{AE004867-53AB-49DF-A310-681EA5C1E375}" type="pres">
      <dgm:prSet presAssocID="{15483271-F5D4-48F4-B092-5034342AB13D}" presName="Name1" presStyleCnt="0"/>
      <dgm:spPr/>
    </dgm:pt>
    <dgm:pt modelId="{0A9AFC2E-69E2-42EA-8162-31066A99572D}" type="pres">
      <dgm:prSet presAssocID="{15483271-F5D4-48F4-B092-5034342AB13D}" presName="cycle" presStyleCnt="0"/>
      <dgm:spPr/>
    </dgm:pt>
    <dgm:pt modelId="{896CF795-9CC6-475F-BF86-3736E6BBCD1B}" type="pres">
      <dgm:prSet presAssocID="{15483271-F5D4-48F4-B092-5034342AB13D}" presName="srcNode" presStyleLbl="node1" presStyleIdx="0" presStyleCnt="5"/>
      <dgm:spPr/>
    </dgm:pt>
    <dgm:pt modelId="{B65848DD-75AC-4F64-B812-388FD961DAC6}" type="pres">
      <dgm:prSet presAssocID="{15483271-F5D4-48F4-B092-5034342AB13D}" presName="conn" presStyleLbl="parChTrans1D2" presStyleIdx="0" presStyleCnt="1"/>
      <dgm:spPr/>
    </dgm:pt>
    <dgm:pt modelId="{9C4B1E77-8876-4597-8DDD-DE278E96D3DA}" type="pres">
      <dgm:prSet presAssocID="{15483271-F5D4-48F4-B092-5034342AB13D}" presName="extraNode" presStyleLbl="node1" presStyleIdx="0" presStyleCnt="5"/>
      <dgm:spPr/>
    </dgm:pt>
    <dgm:pt modelId="{5102FC67-78AD-4D26-B95E-4D6BB1D47B0A}" type="pres">
      <dgm:prSet presAssocID="{15483271-F5D4-48F4-B092-5034342AB13D}" presName="dstNode" presStyleLbl="node1" presStyleIdx="0" presStyleCnt="5"/>
      <dgm:spPr/>
    </dgm:pt>
    <dgm:pt modelId="{A0485664-4885-46FB-920D-B4F1F5C83D39}" type="pres">
      <dgm:prSet presAssocID="{F30552E6-F049-4D30-AF34-92C9DED18D56}" presName="text_1" presStyleLbl="node1" presStyleIdx="0" presStyleCnt="5">
        <dgm:presLayoutVars>
          <dgm:bulletEnabled val="1"/>
        </dgm:presLayoutVars>
      </dgm:prSet>
      <dgm:spPr/>
    </dgm:pt>
    <dgm:pt modelId="{DC7CCE0B-B167-4A9A-AE84-61371822C23E}" type="pres">
      <dgm:prSet presAssocID="{F30552E6-F049-4D30-AF34-92C9DED18D56}" presName="accent_1" presStyleCnt="0"/>
      <dgm:spPr/>
    </dgm:pt>
    <dgm:pt modelId="{90DA02BF-2ED7-4340-8034-210114F49124}" type="pres">
      <dgm:prSet presAssocID="{F30552E6-F049-4D30-AF34-92C9DED18D56}" presName="accentRepeatNode" presStyleLbl="solidFgAcc1" presStyleIdx="0" presStyleCnt="5"/>
      <dgm:spPr/>
    </dgm:pt>
    <dgm:pt modelId="{8F5EDFA6-ABA9-4BE8-9E58-84234C69E022}" type="pres">
      <dgm:prSet presAssocID="{18902BC9-3CDB-4027-BF9C-0D7A32ED05AF}" presName="text_2" presStyleLbl="node1" presStyleIdx="1" presStyleCnt="5">
        <dgm:presLayoutVars>
          <dgm:bulletEnabled val="1"/>
        </dgm:presLayoutVars>
      </dgm:prSet>
      <dgm:spPr/>
    </dgm:pt>
    <dgm:pt modelId="{8BB523DE-0877-467F-B94C-90DACE1784EE}" type="pres">
      <dgm:prSet presAssocID="{18902BC9-3CDB-4027-BF9C-0D7A32ED05AF}" presName="accent_2" presStyleCnt="0"/>
      <dgm:spPr/>
    </dgm:pt>
    <dgm:pt modelId="{216C6E81-ABC1-4F62-BA98-2810D195FF11}" type="pres">
      <dgm:prSet presAssocID="{18902BC9-3CDB-4027-BF9C-0D7A32ED05AF}" presName="accentRepeatNode" presStyleLbl="solidFgAcc1" presStyleIdx="1" presStyleCnt="5"/>
      <dgm:spPr/>
    </dgm:pt>
    <dgm:pt modelId="{21C09D84-0D2C-4839-AAD3-51D7AF4A60D5}" type="pres">
      <dgm:prSet presAssocID="{9B0D676D-F101-4DA6-BA37-934ECE3BECEE}" presName="text_3" presStyleLbl="node1" presStyleIdx="2" presStyleCnt="5">
        <dgm:presLayoutVars>
          <dgm:bulletEnabled val="1"/>
        </dgm:presLayoutVars>
      </dgm:prSet>
      <dgm:spPr/>
    </dgm:pt>
    <dgm:pt modelId="{9F7A7C93-BDA7-4D56-8CA9-C41A7657DD64}" type="pres">
      <dgm:prSet presAssocID="{9B0D676D-F101-4DA6-BA37-934ECE3BECEE}" presName="accent_3" presStyleCnt="0"/>
      <dgm:spPr/>
    </dgm:pt>
    <dgm:pt modelId="{C940A719-8E6C-4202-95D2-98530906E932}" type="pres">
      <dgm:prSet presAssocID="{9B0D676D-F101-4DA6-BA37-934ECE3BECEE}" presName="accentRepeatNode" presStyleLbl="solidFgAcc1" presStyleIdx="2" presStyleCnt="5"/>
      <dgm:spPr/>
    </dgm:pt>
    <dgm:pt modelId="{6076D27F-2391-4321-9769-59F473EF87D7}" type="pres">
      <dgm:prSet presAssocID="{E6EC2034-4840-4B69-818E-710A771B9379}" presName="text_4" presStyleLbl="node1" presStyleIdx="3" presStyleCnt="5">
        <dgm:presLayoutVars>
          <dgm:bulletEnabled val="1"/>
        </dgm:presLayoutVars>
      </dgm:prSet>
      <dgm:spPr/>
    </dgm:pt>
    <dgm:pt modelId="{865E7994-38D3-4550-9B08-0C7D017810F0}" type="pres">
      <dgm:prSet presAssocID="{E6EC2034-4840-4B69-818E-710A771B9379}" presName="accent_4" presStyleCnt="0"/>
      <dgm:spPr/>
    </dgm:pt>
    <dgm:pt modelId="{E2F7CB01-A6DA-4188-B856-4E57841B991F}" type="pres">
      <dgm:prSet presAssocID="{E6EC2034-4840-4B69-818E-710A771B9379}" presName="accentRepeatNode" presStyleLbl="solidFgAcc1" presStyleIdx="3" presStyleCnt="5"/>
      <dgm:spPr/>
    </dgm:pt>
    <dgm:pt modelId="{A5D4E61C-F746-4F1A-A8E7-58E022CEC6AA}" type="pres">
      <dgm:prSet presAssocID="{D0A78853-64CE-4A3E-AB1A-1A478BDDA537}" presName="text_5" presStyleLbl="node1" presStyleIdx="4" presStyleCnt="5">
        <dgm:presLayoutVars>
          <dgm:bulletEnabled val="1"/>
        </dgm:presLayoutVars>
      </dgm:prSet>
      <dgm:spPr/>
    </dgm:pt>
    <dgm:pt modelId="{9657D18B-305F-49DD-9DE6-B6FDCE93E6B7}" type="pres">
      <dgm:prSet presAssocID="{D0A78853-64CE-4A3E-AB1A-1A478BDDA537}" presName="accent_5" presStyleCnt="0"/>
      <dgm:spPr/>
    </dgm:pt>
    <dgm:pt modelId="{2FFB1840-A2D3-4198-AE0B-480E96D641A4}" type="pres">
      <dgm:prSet presAssocID="{D0A78853-64CE-4A3E-AB1A-1A478BDDA537}" presName="accentRepeatNode" presStyleLbl="solidFgAcc1" presStyleIdx="4" presStyleCnt="5"/>
      <dgm:spPr/>
    </dgm:pt>
  </dgm:ptLst>
  <dgm:cxnLst>
    <dgm:cxn modelId="{B043D427-BAC2-44DB-B100-410F05E3B7F0}" type="presOf" srcId="{15483271-F5D4-48F4-B092-5034342AB13D}" destId="{CCB674CF-AC74-4E8A-A8B0-4EC98492E4A0}" srcOrd="0" destOrd="0" presId="urn:microsoft.com/office/officeart/2008/layout/VerticalCurvedList"/>
    <dgm:cxn modelId="{CC8F0E5C-E24E-49F9-8514-1947F7D005B0}" srcId="{15483271-F5D4-48F4-B092-5034342AB13D}" destId="{F30552E6-F049-4D30-AF34-92C9DED18D56}" srcOrd="0" destOrd="0" parTransId="{912A0A67-C62A-453C-8594-1D844AFB1C41}" sibTransId="{2A5D4918-0EC6-44CC-9B47-3F5AA7B619C7}"/>
    <dgm:cxn modelId="{560B025E-E870-45A5-9A27-1C2C06161AAD}" type="presOf" srcId="{18902BC9-3CDB-4027-BF9C-0D7A32ED05AF}" destId="{8F5EDFA6-ABA9-4BE8-9E58-84234C69E022}" srcOrd="0" destOrd="0" presId="urn:microsoft.com/office/officeart/2008/layout/VerticalCurvedList"/>
    <dgm:cxn modelId="{C223F364-705C-454B-BCE9-F996F27DCA75}" srcId="{15483271-F5D4-48F4-B092-5034342AB13D}" destId="{18902BC9-3CDB-4027-BF9C-0D7A32ED05AF}" srcOrd="1" destOrd="0" parTransId="{802B0BFA-2AB8-4834-BD09-9EF6ED78F7BA}" sibTransId="{E84A3EEC-0382-4BEF-AE01-5FBDDB83C3C5}"/>
    <dgm:cxn modelId="{1478DA4B-ACCE-4CCD-A398-0866A87CFC49}" srcId="{15483271-F5D4-48F4-B092-5034342AB13D}" destId="{9B0D676D-F101-4DA6-BA37-934ECE3BECEE}" srcOrd="2" destOrd="0" parTransId="{E80D6307-9467-44B2-A36C-79AC8AB19B7E}" sibTransId="{4A769F3A-6E67-453D-8AED-653649A7BED7}"/>
    <dgm:cxn modelId="{753D5D59-02AA-4C64-A5A5-D5A5D01EE044}" srcId="{15483271-F5D4-48F4-B092-5034342AB13D}" destId="{D0A78853-64CE-4A3E-AB1A-1A478BDDA537}" srcOrd="4" destOrd="0" parTransId="{45D3F223-39AA-49FF-8BE2-259EBA45066F}" sibTransId="{0D891C58-8B4E-4B0A-91BB-92B850D534CE}"/>
    <dgm:cxn modelId="{1C68188D-8711-4558-AAD2-894C7B529067}" type="presOf" srcId="{9B0D676D-F101-4DA6-BA37-934ECE3BECEE}" destId="{21C09D84-0D2C-4839-AAD3-51D7AF4A60D5}" srcOrd="0" destOrd="0" presId="urn:microsoft.com/office/officeart/2008/layout/VerticalCurvedList"/>
    <dgm:cxn modelId="{9C818597-BBCB-4FB1-9518-113B6EFEBD5D}" type="presOf" srcId="{E6EC2034-4840-4B69-818E-710A771B9379}" destId="{6076D27F-2391-4321-9769-59F473EF87D7}" srcOrd="0" destOrd="0" presId="urn:microsoft.com/office/officeart/2008/layout/VerticalCurvedList"/>
    <dgm:cxn modelId="{FBF9E1B2-1E07-4469-B846-E3740B8E6C1A}" type="presOf" srcId="{F30552E6-F049-4D30-AF34-92C9DED18D56}" destId="{A0485664-4885-46FB-920D-B4F1F5C83D39}" srcOrd="0" destOrd="0" presId="urn:microsoft.com/office/officeart/2008/layout/VerticalCurvedList"/>
    <dgm:cxn modelId="{B7EF3BC6-1473-48C1-8385-6E9C4BC0F32B}" srcId="{15483271-F5D4-48F4-B092-5034342AB13D}" destId="{E6EC2034-4840-4B69-818E-710A771B9379}" srcOrd="3" destOrd="0" parTransId="{DF697F38-C09E-4892-ADE4-0D75B3598348}" sibTransId="{1F3A6E14-6E28-4135-A0AC-7B82DBCD0F0A}"/>
    <dgm:cxn modelId="{DB1E0FDB-82DD-4993-A765-0D7CA958CCBC}" type="presOf" srcId="{D0A78853-64CE-4A3E-AB1A-1A478BDDA537}" destId="{A5D4E61C-F746-4F1A-A8E7-58E022CEC6AA}" srcOrd="0" destOrd="0" presId="urn:microsoft.com/office/officeart/2008/layout/VerticalCurvedList"/>
    <dgm:cxn modelId="{5036EFDE-B0F3-4730-977A-3D5E9A9A2EE2}" type="presOf" srcId="{2A5D4918-0EC6-44CC-9B47-3F5AA7B619C7}" destId="{B65848DD-75AC-4F64-B812-388FD961DAC6}" srcOrd="0" destOrd="0" presId="urn:microsoft.com/office/officeart/2008/layout/VerticalCurvedList"/>
    <dgm:cxn modelId="{B7AF545E-F67A-46D2-AA6A-71FDF51415A1}" type="presParOf" srcId="{CCB674CF-AC74-4E8A-A8B0-4EC98492E4A0}" destId="{AE004867-53AB-49DF-A310-681EA5C1E375}" srcOrd="0" destOrd="0" presId="urn:microsoft.com/office/officeart/2008/layout/VerticalCurvedList"/>
    <dgm:cxn modelId="{10B295E7-FE05-4881-990B-672ECE59C6DA}" type="presParOf" srcId="{AE004867-53AB-49DF-A310-681EA5C1E375}" destId="{0A9AFC2E-69E2-42EA-8162-31066A99572D}" srcOrd="0" destOrd="0" presId="urn:microsoft.com/office/officeart/2008/layout/VerticalCurvedList"/>
    <dgm:cxn modelId="{5BDEDB42-AE8A-4604-B402-C3AB4C6986FB}" type="presParOf" srcId="{0A9AFC2E-69E2-42EA-8162-31066A99572D}" destId="{896CF795-9CC6-475F-BF86-3736E6BBCD1B}" srcOrd="0" destOrd="0" presId="urn:microsoft.com/office/officeart/2008/layout/VerticalCurvedList"/>
    <dgm:cxn modelId="{2F205B10-EEC1-4FC4-895D-A238CF2E257F}" type="presParOf" srcId="{0A9AFC2E-69E2-42EA-8162-31066A99572D}" destId="{B65848DD-75AC-4F64-B812-388FD961DAC6}" srcOrd="1" destOrd="0" presId="urn:microsoft.com/office/officeart/2008/layout/VerticalCurvedList"/>
    <dgm:cxn modelId="{B63420AB-CAB5-4FEF-B672-20E6551CBE81}" type="presParOf" srcId="{0A9AFC2E-69E2-42EA-8162-31066A99572D}" destId="{9C4B1E77-8876-4597-8DDD-DE278E96D3DA}" srcOrd="2" destOrd="0" presId="urn:microsoft.com/office/officeart/2008/layout/VerticalCurvedList"/>
    <dgm:cxn modelId="{C3F89C7E-0AAC-4C78-AC91-FBC0CA4D9EA1}" type="presParOf" srcId="{0A9AFC2E-69E2-42EA-8162-31066A99572D}" destId="{5102FC67-78AD-4D26-B95E-4D6BB1D47B0A}" srcOrd="3" destOrd="0" presId="urn:microsoft.com/office/officeart/2008/layout/VerticalCurvedList"/>
    <dgm:cxn modelId="{ED660F39-E0FF-48B6-8CFC-458079F86E9E}" type="presParOf" srcId="{AE004867-53AB-49DF-A310-681EA5C1E375}" destId="{A0485664-4885-46FB-920D-B4F1F5C83D39}" srcOrd="1" destOrd="0" presId="urn:microsoft.com/office/officeart/2008/layout/VerticalCurvedList"/>
    <dgm:cxn modelId="{667CBE5C-83E3-4627-B7AE-E2EE48690306}" type="presParOf" srcId="{AE004867-53AB-49DF-A310-681EA5C1E375}" destId="{DC7CCE0B-B167-4A9A-AE84-61371822C23E}" srcOrd="2" destOrd="0" presId="urn:microsoft.com/office/officeart/2008/layout/VerticalCurvedList"/>
    <dgm:cxn modelId="{EC72FFBB-383A-441C-B1E4-B2C5CD1B4D12}" type="presParOf" srcId="{DC7CCE0B-B167-4A9A-AE84-61371822C23E}" destId="{90DA02BF-2ED7-4340-8034-210114F49124}" srcOrd="0" destOrd="0" presId="urn:microsoft.com/office/officeart/2008/layout/VerticalCurvedList"/>
    <dgm:cxn modelId="{961C5459-42A7-4250-8EBF-34FA7A21B8C1}" type="presParOf" srcId="{AE004867-53AB-49DF-A310-681EA5C1E375}" destId="{8F5EDFA6-ABA9-4BE8-9E58-84234C69E022}" srcOrd="3" destOrd="0" presId="urn:microsoft.com/office/officeart/2008/layout/VerticalCurvedList"/>
    <dgm:cxn modelId="{56FA0605-BCCC-46FC-AAF7-1631AE96FB4C}" type="presParOf" srcId="{AE004867-53AB-49DF-A310-681EA5C1E375}" destId="{8BB523DE-0877-467F-B94C-90DACE1784EE}" srcOrd="4" destOrd="0" presId="urn:microsoft.com/office/officeart/2008/layout/VerticalCurvedList"/>
    <dgm:cxn modelId="{999EA79E-4501-410A-A898-1A5B6DA8FA66}" type="presParOf" srcId="{8BB523DE-0877-467F-B94C-90DACE1784EE}" destId="{216C6E81-ABC1-4F62-BA98-2810D195FF11}" srcOrd="0" destOrd="0" presId="urn:microsoft.com/office/officeart/2008/layout/VerticalCurvedList"/>
    <dgm:cxn modelId="{99BFEE27-69B7-4CE5-AD66-7C0E1C8B61A3}" type="presParOf" srcId="{AE004867-53AB-49DF-A310-681EA5C1E375}" destId="{21C09D84-0D2C-4839-AAD3-51D7AF4A60D5}" srcOrd="5" destOrd="0" presId="urn:microsoft.com/office/officeart/2008/layout/VerticalCurvedList"/>
    <dgm:cxn modelId="{75C634E8-8365-4D7C-9D80-3B09C1DA1FB3}" type="presParOf" srcId="{AE004867-53AB-49DF-A310-681EA5C1E375}" destId="{9F7A7C93-BDA7-4D56-8CA9-C41A7657DD64}" srcOrd="6" destOrd="0" presId="urn:microsoft.com/office/officeart/2008/layout/VerticalCurvedList"/>
    <dgm:cxn modelId="{93458434-9352-4D42-9A4F-F2E0B78953B7}" type="presParOf" srcId="{9F7A7C93-BDA7-4D56-8CA9-C41A7657DD64}" destId="{C940A719-8E6C-4202-95D2-98530906E932}" srcOrd="0" destOrd="0" presId="urn:microsoft.com/office/officeart/2008/layout/VerticalCurvedList"/>
    <dgm:cxn modelId="{E93528A7-44E0-48B2-97EE-AB51AAA7E71E}" type="presParOf" srcId="{AE004867-53AB-49DF-A310-681EA5C1E375}" destId="{6076D27F-2391-4321-9769-59F473EF87D7}" srcOrd="7" destOrd="0" presId="urn:microsoft.com/office/officeart/2008/layout/VerticalCurvedList"/>
    <dgm:cxn modelId="{AA8FE037-CFD0-4E05-8911-44662F5FF624}" type="presParOf" srcId="{AE004867-53AB-49DF-A310-681EA5C1E375}" destId="{865E7994-38D3-4550-9B08-0C7D017810F0}" srcOrd="8" destOrd="0" presId="urn:microsoft.com/office/officeart/2008/layout/VerticalCurvedList"/>
    <dgm:cxn modelId="{16D7EB42-3134-4E4D-ABDF-4063AAAE1298}" type="presParOf" srcId="{865E7994-38D3-4550-9B08-0C7D017810F0}" destId="{E2F7CB01-A6DA-4188-B856-4E57841B991F}" srcOrd="0" destOrd="0" presId="urn:microsoft.com/office/officeart/2008/layout/VerticalCurvedList"/>
    <dgm:cxn modelId="{CB53E40F-B1F1-439C-ACC2-567C71A9B8E5}" type="presParOf" srcId="{AE004867-53AB-49DF-A310-681EA5C1E375}" destId="{A5D4E61C-F746-4F1A-A8E7-58E022CEC6AA}" srcOrd="9" destOrd="0" presId="urn:microsoft.com/office/officeart/2008/layout/VerticalCurvedList"/>
    <dgm:cxn modelId="{1E7BA576-2005-4277-8DC6-5F5DC1E8D16A}" type="presParOf" srcId="{AE004867-53AB-49DF-A310-681EA5C1E375}" destId="{9657D18B-305F-49DD-9DE6-B6FDCE93E6B7}" srcOrd="10" destOrd="0" presId="urn:microsoft.com/office/officeart/2008/layout/VerticalCurvedList"/>
    <dgm:cxn modelId="{C69D3FBD-6F53-409A-B53D-E3BD35ABB6D0}" type="presParOf" srcId="{9657D18B-305F-49DD-9DE6-B6FDCE93E6B7}" destId="{2FFB1840-A2D3-4198-AE0B-480E96D641A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857F527-EDD2-0642-8396-2AC659EF782F}" type="doc">
      <dgm:prSet loTypeId="urn:microsoft.com/office/officeart/2005/8/layout/gear1" loCatId="" qsTypeId="urn:microsoft.com/office/officeart/2005/8/quickstyle/simple1" qsCatId="simple" csTypeId="urn:microsoft.com/office/officeart/2005/8/colors/colorful3" csCatId="colorful" phldr="1"/>
      <dgm:spPr/>
    </dgm:pt>
    <dgm:pt modelId="{F16714AD-6238-194D-85BE-DE42A908F720}">
      <dgm:prSet phldrT="[Tekst]"/>
      <dgm:spPr>
        <a:solidFill>
          <a:srgbClr val="92D050"/>
        </a:solidFill>
        <a:ln>
          <a:solidFill>
            <a:schemeClr val="tx1"/>
          </a:solidFill>
        </a:ln>
      </dgm:spPr>
      <dgm:t>
        <a:bodyPr/>
        <a:lstStyle/>
        <a:p>
          <a:r>
            <a:rPr lang="pl-PL"/>
            <a:t>Plan Zrównoważonej Mobilności Miejskiej </a:t>
          </a:r>
        </a:p>
        <a:p>
          <a:r>
            <a:rPr lang="pl-PL"/>
            <a:t>KKBOF 2021-2030</a:t>
          </a:r>
        </a:p>
      </dgm:t>
    </dgm:pt>
    <dgm:pt modelId="{98258820-5676-5840-8DA1-40D7E65C8692}" type="parTrans" cxnId="{B5D791C8-E3C6-D943-B458-D3DBB2CB9902}">
      <dgm:prSet/>
      <dgm:spPr/>
      <dgm:t>
        <a:bodyPr/>
        <a:lstStyle/>
        <a:p>
          <a:endParaRPr lang="pl-PL"/>
        </a:p>
      </dgm:t>
    </dgm:pt>
    <dgm:pt modelId="{12BB78A0-FE91-E345-AED9-FE198D29BC75}" type="sibTrans" cxnId="{B5D791C8-E3C6-D943-B458-D3DBB2CB9902}">
      <dgm:prSet/>
      <dgm:spPr>
        <a:solidFill>
          <a:srgbClr val="92D050"/>
        </a:solidFill>
        <a:ln>
          <a:solidFill>
            <a:schemeClr val="tx1"/>
          </a:solidFill>
        </a:ln>
      </dgm:spPr>
      <dgm:t>
        <a:bodyPr/>
        <a:lstStyle/>
        <a:p>
          <a:endParaRPr lang="pl-PL"/>
        </a:p>
      </dgm:t>
    </dgm:pt>
    <dgm:pt modelId="{3E23AEC9-ADE4-264E-96E2-BF23A8222525}">
      <dgm:prSet phldrT="[Tekst]"/>
      <dgm:spPr>
        <a:solidFill>
          <a:schemeClr val="accent1"/>
        </a:solidFill>
        <a:ln>
          <a:solidFill>
            <a:schemeClr val="tx1"/>
          </a:solidFill>
        </a:ln>
      </dgm:spPr>
      <dgm:t>
        <a:bodyPr/>
        <a:lstStyle/>
        <a:p>
          <a:r>
            <a:rPr lang="pl-PL"/>
            <a:t>Dokumenty krajowe</a:t>
          </a:r>
        </a:p>
      </dgm:t>
    </dgm:pt>
    <dgm:pt modelId="{6BD05FE2-6037-3547-8958-932E31E0D6D0}" type="parTrans" cxnId="{5C09E3A6-6A20-F64D-B3DE-D363A53DEA51}">
      <dgm:prSet/>
      <dgm:spPr/>
      <dgm:t>
        <a:bodyPr/>
        <a:lstStyle/>
        <a:p>
          <a:endParaRPr lang="pl-PL"/>
        </a:p>
      </dgm:t>
    </dgm:pt>
    <dgm:pt modelId="{0608FEDD-667B-1E4D-B2F8-FD49EC010402}" type="sibTrans" cxnId="{5C09E3A6-6A20-F64D-B3DE-D363A53DEA51}">
      <dgm:prSet/>
      <dgm:spPr>
        <a:solidFill>
          <a:schemeClr val="accent1"/>
        </a:solidFill>
        <a:ln>
          <a:solidFill>
            <a:schemeClr val="tx1"/>
          </a:solidFill>
        </a:ln>
      </dgm:spPr>
      <dgm:t>
        <a:bodyPr/>
        <a:lstStyle/>
        <a:p>
          <a:endParaRPr lang="pl-PL"/>
        </a:p>
      </dgm:t>
    </dgm:pt>
    <dgm:pt modelId="{A8809EAB-56BB-A34F-B145-171E9AF9960B}">
      <dgm:prSet phldrT="[Tekst]"/>
      <dgm:spPr>
        <a:solidFill>
          <a:srgbClr val="7030A0"/>
        </a:solidFill>
        <a:ln>
          <a:solidFill>
            <a:schemeClr val="tx1"/>
          </a:solidFill>
        </a:ln>
      </dgm:spPr>
      <dgm:t>
        <a:bodyPr/>
        <a:lstStyle/>
        <a:p>
          <a:r>
            <a:rPr lang="pl-PL"/>
            <a:t>Dokumenty europejskie</a:t>
          </a:r>
        </a:p>
      </dgm:t>
    </dgm:pt>
    <dgm:pt modelId="{852632A4-5B52-7045-9655-EC100231DE29}" type="parTrans" cxnId="{FEB154C7-CCDD-7941-BC2B-66DD733499FA}">
      <dgm:prSet/>
      <dgm:spPr/>
      <dgm:t>
        <a:bodyPr/>
        <a:lstStyle/>
        <a:p>
          <a:endParaRPr lang="pl-PL"/>
        </a:p>
      </dgm:t>
    </dgm:pt>
    <dgm:pt modelId="{0F2F7AB9-5287-3443-98FB-47F45390499D}" type="sibTrans" cxnId="{FEB154C7-CCDD-7941-BC2B-66DD733499FA}">
      <dgm:prSet/>
      <dgm:spPr>
        <a:solidFill>
          <a:srgbClr val="7030A0"/>
        </a:solidFill>
        <a:ln>
          <a:solidFill>
            <a:schemeClr val="tx1"/>
          </a:solidFill>
        </a:ln>
      </dgm:spPr>
      <dgm:t>
        <a:bodyPr/>
        <a:lstStyle/>
        <a:p>
          <a:endParaRPr lang="pl-PL"/>
        </a:p>
      </dgm:t>
    </dgm:pt>
    <dgm:pt modelId="{D5EF978A-9EB6-7D40-8858-F4A83344702F}" type="pres">
      <dgm:prSet presAssocID="{5857F527-EDD2-0642-8396-2AC659EF782F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92EF24EC-8483-B247-A076-F4D2A34A1F1A}" type="pres">
      <dgm:prSet presAssocID="{F16714AD-6238-194D-85BE-DE42A908F720}" presName="gear1" presStyleLbl="node1" presStyleIdx="0" presStyleCnt="3">
        <dgm:presLayoutVars>
          <dgm:chMax val="1"/>
          <dgm:bulletEnabled val="1"/>
        </dgm:presLayoutVars>
      </dgm:prSet>
      <dgm:spPr/>
    </dgm:pt>
    <dgm:pt modelId="{B10C9FEB-7238-694C-8347-B66BC4DE509D}" type="pres">
      <dgm:prSet presAssocID="{F16714AD-6238-194D-85BE-DE42A908F720}" presName="gear1srcNode" presStyleLbl="node1" presStyleIdx="0" presStyleCnt="3"/>
      <dgm:spPr/>
    </dgm:pt>
    <dgm:pt modelId="{E3A511A1-9A24-6044-BDFE-DAAF442C27EC}" type="pres">
      <dgm:prSet presAssocID="{F16714AD-6238-194D-85BE-DE42A908F720}" presName="gear1dstNode" presStyleLbl="node1" presStyleIdx="0" presStyleCnt="3"/>
      <dgm:spPr/>
    </dgm:pt>
    <dgm:pt modelId="{0CCF673D-3B25-1041-9F60-456E964172FC}" type="pres">
      <dgm:prSet presAssocID="{3E23AEC9-ADE4-264E-96E2-BF23A8222525}" presName="gear2" presStyleLbl="node1" presStyleIdx="1" presStyleCnt="3">
        <dgm:presLayoutVars>
          <dgm:chMax val="1"/>
          <dgm:bulletEnabled val="1"/>
        </dgm:presLayoutVars>
      </dgm:prSet>
      <dgm:spPr/>
    </dgm:pt>
    <dgm:pt modelId="{68686C53-5C75-194C-80F0-7131ED60C2DE}" type="pres">
      <dgm:prSet presAssocID="{3E23AEC9-ADE4-264E-96E2-BF23A8222525}" presName="gear2srcNode" presStyleLbl="node1" presStyleIdx="1" presStyleCnt="3"/>
      <dgm:spPr/>
    </dgm:pt>
    <dgm:pt modelId="{EFB7957A-4C8E-B540-9360-68C2A186070A}" type="pres">
      <dgm:prSet presAssocID="{3E23AEC9-ADE4-264E-96E2-BF23A8222525}" presName="gear2dstNode" presStyleLbl="node1" presStyleIdx="1" presStyleCnt="3"/>
      <dgm:spPr/>
    </dgm:pt>
    <dgm:pt modelId="{1ED2172A-74C3-C84A-B886-DF387FC6ECF2}" type="pres">
      <dgm:prSet presAssocID="{A8809EAB-56BB-A34F-B145-171E9AF9960B}" presName="gear3" presStyleLbl="node1" presStyleIdx="2" presStyleCnt="3"/>
      <dgm:spPr/>
    </dgm:pt>
    <dgm:pt modelId="{45D8D0C1-4B0A-AE41-8176-A66AB0AF6406}" type="pres">
      <dgm:prSet presAssocID="{A8809EAB-56BB-A34F-B145-171E9AF9960B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ED9C1C91-5463-B542-9612-C245E90A2856}" type="pres">
      <dgm:prSet presAssocID="{A8809EAB-56BB-A34F-B145-171E9AF9960B}" presName="gear3srcNode" presStyleLbl="node1" presStyleIdx="2" presStyleCnt="3"/>
      <dgm:spPr/>
    </dgm:pt>
    <dgm:pt modelId="{4DFF5191-C701-A34D-A85C-ABBF0C10417F}" type="pres">
      <dgm:prSet presAssocID="{A8809EAB-56BB-A34F-B145-171E9AF9960B}" presName="gear3dstNode" presStyleLbl="node1" presStyleIdx="2" presStyleCnt="3"/>
      <dgm:spPr/>
    </dgm:pt>
    <dgm:pt modelId="{0D4256FC-FE4D-D543-97BD-1C4ADC4678E3}" type="pres">
      <dgm:prSet presAssocID="{12BB78A0-FE91-E345-AED9-FE198D29BC75}" presName="connector1" presStyleLbl="sibTrans2D1" presStyleIdx="0" presStyleCnt="3"/>
      <dgm:spPr/>
    </dgm:pt>
    <dgm:pt modelId="{B54844BD-6491-BA49-AE42-61A4EAAB4F65}" type="pres">
      <dgm:prSet presAssocID="{0608FEDD-667B-1E4D-B2F8-FD49EC010402}" presName="connector2" presStyleLbl="sibTrans2D1" presStyleIdx="1" presStyleCnt="3"/>
      <dgm:spPr/>
    </dgm:pt>
    <dgm:pt modelId="{F105DED7-D10F-0242-B1BD-BF8019E79637}" type="pres">
      <dgm:prSet presAssocID="{0F2F7AB9-5287-3443-98FB-47F45390499D}" presName="connector3" presStyleLbl="sibTrans2D1" presStyleIdx="2" presStyleCnt="3"/>
      <dgm:spPr/>
    </dgm:pt>
  </dgm:ptLst>
  <dgm:cxnLst>
    <dgm:cxn modelId="{D3BFE101-3F9C-E440-909F-B34AC700F0D4}" type="presOf" srcId="{3E23AEC9-ADE4-264E-96E2-BF23A8222525}" destId="{68686C53-5C75-194C-80F0-7131ED60C2DE}" srcOrd="1" destOrd="0" presId="urn:microsoft.com/office/officeart/2005/8/layout/gear1"/>
    <dgm:cxn modelId="{C6732C22-259F-CE44-837F-775BE72E555F}" type="presOf" srcId="{F16714AD-6238-194D-85BE-DE42A908F720}" destId="{92EF24EC-8483-B247-A076-F4D2A34A1F1A}" srcOrd="0" destOrd="0" presId="urn:microsoft.com/office/officeart/2005/8/layout/gear1"/>
    <dgm:cxn modelId="{D75BA828-DE37-E642-B9A4-47ED53324259}" type="presOf" srcId="{5857F527-EDD2-0642-8396-2AC659EF782F}" destId="{D5EF978A-9EB6-7D40-8858-F4A83344702F}" srcOrd="0" destOrd="0" presId="urn:microsoft.com/office/officeart/2005/8/layout/gear1"/>
    <dgm:cxn modelId="{8CCBAF2E-F25D-BD41-B209-EFDF24937F93}" type="presOf" srcId="{A8809EAB-56BB-A34F-B145-171E9AF9960B}" destId="{45D8D0C1-4B0A-AE41-8176-A66AB0AF6406}" srcOrd="1" destOrd="0" presId="urn:microsoft.com/office/officeart/2005/8/layout/gear1"/>
    <dgm:cxn modelId="{EB3F9638-261B-7449-8C7B-B0F29EB09B84}" type="presOf" srcId="{F16714AD-6238-194D-85BE-DE42A908F720}" destId="{E3A511A1-9A24-6044-BDFE-DAAF442C27EC}" srcOrd="2" destOrd="0" presId="urn:microsoft.com/office/officeart/2005/8/layout/gear1"/>
    <dgm:cxn modelId="{D3998A67-CE39-1746-A62C-0BCCF6E1F0AC}" type="presOf" srcId="{0608FEDD-667B-1E4D-B2F8-FD49EC010402}" destId="{B54844BD-6491-BA49-AE42-61A4EAAB4F65}" srcOrd="0" destOrd="0" presId="urn:microsoft.com/office/officeart/2005/8/layout/gear1"/>
    <dgm:cxn modelId="{7309AEA5-E985-2644-B797-AAB79F717C3D}" type="presOf" srcId="{0F2F7AB9-5287-3443-98FB-47F45390499D}" destId="{F105DED7-D10F-0242-B1BD-BF8019E79637}" srcOrd="0" destOrd="0" presId="urn:microsoft.com/office/officeart/2005/8/layout/gear1"/>
    <dgm:cxn modelId="{5C09E3A6-6A20-F64D-B3DE-D363A53DEA51}" srcId="{5857F527-EDD2-0642-8396-2AC659EF782F}" destId="{3E23AEC9-ADE4-264E-96E2-BF23A8222525}" srcOrd="1" destOrd="0" parTransId="{6BD05FE2-6037-3547-8958-932E31E0D6D0}" sibTransId="{0608FEDD-667B-1E4D-B2F8-FD49EC010402}"/>
    <dgm:cxn modelId="{B72B56A8-AC30-DD47-95F7-43DD5BE807A3}" type="presOf" srcId="{3E23AEC9-ADE4-264E-96E2-BF23A8222525}" destId="{EFB7957A-4C8E-B540-9360-68C2A186070A}" srcOrd="2" destOrd="0" presId="urn:microsoft.com/office/officeart/2005/8/layout/gear1"/>
    <dgm:cxn modelId="{71A5ECB2-DCBB-834A-ADD8-2BED5E044A75}" type="presOf" srcId="{F16714AD-6238-194D-85BE-DE42A908F720}" destId="{B10C9FEB-7238-694C-8347-B66BC4DE509D}" srcOrd="1" destOrd="0" presId="urn:microsoft.com/office/officeart/2005/8/layout/gear1"/>
    <dgm:cxn modelId="{3EA2A7B9-F8A5-904D-A28F-8A722FC7B5CA}" type="presOf" srcId="{A8809EAB-56BB-A34F-B145-171E9AF9960B}" destId="{4DFF5191-C701-A34D-A85C-ABBF0C10417F}" srcOrd="3" destOrd="0" presId="urn:microsoft.com/office/officeart/2005/8/layout/gear1"/>
    <dgm:cxn modelId="{01E0F9BC-7AA0-5C4C-879C-8E0247E1D5FE}" type="presOf" srcId="{A8809EAB-56BB-A34F-B145-171E9AF9960B}" destId="{1ED2172A-74C3-C84A-B886-DF387FC6ECF2}" srcOrd="0" destOrd="0" presId="urn:microsoft.com/office/officeart/2005/8/layout/gear1"/>
    <dgm:cxn modelId="{FEB154C7-CCDD-7941-BC2B-66DD733499FA}" srcId="{5857F527-EDD2-0642-8396-2AC659EF782F}" destId="{A8809EAB-56BB-A34F-B145-171E9AF9960B}" srcOrd="2" destOrd="0" parTransId="{852632A4-5B52-7045-9655-EC100231DE29}" sibTransId="{0F2F7AB9-5287-3443-98FB-47F45390499D}"/>
    <dgm:cxn modelId="{B5D791C8-E3C6-D943-B458-D3DBB2CB9902}" srcId="{5857F527-EDD2-0642-8396-2AC659EF782F}" destId="{F16714AD-6238-194D-85BE-DE42A908F720}" srcOrd="0" destOrd="0" parTransId="{98258820-5676-5840-8DA1-40D7E65C8692}" sibTransId="{12BB78A0-FE91-E345-AED9-FE198D29BC75}"/>
    <dgm:cxn modelId="{956A15D6-560B-FE4A-B826-F5E77E844EB1}" type="presOf" srcId="{3E23AEC9-ADE4-264E-96E2-BF23A8222525}" destId="{0CCF673D-3B25-1041-9F60-456E964172FC}" srcOrd="0" destOrd="0" presId="urn:microsoft.com/office/officeart/2005/8/layout/gear1"/>
    <dgm:cxn modelId="{826419EA-D61E-DD47-A7C5-A39349F111E0}" type="presOf" srcId="{A8809EAB-56BB-A34F-B145-171E9AF9960B}" destId="{ED9C1C91-5463-B542-9612-C245E90A2856}" srcOrd="2" destOrd="0" presId="urn:microsoft.com/office/officeart/2005/8/layout/gear1"/>
    <dgm:cxn modelId="{E589ECEE-E1D2-5B4C-8CD6-1B70E8D93E7E}" type="presOf" srcId="{12BB78A0-FE91-E345-AED9-FE198D29BC75}" destId="{0D4256FC-FE4D-D543-97BD-1C4ADC4678E3}" srcOrd="0" destOrd="0" presId="urn:microsoft.com/office/officeart/2005/8/layout/gear1"/>
    <dgm:cxn modelId="{E1586B00-1A91-4747-9F55-A0ABF75D79A6}" type="presParOf" srcId="{D5EF978A-9EB6-7D40-8858-F4A83344702F}" destId="{92EF24EC-8483-B247-A076-F4D2A34A1F1A}" srcOrd="0" destOrd="0" presId="urn:microsoft.com/office/officeart/2005/8/layout/gear1"/>
    <dgm:cxn modelId="{7A5A4EAB-5899-8440-BFC8-EE1A2AEB745E}" type="presParOf" srcId="{D5EF978A-9EB6-7D40-8858-F4A83344702F}" destId="{B10C9FEB-7238-694C-8347-B66BC4DE509D}" srcOrd="1" destOrd="0" presId="urn:microsoft.com/office/officeart/2005/8/layout/gear1"/>
    <dgm:cxn modelId="{0D3D30E3-CC4F-FC49-840D-04110546186E}" type="presParOf" srcId="{D5EF978A-9EB6-7D40-8858-F4A83344702F}" destId="{E3A511A1-9A24-6044-BDFE-DAAF442C27EC}" srcOrd="2" destOrd="0" presId="urn:microsoft.com/office/officeart/2005/8/layout/gear1"/>
    <dgm:cxn modelId="{702D4ED4-8272-BF43-BAC7-33D0E073319B}" type="presParOf" srcId="{D5EF978A-9EB6-7D40-8858-F4A83344702F}" destId="{0CCF673D-3B25-1041-9F60-456E964172FC}" srcOrd="3" destOrd="0" presId="urn:microsoft.com/office/officeart/2005/8/layout/gear1"/>
    <dgm:cxn modelId="{3693A763-A0C8-5E47-8ACC-88FE3D5D2DF8}" type="presParOf" srcId="{D5EF978A-9EB6-7D40-8858-F4A83344702F}" destId="{68686C53-5C75-194C-80F0-7131ED60C2DE}" srcOrd="4" destOrd="0" presId="urn:microsoft.com/office/officeart/2005/8/layout/gear1"/>
    <dgm:cxn modelId="{253B8066-54C4-5347-8CA3-3753E590C609}" type="presParOf" srcId="{D5EF978A-9EB6-7D40-8858-F4A83344702F}" destId="{EFB7957A-4C8E-B540-9360-68C2A186070A}" srcOrd="5" destOrd="0" presId="urn:microsoft.com/office/officeart/2005/8/layout/gear1"/>
    <dgm:cxn modelId="{5528E300-84F9-9546-8CEE-7D172311B83F}" type="presParOf" srcId="{D5EF978A-9EB6-7D40-8858-F4A83344702F}" destId="{1ED2172A-74C3-C84A-B886-DF387FC6ECF2}" srcOrd="6" destOrd="0" presId="urn:microsoft.com/office/officeart/2005/8/layout/gear1"/>
    <dgm:cxn modelId="{7E23C60A-9640-6E49-8799-F699725B2CF9}" type="presParOf" srcId="{D5EF978A-9EB6-7D40-8858-F4A83344702F}" destId="{45D8D0C1-4B0A-AE41-8176-A66AB0AF6406}" srcOrd="7" destOrd="0" presId="urn:microsoft.com/office/officeart/2005/8/layout/gear1"/>
    <dgm:cxn modelId="{582C5A67-76F2-834A-9E0A-81BED855A8E7}" type="presParOf" srcId="{D5EF978A-9EB6-7D40-8858-F4A83344702F}" destId="{ED9C1C91-5463-B542-9612-C245E90A2856}" srcOrd="8" destOrd="0" presId="urn:microsoft.com/office/officeart/2005/8/layout/gear1"/>
    <dgm:cxn modelId="{59F6AE19-1282-844E-B729-78ECABCA351C}" type="presParOf" srcId="{D5EF978A-9EB6-7D40-8858-F4A83344702F}" destId="{4DFF5191-C701-A34D-A85C-ABBF0C10417F}" srcOrd="9" destOrd="0" presId="urn:microsoft.com/office/officeart/2005/8/layout/gear1"/>
    <dgm:cxn modelId="{8117B596-A211-7042-AC89-789D064A007D}" type="presParOf" srcId="{D5EF978A-9EB6-7D40-8858-F4A83344702F}" destId="{0D4256FC-FE4D-D543-97BD-1C4ADC4678E3}" srcOrd="10" destOrd="0" presId="urn:microsoft.com/office/officeart/2005/8/layout/gear1"/>
    <dgm:cxn modelId="{1906919C-DB50-CA4E-A49B-CB59509F8E3F}" type="presParOf" srcId="{D5EF978A-9EB6-7D40-8858-F4A83344702F}" destId="{B54844BD-6491-BA49-AE42-61A4EAAB4F65}" srcOrd="11" destOrd="0" presId="urn:microsoft.com/office/officeart/2005/8/layout/gear1"/>
    <dgm:cxn modelId="{C6E674E2-1C91-EF46-8BC2-2F1623FEF7A9}" type="presParOf" srcId="{D5EF978A-9EB6-7D40-8858-F4A83344702F}" destId="{F105DED7-D10F-0242-B1BD-BF8019E79637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5680737-BCA3-490F-B0D2-87C463614D41}" type="doc">
      <dgm:prSet loTypeId="urn:microsoft.com/office/officeart/2008/layout/VerticalCurvedList" loCatId="list" qsTypeId="urn:microsoft.com/office/officeart/2005/8/quickstyle/3d1" qsCatId="3D" csTypeId="urn:microsoft.com/office/officeart/2005/8/colors/accent3_2" csCatId="accent3" phldr="1"/>
      <dgm:spPr/>
      <dgm:t>
        <a:bodyPr/>
        <a:lstStyle/>
        <a:p>
          <a:endParaRPr lang="pl-PL"/>
        </a:p>
      </dgm:t>
    </dgm:pt>
    <dgm:pt modelId="{74AFBCE4-9693-4CE4-AE57-9B0EB800D58C}">
      <dgm:prSet phldrT="[Tekst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pl-PL" sz="1200" b="1" dirty="0"/>
            <a:t>Marzec, kwiecień 2022 </a:t>
          </a:r>
        </a:p>
        <a:p>
          <a:r>
            <a:rPr lang="pl-PL" sz="1100" dirty="0"/>
            <a:t>Badanie Ilościowe, diagnozujące sytuację oraz poziom jakości życia mieszkańców KKBOF. W badaniu udział wzięło 1193 respondentów.</a:t>
          </a:r>
        </a:p>
      </dgm:t>
    </dgm:pt>
    <dgm:pt modelId="{7278A731-69C6-4EF0-A886-7172C5C4788C}" type="parTrans" cxnId="{8D85A715-60C0-40BD-8A78-4DF1A063F23A}">
      <dgm:prSet/>
      <dgm:spPr/>
      <dgm:t>
        <a:bodyPr/>
        <a:lstStyle/>
        <a:p>
          <a:endParaRPr lang="pl-PL"/>
        </a:p>
      </dgm:t>
    </dgm:pt>
    <dgm:pt modelId="{C59EEA9F-E277-430A-BE09-AB417B695F31}" type="sibTrans" cxnId="{8D85A715-60C0-40BD-8A78-4DF1A063F23A}">
      <dgm:prSet/>
      <dgm:spPr/>
      <dgm:t>
        <a:bodyPr/>
        <a:lstStyle/>
        <a:p>
          <a:endParaRPr lang="pl-PL"/>
        </a:p>
      </dgm:t>
    </dgm:pt>
    <dgm:pt modelId="{A18AF5BD-543C-4055-A3ED-3EFD6E247E2C}">
      <dgm:prSet phldrT="[Tekst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pl-PL" sz="1200" b="1" dirty="0"/>
            <a:t>Kwiecień, maj 2022</a:t>
          </a:r>
        </a:p>
        <a:p>
          <a:r>
            <a:rPr lang="pl-PL" sz="1100" dirty="0"/>
            <a:t>Badanie ankietowe dotyczące preferencji transportowych. </a:t>
          </a:r>
          <a:br>
            <a:rPr lang="pl-PL" sz="1100" dirty="0"/>
          </a:br>
          <a:r>
            <a:rPr lang="pl-PL" sz="1100" dirty="0"/>
            <a:t>Badanie miało formę ankiety internetowej, trwało od 20 kwietnia do 23 maja 2022 r. Zebrano 708 ankiet. </a:t>
          </a:r>
        </a:p>
      </dgm:t>
    </dgm:pt>
    <dgm:pt modelId="{5B02620C-43D2-4403-8CDE-C7D695F0410B}" type="parTrans" cxnId="{1BA3B427-03FB-4E65-A34D-B9A10B6C5819}">
      <dgm:prSet/>
      <dgm:spPr/>
      <dgm:t>
        <a:bodyPr/>
        <a:lstStyle/>
        <a:p>
          <a:endParaRPr lang="pl-PL"/>
        </a:p>
      </dgm:t>
    </dgm:pt>
    <dgm:pt modelId="{2CFFF927-E02D-4876-9CFE-E74C1975522B}" type="sibTrans" cxnId="{1BA3B427-03FB-4E65-A34D-B9A10B6C5819}">
      <dgm:prSet/>
      <dgm:spPr/>
      <dgm:t>
        <a:bodyPr/>
        <a:lstStyle/>
        <a:p>
          <a:endParaRPr lang="pl-PL"/>
        </a:p>
      </dgm:t>
    </dgm:pt>
    <dgm:pt modelId="{64EF33A6-8029-47D9-9FC4-368052D8C5F4}">
      <dgm:prSet phldrT="[Tekst]" custT="1"/>
      <dgm:spPr>
        <a:gradFill rotWithShape="0">
          <a:gsLst>
            <a:gs pos="0">
              <a:srgbClr val="92D050"/>
            </a:gs>
            <a:gs pos="50000">
              <a:srgbClr val="92D050"/>
            </a:gs>
            <a:gs pos="100000">
              <a:srgbClr val="92D050"/>
            </a:gs>
          </a:gsLst>
        </a:gradFill>
      </dgm:spPr>
      <dgm:t>
        <a:bodyPr/>
        <a:lstStyle/>
        <a:p>
          <a:r>
            <a:rPr lang="pl-PL" sz="1200" b="1" dirty="0"/>
            <a:t>Kwiecień, maj, czerwiec</a:t>
          </a:r>
          <a:r>
            <a:rPr lang="pl-PL" sz="1200" dirty="0"/>
            <a:t> </a:t>
          </a:r>
          <a:r>
            <a:rPr lang="pl-PL" sz="1200" b="1" dirty="0"/>
            <a:t>2022 </a:t>
          </a:r>
        </a:p>
        <a:p>
          <a:r>
            <a:rPr lang="pl-PL" sz="1100" dirty="0"/>
            <a:t>Spotkania warsztatowe, które odbyły się: </a:t>
          </a:r>
        </a:p>
        <a:p>
          <a:pPr>
            <a:buFont typeface="Wingdings" panose="05000000000000000000" pitchFamily="2" charset="2"/>
            <a:buChar char=""/>
          </a:pPr>
          <a:r>
            <a:rPr lang="pl-PL" sz="1100" dirty="0"/>
            <a:t>28 kwietnia 2022 r. w Koszalinie,</a:t>
          </a:r>
        </a:p>
        <a:p>
          <a:pPr>
            <a:buFont typeface="Wingdings" panose="05000000000000000000" pitchFamily="2" charset="2"/>
            <a:buChar char=""/>
          </a:pPr>
          <a:r>
            <a:rPr lang="pl-PL" sz="1100" dirty="0"/>
            <a:t>19 maja 2022 r. w Kołobrzegu,</a:t>
          </a:r>
        </a:p>
        <a:p>
          <a:pPr>
            <a:buFont typeface="Wingdings" panose="05000000000000000000" pitchFamily="2" charset="2"/>
            <a:buChar char=""/>
          </a:pPr>
          <a:r>
            <a:rPr lang="pl-PL" sz="1100" dirty="0"/>
            <a:t>20 maja 2022 r. w Białogardzie,</a:t>
          </a:r>
        </a:p>
        <a:p>
          <a:pPr>
            <a:buFont typeface="Wingdings" panose="05000000000000000000" pitchFamily="2" charset="2"/>
            <a:buChar char=""/>
          </a:pPr>
          <a:r>
            <a:rPr lang="pl-PL" sz="1100" dirty="0"/>
            <a:t>30 czerwca 2022 r. w Koszalinie.</a:t>
          </a:r>
        </a:p>
      </dgm:t>
    </dgm:pt>
    <dgm:pt modelId="{F7893447-D4D2-4055-8878-0BDD117A1C6F}" type="sibTrans" cxnId="{9E21B22B-83FC-4A56-8CF5-A7BF2EFC6E3D}">
      <dgm:prSet/>
      <dgm:spPr/>
      <dgm:t>
        <a:bodyPr/>
        <a:lstStyle/>
        <a:p>
          <a:endParaRPr lang="pl-PL"/>
        </a:p>
      </dgm:t>
    </dgm:pt>
    <dgm:pt modelId="{FDF828CE-32D4-47D0-A409-8CCD0E00ACF3}" type="parTrans" cxnId="{9E21B22B-83FC-4A56-8CF5-A7BF2EFC6E3D}">
      <dgm:prSet/>
      <dgm:spPr/>
      <dgm:t>
        <a:bodyPr/>
        <a:lstStyle/>
        <a:p>
          <a:endParaRPr lang="pl-PL"/>
        </a:p>
      </dgm:t>
    </dgm:pt>
    <dgm:pt modelId="{DF7B9F0B-5FB4-42A7-A33F-43CA5567D394}" type="pres">
      <dgm:prSet presAssocID="{E5680737-BCA3-490F-B0D2-87C463614D41}" presName="Name0" presStyleCnt="0">
        <dgm:presLayoutVars>
          <dgm:chMax val="7"/>
          <dgm:chPref val="7"/>
          <dgm:dir/>
        </dgm:presLayoutVars>
      </dgm:prSet>
      <dgm:spPr/>
    </dgm:pt>
    <dgm:pt modelId="{7E96737B-2974-417D-A3D6-1A7F84CC3F7D}" type="pres">
      <dgm:prSet presAssocID="{E5680737-BCA3-490F-B0D2-87C463614D41}" presName="Name1" presStyleCnt="0"/>
      <dgm:spPr/>
    </dgm:pt>
    <dgm:pt modelId="{86E1D52E-6B55-49A3-9D9C-728FD2C1B616}" type="pres">
      <dgm:prSet presAssocID="{E5680737-BCA3-490F-B0D2-87C463614D41}" presName="cycle" presStyleCnt="0"/>
      <dgm:spPr/>
    </dgm:pt>
    <dgm:pt modelId="{7BB0A7F7-CB06-41D5-B1D8-B5CCBE80387F}" type="pres">
      <dgm:prSet presAssocID="{E5680737-BCA3-490F-B0D2-87C463614D41}" presName="srcNode" presStyleLbl="node1" presStyleIdx="0" presStyleCnt="3"/>
      <dgm:spPr/>
    </dgm:pt>
    <dgm:pt modelId="{1DE4F85F-178B-491B-87C2-DD6637211382}" type="pres">
      <dgm:prSet presAssocID="{E5680737-BCA3-490F-B0D2-87C463614D41}" presName="conn" presStyleLbl="parChTrans1D2" presStyleIdx="0" presStyleCnt="1" custLinFactNeighborX="-8740" custLinFactNeighborY="527"/>
      <dgm:spPr/>
    </dgm:pt>
    <dgm:pt modelId="{275D0633-DBEB-478C-99DF-AC623815FC18}" type="pres">
      <dgm:prSet presAssocID="{E5680737-BCA3-490F-B0D2-87C463614D41}" presName="extraNode" presStyleLbl="node1" presStyleIdx="0" presStyleCnt="3"/>
      <dgm:spPr/>
    </dgm:pt>
    <dgm:pt modelId="{AB7E7768-DC68-48B7-9BC1-7CEFD9653388}" type="pres">
      <dgm:prSet presAssocID="{E5680737-BCA3-490F-B0D2-87C463614D41}" presName="dstNode" presStyleLbl="node1" presStyleIdx="0" presStyleCnt="3"/>
      <dgm:spPr/>
    </dgm:pt>
    <dgm:pt modelId="{BCD5426E-9467-4FFC-86BA-A43F0F334DA4}" type="pres">
      <dgm:prSet presAssocID="{74AFBCE4-9693-4CE4-AE57-9B0EB800D58C}" presName="text_1" presStyleLbl="node1" presStyleIdx="0" presStyleCnt="3">
        <dgm:presLayoutVars>
          <dgm:bulletEnabled val="1"/>
        </dgm:presLayoutVars>
      </dgm:prSet>
      <dgm:spPr/>
    </dgm:pt>
    <dgm:pt modelId="{32433D17-5201-4079-BDCD-C3FB730E1F47}" type="pres">
      <dgm:prSet presAssocID="{74AFBCE4-9693-4CE4-AE57-9B0EB800D58C}" presName="accent_1" presStyleCnt="0"/>
      <dgm:spPr/>
    </dgm:pt>
    <dgm:pt modelId="{9D22A66A-18A3-4F8D-8079-88F6F395E74C}" type="pres">
      <dgm:prSet presAssocID="{74AFBCE4-9693-4CE4-AE57-9B0EB800D58C}" presName="accentRepeatNode" presStyleLbl="solidFgAcc1" presStyleIdx="0" presStyleCnt="3"/>
      <dgm:spPr/>
    </dgm:pt>
    <dgm:pt modelId="{64603009-E909-4789-A5C8-379357BED28D}" type="pres">
      <dgm:prSet presAssocID="{A18AF5BD-543C-4055-A3ED-3EFD6E247E2C}" presName="text_2" presStyleLbl="node1" presStyleIdx="1" presStyleCnt="3">
        <dgm:presLayoutVars>
          <dgm:bulletEnabled val="1"/>
        </dgm:presLayoutVars>
      </dgm:prSet>
      <dgm:spPr/>
    </dgm:pt>
    <dgm:pt modelId="{01CADDFC-D3EF-4BFE-BC8A-D031F83DE002}" type="pres">
      <dgm:prSet presAssocID="{A18AF5BD-543C-4055-A3ED-3EFD6E247E2C}" presName="accent_2" presStyleCnt="0"/>
      <dgm:spPr/>
    </dgm:pt>
    <dgm:pt modelId="{E007E119-D928-4036-BF04-E9D99BFDF5F7}" type="pres">
      <dgm:prSet presAssocID="{A18AF5BD-543C-4055-A3ED-3EFD6E247E2C}" presName="accentRepeatNode" presStyleLbl="solidFgAcc1" presStyleIdx="1" presStyleCnt="3"/>
      <dgm:spPr/>
    </dgm:pt>
    <dgm:pt modelId="{A1BD0651-836F-4FDE-BD8E-3CEDA2C6636D}" type="pres">
      <dgm:prSet presAssocID="{64EF33A6-8029-47D9-9FC4-368052D8C5F4}" presName="text_3" presStyleLbl="node1" presStyleIdx="2" presStyleCnt="3" custScaleX="66074" custScaleY="132335" custLinFactNeighborX="-13162" custLinFactNeighborY="3823">
        <dgm:presLayoutVars>
          <dgm:bulletEnabled val="1"/>
        </dgm:presLayoutVars>
      </dgm:prSet>
      <dgm:spPr/>
    </dgm:pt>
    <dgm:pt modelId="{C4419B41-1F58-4EFD-9FBE-853ED0242A69}" type="pres">
      <dgm:prSet presAssocID="{64EF33A6-8029-47D9-9FC4-368052D8C5F4}" presName="accent_3" presStyleCnt="0"/>
      <dgm:spPr/>
    </dgm:pt>
    <dgm:pt modelId="{EFF8C1D0-C85D-439B-A865-60170C74F64E}" type="pres">
      <dgm:prSet presAssocID="{64EF33A6-8029-47D9-9FC4-368052D8C5F4}" presName="accentRepeatNode" presStyleLbl="solidFgAcc1" presStyleIdx="2" presStyleCnt="3"/>
      <dgm:spPr/>
    </dgm:pt>
  </dgm:ptLst>
  <dgm:cxnLst>
    <dgm:cxn modelId="{8D85A715-60C0-40BD-8A78-4DF1A063F23A}" srcId="{E5680737-BCA3-490F-B0D2-87C463614D41}" destId="{74AFBCE4-9693-4CE4-AE57-9B0EB800D58C}" srcOrd="0" destOrd="0" parTransId="{7278A731-69C6-4EF0-A886-7172C5C4788C}" sibTransId="{C59EEA9F-E277-430A-BE09-AB417B695F31}"/>
    <dgm:cxn modelId="{1BA3B427-03FB-4E65-A34D-B9A10B6C5819}" srcId="{E5680737-BCA3-490F-B0D2-87C463614D41}" destId="{A18AF5BD-543C-4055-A3ED-3EFD6E247E2C}" srcOrd="1" destOrd="0" parTransId="{5B02620C-43D2-4403-8CDE-C7D695F0410B}" sibTransId="{2CFFF927-E02D-4876-9CFE-E74C1975522B}"/>
    <dgm:cxn modelId="{9E21B22B-83FC-4A56-8CF5-A7BF2EFC6E3D}" srcId="{E5680737-BCA3-490F-B0D2-87C463614D41}" destId="{64EF33A6-8029-47D9-9FC4-368052D8C5F4}" srcOrd="2" destOrd="0" parTransId="{FDF828CE-32D4-47D0-A409-8CCD0E00ACF3}" sibTransId="{F7893447-D4D2-4055-8878-0BDD117A1C6F}"/>
    <dgm:cxn modelId="{9F97DF2D-F870-433E-8415-B9AD5A5F6E6E}" type="presOf" srcId="{C59EEA9F-E277-430A-BE09-AB417B695F31}" destId="{1DE4F85F-178B-491B-87C2-DD6637211382}" srcOrd="0" destOrd="0" presId="urn:microsoft.com/office/officeart/2008/layout/VerticalCurvedList"/>
    <dgm:cxn modelId="{2B8AA138-35C5-433F-AE2F-60BA37842EF4}" type="presOf" srcId="{74AFBCE4-9693-4CE4-AE57-9B0EB800D58C}" destId="{BCD5426E-9467-4FFC-86BA-A43F0F334DA4}" srcOrd="0" destOrd="0" presId="urn:microsoft.com/office/officeart/2008/layout/VerticalCurvedList"/>
    <dgm:cxn modelId="{12CC1A71-1DA3-4098-BC23-2D7A1C0BD25C}" type="presOf" srcId="{64EF33A6-8029-47D9-9FC4-368052D8C5F4}" destId="{A1BD0651-836F-4FDE-BD8E-3CEDA2C6636D}" srcOrd="0" destOrd="0" presId="urn:microsoft.com/office/officeart/2008/layout/VerticalCurvedList"/>
    <dgm:cxn modelId="{9BABC451-5896-4D5B-9A20-704FD0DD3804}" type="presOf" srcId="{E5680737-BCA3-490F-B0D2-87C463614D41}" destId="{DF7B9F0B-5FB4-42A7-A33F-43CA5567D394}" srcOrd="0" destOrd="0" presId="urn:microsoft.com/office/officeart/2008/layout/VerticalCurvedList"/>
    <dgm:cxn modelId="{F4A77475-F856-4F60-854D-1540164D161D}" type="presOf" srcId="{A18AF5BD-543C-4055-A3ED-3EFD6E247E2C}" destId="{64603009-E909-4789-A5C8-379357BED28D}" srcOrd="0" destOrd="0" presId="urn:microsoft.com/office/officeart/2008/layout/VerticalCurvedList"/>
    <dgm:cxn modelId="{2E2804BF-4FA5-4A86-990A-9CB8E6A8BFD2}" type="presParOf" srcId="{DF7B9F0B-5FB4-42A7-A33F-43CA5567D394}" destId="{7E96737B-2974-417D-A3D6-1A7F84CC3F7D}" srcOrd="0" destOrd="0" presId="urn:microsoft.com/office/officeart/2008/layout/VerticalCurvedList"/>
    <dgm:cxn modelId="{094D2876-B977-46C5-979F-BD7F9826E6FC}" type="presParOf" srcId="{7E96737B-2974-417D-A3D6-1A7F84CC3F7D}" destId="{86E1D52E-6B55-49A3-9D9C-728FD2C1B616}" srcOrd="0" destOrd="0" presId="urn:microsoft.com/office/officeart/2008/layout/VerticalCurvedList"/>
    <dgm:cxn modelId="{D3457088-B8DA-49F3-8AE8-2A7847FF1135}" type="presParOf" srcId="{86E1D52E-6B55-49A3-9D9C-728FD2C1B616}" destId="{7BB0A7F7-CB06-41D5-B1D8-B5CCBE80387F}" srcOrd="0" destOrd="0" presId="urn:microsoft.com/office/officeart/2008/layout/VerticalCurvedList"/>
    <dgm:cxn modelId="{83E0BBF1-DEA7-49CA-BFC9-AE710008E7C2}" type="presParOf" srcId="{86E1D52E-6B55-49A3-9D9C-728FD2C1B616}" destId="{1DE4F85F-178B-491B-87C2-DD6637211382}" srcOrd="1" destOrd="0" presId="urn:microsoft.com/office/officeart/2008/layout/VerticalCurvedList"/>
    <dgm:cxn modelId="{A47698E3-8718-436E-8496-2CF66A254C1C}" type="presParOf" srcId="{86E1D52E-6B55-49A3-9D9C-728FD2C1B616}" destId="{275D0633-DBEB-478C-99DF-AC623815FC18}" srcOrd="2" destOrd="0" presId="urn:microsoft.com/office/officeart/2008/layout/VerticalCurvedList"/>
    <dgm:cxn modelId="{213AA511-7A10-474A-AA61-3A3AFDDD5A05}" type="presParOf" srcId="{86E1D52E-6B55-49A3-9D9C-728FD2C1B616}" destId="{AB7E7768-DC68-48B7-9BC1-7CEFD9653388}" srcOrd="3" destOrd="0" presId="urn:microsoft.com/office/officeart/2008/layout/VerticalCurvedList"/>
    <dgm:cxn modelId="{D517EB91-43A6-48F1-BF14-D01EB54691FF}" type="presParOf" srcId="{7E96737B-2974-417D-A3D6-1A7F84CC3F7D}" destId="{BCD5426E-9467-4FFC-86BA-A43F0F334DA4}" srcOrd="1" destOrd="0" presId="urn:microsoft.com/office/officeart/2008/layout/VerticalCurvedList"/>
    <dgm:cxn modelId="{AF016599-0FD3-41E7-87B3-F851444478C3}" type="presParOf" srcId="{7E96737B-2974-417D-A3D6-1A7F84CC3F7D}" destId="{32433D17-5201-4079-BDCD-C3FB730E1F47}" srcOrd="2" destOrd="0" presId="urn:microsoft.com/office/officeart/2008/layout/VerticalCurvedList"/>
    <dgm:cxn modelId="{D2C20FB0-B5F7-4943-91AB-4A44361FB4DA}" type="presParOf" srcId="{32433D17-5201-4079-BDCD-C3FB730E1F47}" destId="{9D22A66A-18A3-4F8D-8079-88F6F395E74C}" srcOrd="0" destOrd="0" presId="urn:microsoft.com/office/officeart/2008/layout/VerticalCurvedList"/>
    <dgm:cxn modelId="{D2878BAC-777F-469C-A602-58273EACA8BC}" type="presParOf" srcId="{7E96737B-2974-417D-A3D6-1A7F84CC3F7D}" destId="{64603009-E909-4789-A5C8-379357BED28D}" srcOrd="3" destOrd="0" presId="urn:microsoft.com/office/officeart/2008/layout/VerticalCurvedList"/>
    <dgm:cxn modelId="{141B8ABC-C2E2-4CA2-9486-EF2FE20153F9}" type="presParOf" srcId="{7E96737B-2974-417D-A3D6-1A7F84CC3F7D}" destId="{01CADDFC-D3EF-4BFE-BC8A-D031F83DE002}" srcOrd="4" destOrd="0" presId="urn:microsoft.com/office/officeart/2008/layout/VerticalCurvedList"/>
    <dgm:cxn modelId="{E8DC79B7-318D-4C7B-AB01-08983850552D}" type="presParOf" srcId="{01CADDFC-D3EF-4BFE-BC8A-D031F83DE002}" destId="{E007E119-D928-4036-BF04-E9D99BFDF5F7}" srcOrd="0" destOrd="0" presId="urn:microsoft.com/office/officeart/2008/layout/VerticalCurvedList"/>
    <dgm:cxn modelId="{2E4DE5FD-5540-4B8C-BE09-D45C33781D30}" type="presParOf" srcId="{7E96737B-2974-417D-A3D6-1A7F84CC3F7D}" destId="{A1BD0651-836F-4FDE-BD8E-3CEDA2C6636D}" srcOrd="5" destOrd="0" presId="urn:microsoft.com/office/officeart/2008/layout/VerticalCurvedList"/>
    <dgm:cxn modelId="{19A3A8D1-030A-42E0-8533-DDAD7C9BA151}" type="presParOf" srcId="{7E96737B-2974-417D-A3D6-1A7F84CC3F7D}" destId="{C4419B41-1F58-4EFD-9FBE-853ED0242A69}" srcOrd="6" destOrd="0" presId="urn:microsoft.com/office/officeart/2008/layout/VerticalCurvedList"/>
    <dgm:cxn modelId="{CE14DF5B-1082-47D1-A374-56C09EE1B552}" type="presParOf" srcId="{C4419B41-1F58-4EFD-9FBE-853ED0242A69}" destId="{EFF8C1D0-C85D-439B-A865-60170C74F64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5680737-BCA3-490F-B0D2-87C463614D41}" type="doc">
      <dgm:prSet loTypeId="urn:microsoft.com/office/officeart/2008/layout/VerticalCurvedList" loCatId="list" qsTypeId="urn:microsoft.com/office/officeart/2005/8/quickstyle/3d1" qsCatId="3D" csTypeId="urn:microsoft.com/office/officeart/2005/8/colors/accent3_2" csCatId="accent3" phldr="1"/>
      <dgm:spPr/>
      <dgm:t>
        <a:bodyPr/>
        <a:lstStyle/>
        <a:p>
          <a:endParaRPr lang="pl-PL"/>
        </a:p>
      </dgm:t>
    </dgm:pt>
    <dgm:pt modelId="{E5CABE94-8D38-4BCA-AA61-41609FFFA68E}">
      <dgm:prSet custT="1"/>
      <dgm:spPr/>
      <dgm:t>
        <a:bodyPr/>
        <a:lstStyle/>
        <a:p>
          <a:r>
            <a:rPr lang="pl-PL" sz="1200" b="1" dirty="0"/>
            <a:t>Kwiecień, maj 2022 </a:t>
          </a:r>
        </a:p>
        <a:p>
          <a:r>
            <a:rPr lang="pl-PL" sz="1100" dirty="0"/>
            <a:t>Badanie ankietowe wśród kierowców komunikacji zbiorowej.</a:t>
          </a:r>
          <a:br>
            <a:rPr lang="pl-PL" sz="1100" dirty="0"/>
          </a:br>
          <a:r>
            <a:rPr lang="pl-PL" sz="1100" dirty="0"/>
            <a:t>W badaniu udział wzięło 141 kierowców obsługujących komunikację zbiorową </a:t>
          </a:r>
          <a:br>
            <a:rPr lang="pl-PL" sz="1100" dirty="0"/>
          </a:br>
          <a:r>
            <a:rPr lang="pl-PL" sz="1100" dirty="0"/>
            <a:t>(gminną, powiatową, jak i </a:t>
          </a:r>
          <a:r>
            <a:rPr lang="pl-PL" sz="1100" dirty="0" err="1"/>
            <a:t>ponadpowiatową</a:t>
          </a:r>
          <a:r>
            <a:rPr lang="pl-PL" sz="1100" dirty="0"/>
            <a:t>). </a:t>
          </a:r>
        </a:p>
      </dgm:t>
    </dgm:pt>
    <dgm:pt modelId="{2E68D68E-B5F4-4B11-B2E9-CDAFB923A46B}" type="parTrans" cxnId="{4676BACC-E0A9-43E5-A8C2-15A0193D00F3}">
      <dgm:prSet/>
      <dgm:spPr/>
      <dgm:t>
        <a:bodyPr/>
        <a:lstStyle/>
        <a:p>
          <a:endParaRPr lang="pl-PL"/>
        </a:p>
      </dgm:t>
    </dgm:pt>
    <dgm:pt modelId="{9ADD175F-759A-4C7D-BFFB-B2E4FC4CCCD7}" type="sibTrans" cxnId="{4676BACC-E0A9-43E5-A8C2-15A0193D00F3}">
      <dgm:prSet/>
      <dgm:spPr/>
      <dgm:t>
        <a:bodyPr/>
        <a:lstStyle/>
        <a:p>
          <a:endParaRPr lang="pl-PL"/>
        </a:p>
      </dgm:t>
    </dgm:pt>
    <dgm:pt modelId="{8F87E2FD-8E07-46CB-907E-1CD6AB6F4914}">
      <dgm:prSet custT="1"/>
      <dgm:spPr/>
      <dgm:t>
        <a:bodyPr/>
        <a:lstStyle/>
        <a:p>
          <a:r>
            <a:rPr lang="pl-PL" sz="1200" b="1" dirty="0"/>
            <a:t>Maj 2022 </a:t>
          </a:r>
        </a:p>
        <a:p>
          <a:r>
            <a:rPr lang="pl-PL" sz="1100" dirty="0"/>
            <a:t>Badanie jakościowe wśród przedstawicieli jednostek samorządu terytorialnego oraz mieszkańców obszaru KKBOF. Badanie fokusowe zrealizowano techniką Focus </a:t>
          </a:r>
          <a:r>
            <a:rPr lang="pl-PL" sz="1100" dirty="0" err="1"/>
            <a:t>Group</a:t>
          </a:r>
          <a:r>
            <a:rPr lang="pl-PL" sz="1100" dirty="0"/>
            <a:t> Interview (FGI). </a:t>
          </a:r>
        </a:p>
        <a:p>
          <a:r>
            <a:rPr lang="pl-PL" sz="1100" dirty="0"/>
            <a:t>W ramach badania przeprowadzono siedem spotkań: </a:t>
          </a:r>
        </a:p>
        <a:p>
          <a:pPr>
            <a:buFont typeface="Wingdings" panose="05000000000000000000" pitchFamily="2" charset="2"/>
            <a:buChar char=""/>
          </a:pPr>
          <a:r>
            <a:rPr lang="pl-PL" sz="1000" dirty="0"/>
            <a:t>23 maja 2022 r. w Polanowie, , 24 maja 2022 r. w Kołobrzegu i Mielnie, </a:t>
          </a:r>
          <a:br>
            <a:rPr lang="pl-PL" sz="1000" dirty="0"/>
          </a:br>
          <a:r>
            <a:rPr lang="pl-PL" sz="1000" dirty="0"/>
            <a:t>25 maja 2022 r. w Koszalinie i Sianowie, 26 maja 2022 r. w Białogardzie i Karlinie. </a:t>
          </a:r>
        </a:p>
      </dgm:t>
    </dgm:pt>
    <dgm:pt modelId="{64B5D415-DF2C-438C-B6EF-A9C97E894797}" type="parTrans" cxnId="{1E345415-C7B2-44EC-B374-4B730F55DCD8}">
      <dgm:prSet/>
      <dgm:spPr/>
      <dgm:t>
        <a:bodyPr/>
        <a:lstStyle/>
        <a:p>
          <a:endParaRPr lang="pl-PL"/>
        </a:p>
      </dgm:t>
    </dgm:pt>
    <dgm:pt modelId="{7407EE34-6D0E-4A65-B51A-BDE4BD3529B1}" type="sibTrans" cxnId="{1E345415-C7B2-44EC-B374-4B730F55DCD8}">
      <dgm:prSet/>
      <dgm:spPr/>
      <dgm:t>
        <a:bodyPr/>
        <a:lstStyle/>
        <a:p>
          <a:endParaRPr lang="pl-PL"/>
        </a:p>
      </dgm:t>
    </dgm:pt>
    <dgm:pt modelId="{4654229E-DB90-4F99-9B17-8CDB628F5B9A}">
      <dgm:prSet custT="1"/>
      <dgm:spPr>
        <a:solidFill>
          <a:srgbClr val="92D050"/>
        </a:solidFill>
      </dgm:spPr>
      <dgm:t>
        <a:bodyPr/>
        <a:lstStyle/>
        <a:p>
          <a:endParaRPr lang="pl-PL" sz="900" b="1" u="sng" dirty="0"/>
        </a:p>
        <a:p>
          <a:r>
            <a:rPr lang="pl-PL" sz="1200" b="1" u="sng" dirty="0"/>
            <a:t>Dodatkowo, oprócz ww. czynności: </a:t>
          </a:r>
        </a:p>
        <a:p>
          <a:r>
            <a:rPr lang="pl-PL" sz="1000" dirty="0"/>
            <a:t>+ w miesiącach kwiecień, maj, czerwic zostały przeprowadzone badania </a:t>
          </a:r>
          <a:r>
            <a:rPr lang="pl-PL" sz="1000" dirty="0" err="1"/>
            <a:t>napełnień</a:t>
          </a:r>
          <a:r>
            <a:rPr lang="pl-PL" sz="1000" dirty="0"/>
            <a:t> i struktury biletowej </a:t>
          </a:r>
          <a:br>
            <a:rPr lang="pl-PL" sz="1000" dirty="0"/>
          </a:br>
          <a:r>
            <a:rPr lang="pl-PL" sz="1000" dirty="0"/>
            <a:t>w komunikacji zbiorowej, </a:t>
          </a:r>
        </a:p>
        <a:p>
          <a:r>
            <a:rPr lang="pl-PL" sz="1000" dirty="0"/>
            <a:t>+ na stronach internetowych gmin i w mediach społecznościowych były zamieszczane informacje zachęcające do aktywnego udziału mieszkańców przy tworzeniu SUMP,</a:t>
          </a:r>
        </a:p>
        <a:p>
          <a:r>
            <a:rPr lang="pl-PL" sz="1000" dirty="0"/>
            <a:t>+ w gazetach „Głos Koszalina” i „Gazeta Kołobrzeska” pojawiły się artykuły informujące o pracach nad dokumentem SUMP,</a:t>
          </a:r>
        </a:p>
        <a:p>
          <a:r>
            <a:rPr lang="pl-PL" sz="1000" dirty="0"/>
            <a:t>+ systematycznie były rozsyłane informacje do uczestników warsztatów nt. tego, co robimy w projekcie, </a:t>
          </a:r>
        </a:p>
        <a:p>
          <a:r>
            <a:rPr lang="pl-PL" sz="1000" dirty="0"/>
            <a:t>+ we wszystkich gminach zostały rozwieszone plakaty z informacją o planowanych warsztatach, </a:t>
          </a:r>
        </a:p>
        <a:p>
          <a:r>
            <a:rPr lang="pl-PL" sz="1000" dirty="0"/>
            <a:t>+ odbyły się 3 audycje radiowe dotyczące SUMP oraz sonda uliczna nt. mobilności.</a:t>
          </a:r>
          <a:endParaRPr lang="pl-PL" sz="1200" dirty="0"/>
        </a:p>
      </dgm:t>
    </dgm:pt>
    <dgm:pt modelId="{E9A1A448-A259-4F66-8305-BAA839DE8555}" type="parTrans" cxnId="{F3A96719-511B-42F4-9CEC-AE4EF22C8A55}">
      <dgm:prSet/>
      <dgm:spPr/>
      <dgm:t>
        <a:bodyPr/>
        <a:lstStyle/>
        <a:p>
          <a:endParaRPr lang="pl-PL"/>
        </a:p>
      </dgm:t>
    </dgm:pt>
    <dgm:pt modelId="{1D984549-E8BC-4FC9-8DBB-E0C0DBC798CA}" type="sibTrans" cxnId="{F3A96719-511B-42F4-9CEC-AE4EF22C8A55}">
      <dgm:prSet/>
      <dgm:spPr/>
      <dgm:t>
        <a:bodyPr/>
        <a:lstStyle/>
        <a:p>
          <a:endParaRPr lang="pl-PL"/>
        </a:p>
      </dgm:t>
    </dgm:pt>
    <dgm:pt modelId="{DF7B9F0B-5FB4-42A7-A33F-43CA5567D394}" type="pres">
      <dgm:prSet presAssocID="{E5680737-BCA3-490F-B0D2-87C463614D41}" presName="Name0" presStyleCnt="0">
        <dgm:presLayoutVars>
          <dgm:chMax val="7"/>
          <dgm:chPref val="7"/>
          <dgm:dir/>
        </dgm:presLayoutVars>
      </dgm:prSet>
      <dgm:spPr/>
    </dgm:pt>
    <dgm:pt modelId="{7E96737B-2974-417D-A3D6-1A7F84CC3F7D}" type="pres">
      <dgm:prSet presAssocID="{E5680737-BCA3-490F-B0D2-87C463614D41}" presName="Name1" presStyleCnt="0"/>
      <dgm:spPr/>
    </dgm:pt>
    <dgm:pt modelId="{86E1D52E-6B55-49A3-9D9C-728FD2C1B616}" type="pres">
      <dgm:prSet presAssocID="{E5680737-BCA3-490F-B0D2-87C463614D41}" presName="cycle" presStyleCnt="0"/>
      <dgm:spPr/>
    </dgm:pt>
    <dgm:pt modelId="{7BB0A7F7-CB06-41D5-B1D8-B5CCBE80387F}" type="pres">
      <dgm:prSet presAssocID="{E5680737-BCA3-490F-B0D2-87C463614D41}" presName="srcNode" presStyleLbl="node1" presStyleIdx="0" presStyleCnt="3"/>
      <dgm:spPr/>
    </dgm:pt>
    <dgm:pt modelId="{1DE4F85F-178B-491B-87C2-DD6637211382}" type="pres">
      <dgm:prSet presAssocID="{E5680737-BCA3-490F-B0D2-87C463614D41}" presName="conn" presStyleLbl="parChTrans1D2" presStyleIdx="0" presStyleCnt="1" custLinFactNeighborX="-8740" custLinFactNeighborY="527"/>
      <dgm:spPr/>
    </dgm:pt>
    <dgm:pt modelId="{275D0633-DBEB-478C-99DF-AC623815FC18}" type="pres">
      <dgm:prSet presAssocID="{E5680737-BCA3-490F-B0D2-87C463614D41}" presName="extraNode" presStyleLbl="node1" presStyleIdx="0" presStyleCnt="3"/>
      <dgm:spPr/>
    </dgm:pt>
    <dgm:pt modelId="{AB7E7768-DC68-48B7-9BC1-7CEFD9653388}" type="pres">
      <dgm:prSet presAssocID="{E5680737-BCA3-490F-B0D2-87C463614D41}" presName="dstNode" presStyleLbl="node1" presStyleIdx="0" presStyleCnt="3"/>
      <dgm:spPr/>
    </dgm:pt>
    <dgm:pt modelId="{DED41DE3-9B44-4879-A202-8B931B76CA5E}" type="pres">
      <dgm:prSet presAssocID="{E5CABE94-8D38-4BCA-AA61-41609FFFA68E}" presName="text_1" presStyleLbl="node1" presStyleIdx="0" presStyleCnt="3" custScaleY="115866">
        <dgm:presLayoutVars>
          <dgm:bulletEnabled val="1"/>
        </dgm:presLayoutVars>
      </dgm:prSet>
      <dgm:spPr/>
    </dgm:pt>
    <dgm:pt modelId="{D053C11D-3CFF-4429-9485-2F704C3345BD}" type="pres">
      <dgm:prSet presAssocID="{E5CABE94-8D38-4BCA-AA61-41609FFFA68E}" presName="accent_1" presStyleCnt="0"/>
      <dgm:spPr/>
    </dgm:pt>
    <dgm:pt modelId="{BE61C357-8517-4906-B4F8-269C9B3FF749}" type="pres">
      <dgm:prSet presAssocID="{E5CABE94-8D38-4BCA-AA61-41609FFFA68E}" presName="accentRepeatNode" presStyleLbl="solidFgAcc1" presStyleIdx="0" presStyleCnt="3"/>
      <dgm:spPr/>
    </dgm:pt>
    <dgm:pt modelId="{64FCC906-B8C8-4975-BBB2-2FB5F5002D34}" type="pres">
      <dgm:prSet presAssocID="{8F87E2FD-8E07-46CB-907E-1CD6AB6F4914}" presName="text_2" presStyleLbl="node1" presStyleIdx="1" presStyleCnt="3" custScaleY="125398" custLinFactNeighborX="367" custLinFactNeighborY="-9693">
        <dgm:presLayoutVars>
          <dgm:bulletEnabled val="1"/>
        </dgm:presLayoutVars>
      </dgm:prSet>
      <dgm:spPr/>
    </dgm:pt>
    <dgm:pt modelId="{84C3847B-C3F8-47F8-B2C3-E52710635F1D}" type="pres">
      <dgm:prSet presAssocID="{8F87E2FD-8E07-46CB-907E-1CD6AB6F4914}" presName="accent_2" presStyleCnt="0"/>
      <dgm:spPr/>
    </dgm:pt>
    <dgm:pt modelId="{5DFB66E9-0097-417C-982F-E8FEACD560CF}" type="pres">
      <dgm:prSet presAssocID="{8F87E2FD-8E07-46CB-907E-1CD6AB6F4914}" presName="accentRepeatNode" presStyleLbl="solidFgAcc1" presStyleIdx="1" presStyleCnt="3" custLinFactNeighborX="-1520" custLinFactNeighborY="-7198"/>
      <dgm:spPr/>
    </dgm:pt>
    <dgm:pt modelId="{C6F270FE-73EE-4C71-BFC8-71B53E2B8F0F}" type="pres">
      <dgm:prSet presAssocID="{4654229E-DB90-4F99-9B17-8CDB628F5B9A}" presName="text_3" presStyleLbl="node1" presStyleIdx="2" presStyleCnt="3" custScaleY="174240">
        <dgm:presLayoutVars>
          <dgm:bulletEnabled val="1"/>
        </dgm:presLayoutVars>
      </dgm:prSet>
      <dgm:spPr/>
    </dgm:pt>
    <dgm:pt modelId="{E9067B8F-7854-4863-9B7A-726B3D7B0D68}" type="pres">
      <dgm:prSet presAssocID="{4654229E-DB90-4F99-9B17-8CDB628F5B9A}" presName="accent_3" presStyleCnt="0"/>
      <dgm:spPr/>
    </dgm:pt>
    <dgm:pt modelId="{C4927D3B-D85F-4F0E-9E58-0FB2DBA20235}" type="pres">
      <dgm:prSet presAssocID="{4654229E-DB90-4F99-9B17-8CDB628F5B9A}" presName="accentRepeatNode" presStyleLbl="solidFgAcc1" presStyleIdx="2" presStyleCnt="3"/>
      <dgm:spPr/>
    </dgm:pt>
  </dgm:ptLst>
  <dgm:cxnLst>
    <dgm:cxn modelId="{1E345415-C7B2-44EC-B374-4B730F55DCD8}" srcId="{E5680737-BCA3-490F-B0D2-87C463614D41}" destId="{8F87E2FD-8E07-46CB-907E-1CD6AB6F4914}" srcOrd="1" destOrd="0" parTransId="{64B5D415-DF2C-438C-B6EF-A9C97E894797}" sibTransId="{7407EE34-6D0E-4A65-B51A-BDE4BD3529B1}"/>
    <dgm:cxn modelId="{F3A96719-511B-42F4-9CEC-AE4EF22C8A55}" srcId="{E5680737-BCA3-490F-B0D2-87C463614D41}" destId="{4654229E-DB90-4F99-9B17-8CDB628F5B9A}" srcOrd="2" destOrd="0" parTransId="{E9A1A448-A259-4F66-8305-BAA839DE8555}" sibTransId="{1D984549-E8BC-4FC9-8DBB-E0C0DBC798CA}"/>
    <dgm:cxn modelId="{9ACAE86C-09AE-4D21-84BD-53E519C37483}" type="presOf" srcId="{E5CABE94-8D38-4BCA-AA61-41609FFFA68E}" destId="{DED41DE3-9B44-4879-A202-8B931B76CA5E}" srcOrd="0" destOrd="0" presId="urn:microsoft.com/office/officeart/2008/layout/VerticalCurvedList"/>
    <dgm:cxn modelId="{9BABC451-5896-4D5B-9A20-704FD0DD3804}" type="presOf" srcId="{E5680737-BCA3-490F-B0D2-87C463614D41}" destId="{DF7B9F0B-5FB4-42A7-A33F-43CA5567D394}" srcOrd="0" destOrd="0" presId="urn:microsoft.com/office/officeart/2008/layout/VerticalCurvedList"/>
    <dgm:cxn modelId="{CD622CAA-C968-4172-A6D5-073052AE4B50}" type="presOf" srcId="{4654229E-DB90-4F99-9B17-8CDB628F5B9A}" destId="{C6F270FE-73EE-4C71-BFC8-71B53E2B8F0F}" srcOrd="0" destOrd="0" presId="urn:microsoft.com/office/officeart/2008/layout/VerticalCurvedList"/>
    <dgm:cxn modelId="{20B6F7B3-D382-4C44-9E22-ABF3341C091F}" type="presOf" srcId="{8F87E2FD-8E07-46CB-907E-1CD6AB6F4914}" destId="{64FCC906-B8C8-4975-BBB2-2FB5F5002D34}" srcOrd="0" destOrd="0" presId="urn:microsoft.com/office/officeart/2008/layout/VerticalCurvedList"/>
    <dgm:cxn modelId="{4676BACC-E0A9-43E5-A8C2-15A0193D00F3}" srcId="{E5680737-BCA3-490F-B0D2-87C463614D41}" destId="{E5CABE94-8D38-4BCA-AA61-41609FFFA68E}" srcOrd="0" destOrd="0" parTransId="{2E68D68E-B5F4-4B11-B2E9-CDAFB923A46B}" sibTransId="{9ADD175F-759A-4C7D-BFFB-B2E4FC4CCCD7}"/>
    <dgm:cxn modelId="{E99B40E1-FEC6-4D95-AA98-06DFAD3AF08B}" type="presOf" srcId="{9ADD175F-759A-4C7D-BFFB-B2E4FC4CCCD7}" destId="{1DE4F85F-178B-491B-87C2-DD6637211382}" srcOrd="0" destOrd="0" presId="urn:microsoft.com/office/officeart/2008/layout/VerticalCurvedList"/>
    <dgm:cxn modelId="{2E2804BF-4FA5-4A86-990A-9CB8E6A8BFD2}" type="presParOf" srcId="{DF7B9F0B-5FB4-42A7-A33F-43CA5567D394}" destId="{7E96737B-2974-417D-A3D6-1A7F84CC3F7D}" srcOrd="0" destOrd="0" presId="urn:microsoft.com/office/officeart/2008/layout/VerticalCurvedList"/>
    <dgm:cxn modelId="{094D2876-B977-46C5-979F-BD7F9826E6FC}" type="presParOf" srcId="{7E96737B-2974-417D-A3D6-1A7F84CC3F7D}" destId="{86E1D52E-6B55-49A3-9D9C-728FD2C1B616}" srcOrd="0" destOrd="0" presId="urn:microsoft.com/office/officeart/2008/layout/VerticalCurvedList"/>
    <dgm:cxn modelId="{D3457088-B8DA-49F3-8AE8-2A7847FF1135}" type="presParOf" srcId="{86E1D52E-6B55-49A3-9D9C-728FD2C1B616}" destId="{7BB0A7F7-CB06-41D5-B1D8-B5CCBE80387F}" srcOrd="0" destOrd="0" presId="urn:microsoft.com/office/officeart/2008/layout/VerticalCurvedList"/>
    <dgm:cxn modelId="{83E0BBF1-DEA7-49CA-BFC9-AE710008E7C2}" type="presParOf" srcId="{86E1D52E-6B55-49A3-9D9C-728FD2C1B616}" destId="{1DE4F85F-178B-491B-87C2-DD6637211382}" srcOrd="1" destOrd="0" presId="urn:microsoft.com/office/officeart/2008/layout/VerticalCurvedList"/>
    <dgm:cxn modelId="{A47698E3-8718-436E-8496-2CF66A254C1C}" type="presParOf" srcId="{86E1D52E-6B55-49A3-9D9C-728FD2C1B616}" destId="{275D0633-DBEB-478C-99DF-AC623815FC18}" srcOrd="2" destOrd="0" presId="urn:microsoft.com/office/officeart/2008/layout/VerticalCurvedList"/>
    <dgm:cxn modelId="{213AA511-7A10-474A-AA61-3A3AFDDD5A05}" type="presParOf" srcId="{86E1D52E-6B55-49A3-9D9C-728FD2C1B616}" destId="{AB7E7768-DC68-48B7-9BC1-7CEFD9653388}" srcOrd="3" destOrd="0" presId="urn:microsoft.com/office/officeart/2008/layout/VerticalCurvedList"/>
    <dgm:cxn modelId="{DCC878CD-74C7-4302-B954-614A51468F26}" type="presParOf" srcId="{7E96737B-2974-417D-A3D6-1A7F84CC3F7D}" destId="{DED41DE3-9B44-4879-A202-8B931B76CA5E}" srcOrd="1" destOrd="0" presId="urn:microsoft.com/office/officeart/2008/layout/VerticalCurvedList"/>
    <dgm:cxn modelId="{B1D01AD6-DC81-4509-845D-2347787722C5}" type="presParOf" srcId="{7E96737B-2974-417D-A3D6-1A7F84CC3F7D}" destId="{D053C11D-3CFF-4429-9485-2F704C3345BD}" srcOrd="2" destOrd="0" presId="urn:microsoft.com/office/officeart/2008/layout/VerticalCurvedList"/>
    <dgm:cxn modelId="{650351E3-7D65-466B-9E3D-F4F60327FCD2}" type="presParOf" srcId="{D053C11D-3CFF-4429-9485-2F704C3345BD}" destId="{BE61C357-8517-4906-B4F8-269C9B3FF749}" srcOrd="0" destOrd="0" presId="urn:microsoft.com/office/officeart/2008/layout/VerticalCurvedList"/>
    <dgm:cxn modelId="{7A4A1F0F-C37C-4D62-A28D-60E625A14D47}" type="presParOf" srcId="{7E96737B-2974-417D-A3D6-1A7F84CC3F7D}" destId="{64FCC906-B8C8-4975-BBB2-2FB5F5002D34}" srcOrd="3" destOrd="0" presId="urn:microsoft.com/office/officeart/2008/layout/VerticalCurvedList"/>
    <dgm:cxn modelId="{73ED4888-2189-41FC-92A7-C2E5C829D287}" type="presParOf" srcId="{7E96737B-2974-417D-A3D6-1A7F84CC3F7D}" destId="{84C3847B-C3F8-47F8-B2C3-E52710635F1D}" srcOrd="4" destOrd="0" presId="urn:microsoft.com/office/officeart/2008/layout/VerticalCurvedList"/>
    <dgm:cxn modelId="{30355EAF-A20D-4BE4-B69E-78F1A6E24CF4}" type="presParOf" srcId="{84C3847B-C3F8-47F8-B2C3-E52710635F1D}" destId="{5DFB66E9-0097-417C-982F-E8FEACD560CF}" srcOrd="0" destOrd="0" presId="urn:microsoft.com/office/officeart/2008/layout/VerticalCurvedList"/>
    <dgm:cxn modelId="{F0001F30-8993-469D-918C-3D8E89DC9AC5}" type="presParOf" srcId="{7E96737B-2974-417D-A3D6-1A7F84CC3F7D}" destId="{C6F270FE-73EE-4C71-BFC8-71B53E2B8F0F}" srcOrd="5" destOrd="0" presId="urn:microsoft.com/office/officeart/2008/layout/VerticalCurvedList"/>
    <dgm:cxn modelId="{D4EAB6DC-3B31-4C74-802F-12272B69A184}" type="presParOf" srcId="{7E96737B-2974-417D-A3D6-1A7F84CC3F7D}" destId="{E9067B8F-7854-4863-9B7A-726B3D7B0D68}" srcOrd="6" destOrd="0" presId="urn:microsoft.com/office/officeart/2008/layout/VerticalCurvedList"/>
    <dgm:cxn modelId="{25EDE1EC-A03E-4ABE-B3A5-A21BD2AA4461}" type="presParOf" srcId="{E9067B8F-7854-4863-9B7A-726B3D7B0D68}" destId="{C4927D3B-D85F-4F0E-9E58-0FB2DBA2023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55C53FF-A4EC-4DFA-BC1F-6CB64AE73196}" type="doc">
      <dgm:prSet loTypeId="urn:microsoft.com/office/officeart/2008/layout/AlternatingHexagons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l-PL"/>
        </a:p>
      </dgm:t>
    </dgm:pt>
    <dgm:pt modelId="{18FF6BED-D61F-4D6C-81E5-C9DA1E4625F5}">
      <dgm:prSet phldrT="[Tekst]"/>
      <dgm:spPr/>
      <dgm:t>
        <a:bodyPr/>
        <a:lstStyle/>
        <a:p>
          <a:r>
            <a:rPr lang="pl-PL" dirty="0"/>
            <a:t>Brak ograniczeń dla transportu indywidualnego </a:t>
          </a:r>
        </a:p>
      </dgm:t>
    </dgm:pt>
    <dgm:pt modelId="{1500DC2C-21C8-44F3-973B-420125F9F800}" type="parTrans" cxnId="{C3A799B9-A622-4B81-AE88-E86EFDE8599E}">
      <dgm:prSet/>
      <dgm:spPr/>
      <dgm:t>
        <a:bodyPr/>
        <a:lstStyle/>
        <a:p>
          <a:endParaRPr lang="pl-PL"/>
        </a:p>
      </dgm:t>
    </dgm:pt>
    <dgm:pt modelId="{93D4C0DD-A4E2-4271-9A55-88A79A5C36ED}" type="sibTrans" cxnId="{C3A799B9-A622-4B81-AE88-E86EFDE8599E}">
      <dgm:prSet/>
      <dgm:spPr/>
      <dgm:t>
        <a:bodyPr/>
        <a:lstStyle/>
        <a:p>
          <a:r>
            <a:rPr lang="pl-PL" dirty="0"/>
            <a:t>Brak wspólnego systemu transportu zbiorowego</a:t>
          </a:r>
        </a:p>
      </dgm:t>
    </dgm:pt>
    <dgm:pt modelId="{E0051FAA-08E6-49BE-91FE-5F7EF47AF819}">
      <dgm:prSet phldrT="[Tekst]"/>
      <dgm:spPr/>
      <dgm:t>
        <a:bodyPr/>
        <a:lstStyle/>
        <a:p>
          <a:r>
            <a:rPr lang="pl-PL" dirty="0"/>
            <a:t>Brak wspólnego planowania sieci dróg rowerowych dla całego KKBOF</a:t>
          </a:r>
        </a:p>
      </dgm:t>
    </dgm:pt>
    <dgm:pt modelId="{A5903E54-7CA1-4B34-A8D5-BF3227966F32}" type="parTrans" cxnId="{6232A730-EAF2-4567-9D17-F0FA0584B4BB}">
      <dgm:prSet/>
      <dgm:spPr/>
      <dgm:t>
        <a:bodyPr/>
        <a:lstStyle/>
        <a:p>
          <a:endParaRPr lang="pl-PL"/>
        </a:p>
      </dgm:t>
    </dgm:pt>
    <dgm:pt modelId="{7D99324B-39F7-4DFB-BB77-167D21B66AD6}" type="sibTrans" cxnId="{6232A730-EAF2-4567-9D17-F0FA0584B4BB}">
      <dgm:prSet/>
      <dgm:spPr/>
      <dgm:t>
        <a:bodyPr/>
        <a:lstStyle/>
        <a:p>
          <a:r>
            <a:rPr lang="pl-PL" dirty="0"/>
            <a:t>Brak wspólnego planowania rozwoju transportu towarów </a:t>
          </a:r>
        </a:p>
      </dgm:t>
    </dgm:pt>
    <dgm:pt modelId="{9628DD48-8454-4BB5-9463-500E2FD7681A}">
      <dgm:prSet phldrT="[Tekst]"/>
      <dgm:spPr/>
      <dgm:t>
        <a:bodyPr/>
        <a:lstStyle/>
        <a:p>
          <a:r>
            <a:rPr lang="pl-PL" dirty="0"/>
            <a:t>Zróżnicowane potrzeby jednostek wchodzących w skład KKBOF</a:t>
          </a:r>
        </a:p>
      </dgm:t>
    </dgm:pt>
    <dgm:pt modelId="{E25FE7E2-DE88-4840-9E52-56B4C64B7336}" type="parTrans" cxnId="{41712643-1D9E-4E1A-8085-3D48987BC5B9}">
      <dgm:prSet/>
      <dgm:spPr/>
      <dgm:t>
        <a:bodyPr/>
        <a:lstStyle/>
        <a:p>
          <a:endParaRPr lang="pl-PL"/>
        </a:p>
      </dgm:t>
    </dgm:pt>
    <dgm:pt modelId="{A8DAFFE5-88C4-41A3-AF2D-3DA0C00969DC}" type="sibTrans" cxnId="{41712643-1D9E-4E1A-8085-3D48987BC5B9}">
      <dgm:prSet/>
      <dgm:spPr/>
      <dgm:t>
        <a:bodyPr/>
        <a:lstStyle/>
        <a:p>
          <a:r>
            <a:rPr lang="pl-PL" dirty="0"/>
            <a:t>Zbyt mała świadomość społeczna dotycząca wyboru środka transportu </a:t>
          </a:r>
        </a:p>
      </dgm:t>
    </dgm:pt>
    <dgm:pt modelId="{B0992B00-4DFC-46E5-98EB-1A563A2C9FF4}">
      <dgm:prSet/>
      <dgm:spPr/>
      <dgm:t>
        <a:bodyPr/>
        <a:lstStyle/>
        <a:p>
          <a:endParaRPr lang="pl-PL"/>
        </a:p>
      </dgm:t>
    </dgm:pt>
    <dgm:pt modelId="{6778F1C7-B88A-4FEF-B2B3-6D112DFCEFFC}" type="parTrans" cxnId="{6332D390-C74E-4471-8792-62A6574BC0EB}">
      <dgm:prSet/>
      <dgm:spPr/>
      <dgm:t>
        <a:bodyPr/>
        <a:lstStyle/>
        <a:p>
          <a:endParaRPr lang="pl-PL"/>
        </a:p>
      </dgm:t>
    </dgm:pt>
    <dgm:pt modelId="{DF535CA4-0D95-4F42-A593-6D32A55EEFE7}" type="sibTrans" cxnId="{6332D390-C74E-4471-8792-62A6574BC0EB}">
      <dgm:prSet/>
      <dgm:spPr/>
      <dgm:t>
        <a:bodyPr/>
        <a:lstStyle/>
        <a:p>
          <a:endParaRPr lang="pl-PL"/>
        </a:p>
      </dgm:t>
    </dgm:pt>
    <dgm:pt modelId="{0EB5A91A-C592-4028-8172-61B6FFC5886F}" type="pres">
      <dgm:prSet presAssocID="{455C53FF-A4EC-4DFA-BC1F-6CB64AE73196}" presName="Name0" presStyleCnt="0">
        <dgm:presLayoutVars>
          <dgm:chMax/>
          <dgm:chPref/>
          <dgm:dir/>
          <dgm:animLvl val="lvl"/>
        </dgm:presLayoutVars>
      </dgm:prSet>
      <dgm:spPr/>
    </dgm:pt>
    <dgm:pt modelId="{42E801A5-AE97-45DD-B428-46E204D09A69}" type="pres">
      <dgm:prSet presAssocID="{18FF6BED-D61F-4D6C-81E5-C9DA1E4625F5}" presName="composite" presStyleCnt="0"/>
      <dgm:spPr/>
    </dgm:pt>
    <dgm:pt modelId="{A3BC64F5-C0D0-450E-AACF-0957DAE17D33}" type="pres">
      <dgm:prSet presAssocID="{18FF6BED-D61F-4D6C-81E5-C9DA1E4625F5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</dgm:pt>
    <dgm:pt modelId="{F262FA68-D831-4544-955C-6E64B51D831F}" type="pres">
      <dgm:prSet presAssocID="{18FF6BED-D61F-4D6C-81E5-C9DA1E4625F5}" presName="Childtext1" presStyleLbl="revTx" presStyleIdx="0" presStyleCnt="3" custLinFactNeighborX="1165" custLinFactNeighborY="1380">
        <dgm:presLayoutVars>
          <dgm:chMax val="0"/>
          <dgm:chPref val="0"/>
          <dgm:bulletEnabled val="1"/>
        </dgm:presLayoutVars>
      </dgm:prSet>
      <dgm:spPr/>
    </dgm:pt>
    <dgm:pt modelId="{17395BF5-2A15-40C5-9E4A-334EAB5569EB}" type="pres">
      <dgm:prSet presAssocID="{18FF6BED-D61F-4D6C-81E5-C9DA1E4625F5}" presName="BalanceSpacing" presStyleCnt="0"/>
      <dgm:spPr/>
    </dgm:pt>
    <dgm:pt modelId="{DC2D0E60-F03F-4B5D-B9FF-C622DACA00C0}" type="pres">
      <dgm:prSet presAssocID="{18FF6BED-D61F-4D6C-81E5-C9DA1E4625F5}" presName="BalanceSpacing1" presStyleCnt="0"/>
      <dgm:spPr/>
    </dgm:pt>
    <dgm:pt modelId="{BD9D46B7-F4C9-451B-8020-2EFEF3191212}" type="pres">
      <dgm:prSet presAssocID="{93D4C0DD-A4E2-4271-9A55-88A79A5C36ED}" presName="Accent1Text" presStyleLbl="node1" presStyleIdx="1" presStyleCnt="6"/>
      <dgm:spPr/>
    </dgm:pt>
    <dgm:pt modelId="{48A8CF7C-2BC3-40C5-A67D-9AFD37401CCB}" type="pres">
      <dgm:prSet presAssocID="{93D4C0DD-A4E2-4271-9A55-88A79A5C36ED}" presName="spaceBetweenRectangles" presStyleCnt="0"/>
      <dgm:spPr/>
    </dgm:pt>
    <dgm:pt modelId="{AFAE3372-8FC7-49A3-9422-45D95E11000B}" type="pres">
      <dgm:prSet presAssocID="{E0051FAA-08E6-49BE-91FE-5F7EF47AF819}" presName="composite" presStyleCnt="0"/>
      <dgm:spPr/>
    </dgm:pt>
    <dgm:pt modelId="{A65D2ADB-AF80-4A12-B89B-73FFFD741B8E}" type="pres">
      <dgm:prSet presAssocID="{E0051FAA-08E6-49BE-91FE-5F7EF47AF819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</dgm:pt>
    <dgm:pt modelId="{0505DB96-31A4-4B45-BC84-4FD074E2B69A}" type="pres">
      <dgm:prSet presAssocID="{E0051FAA-08E6-49BE-91FE-5F7EF47AF819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32F500A6-2247-40BA-96F4-89557A77F418}" type="pres">
      <dgm:prSet presAssocID="{E0051FAA-08E6-49BE-91FE-5F7EF47AF819}" presName="BalanceSpacing" presStyleCnt="0"/>
      <dgm:spPr/>
    </dgm:pt>
    <dgm:pt modelId="{9A15D95E-D0B9-44A5-A380-CEE4104A5C67}" type="pres">
      <dgm:prSet presAssocID="{E0051FAA-08E6-49BE-91FE-5F7EF47AF819}" presName="BalanceSpacing1" presStyleCnt="0"/>
      <dgm:spPr/>
    </dgm:pt>
    <dgm:pt modelId="{300660BA-5F93-427C-AC32-B6DD3FE2C175}" type="pres">
      <dgm:prSet presAssocID="{7D99324B-39F7-4DFB-BB77-167D21B66AD6}" presName="Accent1Text" presStyleLbl="node1" presStyleIdx="3" presStyleCnt="6"/>
      <dgm:spPr/>
    </dgm:pt>
    <dgm:pt modelId="{61D167AA-3076-4C14-BBC8-C88AD00DFAC5}" type="pres">
      <dgm:prSet presAssocID="{7D99324B-39F7-4DFB-BB77-167D21B66AD6}" presName="spaceBetweenRectangles" presStyleCnt="0"/>
      <dgm:spPr/>
    </dgm:pt>
    <dgm:pt modelId="{14A4140A-0B4D-45F6-B30D-FF79DF998EA6}" type="pres">
      <dgm:prSet presAssocID="{9628DD48-8454-4BB5-9463-500E2FD7681A}" presName="composite" presStyleCnt="0"/>
      <dgm:spPr/>
    </dgm:pt>
    <dgm:pt modelId="{D917A012-AA2E-49D4-B4DC-D18507745A9D}" type="pres">
      <dgm:prSet presAssocID="{9628DD48-8454-4BB5-9463-500E2FD7681A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EAFD481E-CF09-46F5-BA99-A120F965904A}" type="pres">
      <dgm:prSet presAssocID="{9628DD48-8454-4BB5-9463-500E2FD7681A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0A6CA2F6-E037-4D22-8F81-91D437258E2D}" type="pres">
      <dgm:prSet presAssocID="{9628DD48-8454-4BB5-9463-500E2FD7681A}" presName="BalanceSpacing" presStyleCnt="0"/>
      <dgm:spPr/>
    </dgm:pt>
    <dgm:pt modelId="{F29D8847-93B2-4B9D-889F-25FE9D112E1B}" type="pres">
      <dgm:prSet presAssocID="{9628DD48-8454-4BB5-9463-500E2FD7681A}" presName="BalanceSpacing1" presStyleCnt="0"/>
      <dgm:spPr/>
    </dgm:pt>
    <dgm:pt modelId="{D0AD9CEA-EAEA-4A90-92FD-0B9A7BA08163}" type="pres">
      <dgm:prSet presAssocID="{A8DAFFE5-88C4-41A3-AF2D-3DA0C00969DC}" presName="Accent1Text" presStyleLbl="node1" presStyleIdx="5" presStyleCnt="6"/>
      <dgm:spPr/>
    </dgm:pt>
  </dgm:ptLst>
  <dgm:cxnLst>
    <dgm:cxn modelId="{F0D01200-A9CF-4FF4-9D60-70BF6D12A010}" type="presOf" srcId="{B0992B00-4DFC-46E5-98EB-1A563A2C9FF4}" destId="{F262FA68-D831-4544-955C-6E64B51D831F}" srcOrd="0" destOrd="0" presId="urn:microsoft.com/office/officeart/2008/layout/AlternatingHexagons"/>
    <dgm:cxn modelId="{6232A730-EAF2-4567-9D17-F0FA0584B4BB}" srcId="{455C53FF-A4EC-4DFA-BC1F-6CB64AE73196}" destId="{E0051FAA-08E6-49BE-91FE-5F7EF47AF819}" srcOrd="1" destOrd="0" parTransId="{A5903E54-7CA1-4B34-A8D5-BF3227966F32}" sibTransId="{7D99324B-39F7-4DFB-BB77-167D21B66AD6}"/>
    <dgm:cxn modelId="{1919CB42-B806-4EDE-9BB0-28FD010F78AB}" type="presOf" srcId="{93D4C0DD-A4E2-4271-9A55-88A79A5C36ED}" destId="{BD9D46B7-F4C9-451B-8020-2EFEF3191212}" srcOrd="0" destOrd="0" presId="urn:microsoft.com/office/officeart/2008/layout/AlternatingHexagons"/>
    <dgm:cxn modelId="{41712643-1D9E-4E1A-8085-3D48987BC5B9}" srcId="{455C53FF-A4EC-4DFA-BC1F-6CB64AE73196}" destId="{9628DD48-8454-4BB5-9463-500E2FD7681A}" srcOrd="2" destOrd="0" parTransId="{E25FE7E2-DE88-4840-9E52-56B4C64B7336}" sibTransId="{A8DAFFE5-88C4-41A3-AF2D-3DA0C00969DC}"/>
    <dgm:cxn modelId="{6009E085-0047-42DC-B3CA-C97625304846}" type="presOf" srcId="{A8DAFFE5-88C4-41A3-AF2D-3DA0C00969DC}" destId="{D0AD9CEA-EAEA-4A90-92FD-0B9A7BA08163}" srcOrd="0" destOrd="0" presId="urn:microsoft.com/office/officeart/2008/layout/AlternatingHexagons"/>
    <dgm:cxn modelId="{6332D390-C74E-4471-8792-62A6574BC0EB}" srcId="{18FF6BED-D61F-4D6C-81E5-C9DA1E4625F5}" destId="{B0992B00-4DFC-46E5-98EB-1A563A2C9FF4}" srcOrd="0" destOrd="0" parTransId="{6778F1C7-B88A-4FEF-B2B3-6D112DFCEFFC}" sibTransId="{DF535CA4-0D95-4F42-A593-6D32A55EEFE7}"/>
    <dgm:cxn modelId="{81CCADB7-01A8-45F2-8ED2-72F9971462F8}" type="presOf" srcId="{7D99324B-39F7-4DFB-BB77-167D21B66AD6}" destId="{300660BA-5F93-427C-AC32-B6DD3FE2C175}" srcOrd="0" destOrd="0" presId="urn:microsoft.com/office/officeart/2008/layout/AlternatingHexagons"/>
    <dgm:cxn modelId="{C3A799B9-A622-4B81-AE88-E86EFDE8599E}" srcId="{455C53FF-A4EC-4DFA-BC1F-6CB64AE73196}" destId="{18FF6BED-D61F-4D6C-81E5-C9DA1E4625F5}" srcOrd="0" destOrd="0" parTransId="{1500DC2C-21C8-44F3-973B-420125F9F800}" sibTransId="{93D4C0DD-A4E2-4271-9A55-88A79A5C36ED}"/>
    <dgm:cxn modelId="{7A4723CB-A873-4635-9DB3-69D95D97947A}" type="presOf" srcId="{18FF6BED-D61F-4D6C-81E5-C9DA1E4625F5}" destId="{A3BC64F5-C0D0-450E-AACF-0957DAE17D33}" srcOrd="0" destOrd="0" presId="urn:microsoft.com/office/officeart/2008/layout/AlternatingHexagons"/>
    <dgm:cxn modelId="{BDA571CF-01FB-4E5B-810A-6A2985F2A5E8}" type="presOf" srcId="{E0051FAA-08E6-49BE-91FE-5F7EF47AF819}" destId="{A65D2ADB-AF80-4A12-B89B-73FFFD741B8E}" srcOrd="0" destOrd="0" presId="urn:microsoft.com/office/officeart/2008/layout/AlternatingHexagons"/>
    <dgm:cxn modelId="{024551D8-60B7-4A50-AD01-525D1E654756}" type="presOf" srcId="{9628DD48-8454-4BB5-9463-500E2FD7681A}" destId="{D917A012-AA2E-49D4-B4DC-D18507745A9D}" srcOrd="0" destOrd="0" presId="urn:microsoft.com/office/officeart/2008/layout/AlternatingHexagons"/>
    <dgm:cxn modelId="{1DE3E7DD-14FF-4D93-A245-A4AC466E85F2}" type="presOf" srcId="{455C53FF-A4EC-4DFA-BC1F-6CB64AE73196}" destId="{0EB5A91A-C592-4028-8172-61B6FFC5886F}" srcOrd="0" destOrd="0" presId="urn:microsoft.com/office/officeart/2008/layout/AlternatingHexagons"/>
    <dgm:cxn modelId="{4A8C1277-F376-4BEE-B123-63CAC63EBDEB}" type="presParOf" srcId="{0EB5A91A-C592-4028-8172-61B6FFC5886F}" destId="{42E801A5-AE97-45DD-B428-46E204D09A69}" srcOrd="0" destOrd="0" presId="urn:microsoft.com/office/officeart/2008/layout/AlternatingHexagons"/>
    <dgm:cxn modelId="{47BE85D7-0E08-45AD-9AEE-0CDD1BFF5018}" type="presParOf" srcId="{42E801A5-AE97-45DD-B428-46E204D09A69}" destId="{A3BC64F5-C0D0-450E-AACF-0957DAE17D33}" srcOrd="0" destOrd="0" presId="urn:microsoft.com/office/officeart/2008/layout/AlternatingHexagons"/>
    <dgm:cxn modelId="{22474799-8925-46DF-8D8B-26A1C39A2E4B}" type="presParOf" srcId="{42E801A5-AE97-45DD-B428-46E204D09A69}" destId="{F262FA68-D831-4544-955C-6E64B51D831F}" srcOrd="1" destOrd="0" presId="urn:microsoft.com/office/officeart/2008/layout/AlternatingHexagons"/>
    <dgm:cxn modelId="{E6C3EC94-D19A-4F3F-9742-BC6993EE2AA1}" type="presParOf" srcId="{42E801A5-AE97-45DD-B428-46E204D09A69}" destId="{17395BF5-2A15-40C5-9E4A-334EAB5569EB}" srcOrd="2" destOrd="0" presId="urn:microsoft.com/office/officeart/2008/layout/AlternatingHexagons"/>
    <dgm:cxn modelId="{35E3456D-3BB7-4326-BD10-BF690647A968}" type="presParOf" srcId="{42E801A5-AE97-45DD-B428-46E204D09A69}" destId="{DC2D0E60-F03F-4B5D-B9FF-C622DACA00C0}" srcOrd="3" destOrd="0" presId="urn:microsoft.com/office/officeart/2008/layout/AlternatingHexagons"/>
    <dgm:cxn modelId="{E56089E0-56D9-4E68-80D4-3D8FFF28E712}" type="presParOf" srcId="{42E801A5-AE97-45DD-B428-46E204D09A69}" destId="{BD9D46B7-F4C9-451B-8020-2EFEF3191212}" srcOrd="4" destOrd="0" presId="urn:microsoft.com/office/officeart/2008/layout/AlternatingHexagons"/>
    <dgm:cxn modelId="{50797C60-618F-4DE0-AC5B-6869D4DED1F3}" type="presParOf" srcId="{0EB5A91A-C592-4028-8172-61B6FFC5886F}" destId="{48A8CF7C-2BC3-40C5-A67D-9AFD37401CCB}" srcOrd="1" destOrd="0" presId="urn:microsoft.com/office/officeart/2008/layout/AlternatingHexagons"/>
    <dgm:cxn modelId="{84D94CFD-32C0-44E4-923F-041A674DB12C}" type="presParOf" srcId="{0EB5A91A-C592-4028-8172-61B6FFC5886F}" destId="{AFAE3372-8FC7-49A3-9422-45D95E11000B}" srcOrd="2" destOrd="0" presId="urn:microsoft.com/office/officeart/2008/layout/AlternatingHexagons"/>
    <dgm:cxn modelId="{07B19D48-1FCB-439F-B9F0-2E15FB4685C2}" type="presParOf" srcId="{AFAE3372-8FC7-49A3-9422-45D95E11000B}" destId="{A65D2ADB-AF80-4A12-B89B-73FFFD741B8E}" srcOrd="0" destOrd="0" presId="urn:microsoft.com/office/officeart/2008/layout/AlternatingHexagons"/>
    <dgm:cxn modelId="{8B6EF7BD-2DB8-44DC-9D17-AEC47FB22015}" type="presParOf" srcId="{AFAE3372-8FC7-49A3-9422-45D95E11000B}" destId="{0505DB96-31A4-4B45-BC84-4FD074E2B69A}" srcOrd="1" destOrd="0" presId="urn:microsoft.com/office/officeart/2008/layout/AlternatingHexagons"/>
    <dgm:cxn modelId="{0212D1E6-B0D2-40C9-B1D0-72148C396CE4}" type="presParOf" srcId="{AFAE3372-8FC7-49A3-9422-45D95E11000B}" destId="{32F500A6-2247-40BA-96F4-89557A77F418}" srcOrd="2" destOrd="0" presId="urn:microsoft.com/office/officeart/2008/layout/AlternatingHexagons"/>
    <dgm:cxn modelId="{09715BF0-7F38-439F-8AC1-9C8ED28AE4FB}" type="presParOf" srcId="{AFAE3372-8FC7-49A3-9422-45D95E11000B}" destId="{9A15D95E-D0B9-44A5-A380-CEE4104A5C67}" srcOrd="3" destOrd="0" presId="urn:microsoft.com/office/officeart/2008/layout/AlternatingHexagons"/>
    <dgm:cxn modelId="{8243EAD8-6FF9-4E6E-BF33-09920D949714}" type="presParOf" srcId="{AFAE3372-8FC7-49A3-9422-45D95E11000B}" destId="{300660BA-5F93-427C-AC32-B6DD3FE2C175}" srcOrd="4" destOrd="0" presId="urn:microsoft.com/office/officeart/2008/layout/AlternatingHexagons"/>
    <dgm:cxn modelId="{ECDDFAB4-B827-4E29-857D-C48D8A0A410F}" type="presParOf" srcId="{0EB5A91A-C592-4028-8172-61B6FFC5886F}" destId="{61D167AA-3076-4C14-BBC8-C88AD00DFAC5}" srcOrd="3" destOrd="0" presId="urn:microsoft.com/office/officeart/2008/layout/AlternatingHexagons"/>
    <dgm:cxn modelId="{3AC8E6D2-DEE8-4402-A80A-DEB88C9CBA87}" type="presParOf" srcId="{0EB5A91A-C592-4028-8172-61B6FFC5886F}" destId="{14A4140A-0B4D-45F6-B30D-FF79DF998EA6}" srcOrd="4" destOrd="0" presId="urn:microsoft.com/office/officeart/2008/layout/AlternatingHexagons"/>
    <dgm:cxn modelId="{909CC0B6-272E-4BE0-9E2D-82C7455B8ABA}" type="presParOf" srcId="{14A4140A-0B4D-45F6-B30D-FF79DF998EA6}" destId="{D917A012-AA2E-49D4-B4DC-D18507745A9D}" srcOrd="0" destOrd="0" presId="urn:microsoft.com/office/officeart/2008/layout/AlternatingHexagons"/>
    <dgm:cxn modelId="{65D6C5A5-4694-4FB6-A806-EAC6762D7D76}" type="presParOf" srcId="{14A4140A-0B4D-45F6-B30D-FF79DF998EA6}" destId="{EAFD481E-CF09-46F5-BA99-A120F965904A}" srcOrd="1" destOrd="0" presId="urn:microsoft.com/office/officeart/2008/layout/AlternatingHexagons"/>
    <dgm:cxn modelId="{076B2CC9-D59E-4F15-9CF0-E50B441A0FD7}" type="presParOf" srcId="{14A4140A-0B4D-45F6-B30D-FF79DF998EA6}" destId="{0A6CA2F6-E037-4D22-8F81-91D437258E2D}" srcOrd="2" destOrd="0" presId="urn:microsoft.com/office/officeart/2008/layout/AlternatingHexagons"/>
    <dgm:cxn modelId="{4204AA18-1D51-49A0-A94B-45A2FD402BC0}" type="presParOf" srcId="{14A4140A-0B4D-45F6-B30D-FF79DF998EA6}" destId="{F29D8847-93B2-4B9D-889F-25FE9D112E1B}" srcOrd="3" destOrd="0" presId="urn:microsoft.com/office/officeart/2008/layout/AlternatingHexagons"/>
    <dgm:cxn modelId="{718F5E01-3A65-45AA-8A3E-BEB66426BEB7}" type="presParOf" srcId="{14A4140A-0B4D-45F6-B30D-FF79DF998EA6}" destId="{D0AD9CEA-EAEA-4A90-92FD-0B9A7BA08163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0735127-ED4D-4293-8806-0FCDFF2F4247}" type="doc">
      <dgm:prSet loTypeId="urn:microsoft.com/office/officeart/2005/8/layout/chevron2" loCatId="list" qsTypeId="urn:microsoft.com/office/officeart/2005/8/quickstyle/simple1" qsCatId="simple" csTypeId="urn:microsoft.com/office/officeart/2005/8/colors/accent6_5" csCatId="accent6" phldr="1"/>
      <dgm:spPr/>
    </dgm:pt>
    <dgm:pt modelId="{8C73E3FC-20D5-40F1-A169-178CA37C168C}">
      <dgm:prSet phldrT="[Tekst]"/>
      <dgm:spPr/>
      <dgm:t>
        <a:bodyPr/>
        <a:lstStyle/>
        <a:p>
          <a:r>
            <a:rPr lang="pl-PL" dirty="0"/>
            <a:t>2023</a:t>
          </a:r>
        </a:p>
      </dgm:t>
    </dgm:pt>
    <dgm:pt modelId="{ED5734A1-6373-4DE1-8F29-873B9F051ECA}" type="parTrans" cxnId="{5FD12E54-A987-4B6E-B479-5D8043D24536}">
      <dgm:prSet/>
      <dgm:spPr/>
      <dgm:t>
        <a:bodyPr/>
        <a:lstStyle/>
        <a:p>
          <a:endParaRPr lang="pl-PL"/>
        </a:p>
      </dgm:t>
    </dgm:pt>
    <dgm:pt modelId="{C0B02398-4448-4C63-96D7-F9E2644B044E}" type="sibTrans" cxnId="{5FD12E54-A987-4B6E-B479-5D8043D24536}">
      <dgm:prSet/>
      <dgm:spPr/>
      <dgm:t>
        <a:bodyPr/>
        <a:lstStyle/>
        <a:p>
          <a:endParaRPr lang="pl-PL"/>
        </a:p>
      </dgm:t>
    </dgm:pt>
    <dgm:pt modelId="{FC5BCD6A-2E8A-48FF-8D2C-6DC546BA9187}">
      <dgm:prSet phldrT="[Tekst]"/>
      <dgm:spPr/>
      <dgm:t>
        <a:bodyPr/>
        <a:lstStyle/>
        <a:p>
          <a:r>
            <a:rPr lang="pl-PL" dirty="0"/>
            <a:t>2024</a:t>
          </a:r>
        </a:p>
      </dgm:t>
    </dgm:pt>
    <dgm:pt modelId="{CC0E27A8-F46E-43CA-876F-C5E679D69B3E}" type="parTrans" cxnId="{75DEAF19-4970-42E9-BBC1-5269380E703F}">
      <dgm:prSet/>
      <dgm:spPr/>
      <dgm:t>
        <a:bodyPr/>
        <a:lstStyle/>
        <a:p>
          <a:endParaRPr lang="pl-PL"/>
        </a:p>
      </dgm:t>
    </dgm:pt>
    <dgm:pt modelId="{4DB3E6BC-952E-4384-80FA-FB8CC696DBDC}" type="sibTrans" cxnId="{75DEAF19-4970-42E9-BBC1-5269380E703F}">
      <dgm:prSet/>
      <dgm:spPr/>
      <dgm:t>
        <a:bodyPr/>
        <a:lstStyle/>
        <a:p>
          <a:endParaRPr lang="pl-PL"/>
        </a:p>
      </dgm:t>
    </dgm:pt>
    <dgm:pt modelId="{32967DC6-9F30-4D11-AD24-A444C69F7D90}">
      <dgm:prSet phldrT="[Tekst]"/>
      <dgm:spPr/>
      <dgm:t>
        <a:bodyPr/>
        <a:lstStyle/>
        <a:p>
          <a:r>
            <a:rPr lang="pl-PL" dirty="0"/>
            <a:t>2026- 2030</a:t>
          </a:r>
        </a:p>
      </dgm:t>
    </dgm:pt>
    <dgm:pt modelId="{C547AB3F-562F-43C2-BD06-F3316B8F46AD}" type="parTrans" cxnId="{126B4F8F-663A-4016-9D7D-16FEA0A3A172}">
      <dgm:prSet/>
      <dgm:spPr/>
      <dgm:t>
        <a:bodyPr/>
        <a:lstStyle/>
        <a:p>
          <a:endParaRPr lang="pl-PL"/>
        </a:p>
      </dgm:t>
    </dgm:pt>
    <dgm:pt modelId="{184C9A0A-BF40-444B-889D-A6E8723EB94D}" type="sibTrans" cxnId="{126B4F8F-663A-4016-9D7D-16FEA0A3A172}">
      <dgm:prSet/>
      <dgm:spPr/>
      <dgm:t>
        <a:bodyPr/>
        <a:lstStyle/>
        <a:p>
          <a:endParaRPr lang="pl-PL"/>
        </a:p>
      </dgm:t>
    </dgm:pt>
    <dgm:pt modelId="{9F473D52-05E3-4200-B643-489B41E6875B}">
      <dgm:prSet custT="1"/>
      <dgm:spPr/>
      <dgm:t>
        <a:bodyPr/>
        <a:lstStyle/>
        <a:p>
          <a:r>
            <a:rPr lang="pl-PL" sz="1200" b="0" i="0" dirty="0"/>
            <a:t>Powołanie zespołów roboczych, ustalenie szczegółowych harmonogramów prac nad spójnym systemem transportu zbiorowego, ścieżek rowerowych, wspólną polityką parkingową, </a:t>
          </a:r>
          <a:r>
            <a:rPr lang="pl-PL" sz="1200" b="0" i="0" dirty="0" err="1"/>
            <a:t>masterplanów</a:t>
          </a:r>
          <a:r>
            <a:rPr lang="pl-PL" sz="1200" b="0" i="0" dirty="0"/>
            <a:t> i miejscowych planów zagospodarowania przestrzennego zgodnie z zasadami zrównoważonej mobilności.</a:t>
          </a:r>
          <a:endParaRPr lang="pl-PL" sz="1200" b="0" dirty="0"/>
        </a:p>
      </dgm:t>
    </dgm:pt>
    <dgm:pt modelId="{92EAC775-E0EB-4129-903F-045893E00818}" type="parTrans" cxnId="{78AE0FDD-765C-4B41-8988-49E8233561D9}">
      <dgm:prSet/>
      <dgm:spPr/>
      <dgm:t>
        <a:bodyPr/>
        <a:lstStyle/>
        <a:p>
          <a:endParaRPr lang="pl-PL"/>
        </a:p>
      </dgm:t>
    </dgm:pt>
    <dgm:pt modelId="{B1905509-0F11-4EEF-996E-8C7CF9DE8564}" type="sibTrans" cxnId="{78AE0FDD-765C-4B41-8988-49E8233561D9}">
      <dgm:prSet/>
      <dgm:spPr/>
      <dgm:t>
        <a:bodyPr/>
        <a:lstStyle/>
        <a:p>
          <a:endParaRPr lang="pl-PL"/>
        </a:p>
      </dgm:t>
    </dgm:pt>
    <dgm:pt modelId="{32F7D383-CEC4-4946-98A4-F6BFB8DC1F85}">
      <dgm:prSet custT="1"/>
      <dgm:spPr/>
      <dgm:t>
        <a:bodyPr/>
        <a:lstStyle/>
        <a:p>
          <a:r>
            <a:rPr lang="pl-PL" sz="1400" b="0" dirty="0"/>
            <a:t>Zainicjowanie prac nad opracowaniem koncepcji transportu zbiorowego dla całego obszaru KKBOF (lub gmin, które wyrażą chęć udziału i partycypacji w kosztach)  wraz z modelem funkcjonowania i określeniem kosztów.</a:t>
          </a:r>
        </a:p>
      </dgm:t>
    </dgm:pt>
    <dgm:pt modelId="{6149FEC0-A93C-42C2-9935-BC868453EE3B}" type="parTrans" cxnId="{039C0570-9806-4306-900A-B0E93F34A276}">
      <dgm:prSet/>
      <dgm:spPr/>
      <dgm:t>
        <a:bodyPr/>
        <a:lstStyle/>
        <a:p>
          <a:endParaRPr lang="pl-PL"/>
        </a:p>
      </dgm:t>
    </dgm:pt>
    <dgm:pt modelId="{E5966D57-F11C-479F-8DDD-3552FD7F6AF8}" type="sibTrans" cxnId="{039C0570-9806-4306-900A-B0E93F34A276}">
      <dgm:prSet/>
      <dgm:spPr/>
      <dgm:t>
        <a:bodyPr/>
        <a:lstStyle/>
        <a:p>
          <a:endParaRPr lang="pl-PL"/>
        </a:p>
      </dgm:t>
    </dgm:pt>
    <dgm:pt modelId="{72837E3C-C4C3-42CA-864E-4A332DDDA0F6}">
      <dgm:prSet/>
      <dgm:spPr/>
      <dgm:t>
        <a:bodyPr/>
        <a:lstStyle/>
        <a:p>
          <a:r>
            <a:rPr lang="pl-PL"/>
            <a:t>2026</a:t>
          </a:r>
        </a:p>
      </dgm:t>
    </dgm:pt>
    <dgm:pt modelId="{EC220662-8558-4578-A3C9-318CF9E13EEA}" type="parTrans" cxnId="{E93FD159-35F7-499D-B5A0-A82BE2613079}">
      <dgm:prSet/>
      <dgm:spPr/>
      <dgm:t>
        <a:bodyPr/>
        <a:lstStyle/>
        <a:p>
          <a:endParaRPr lang="pl-PL"/>
        </a:p>
      </dgm:t>
    </dgm:pt>
    <dgm:pt modelId="{3BF4F515-D3B3-49D4-A751-CF3808F02B9C}" type="sibTrans" cxnId="{E93FD159-35F7-499D-B5A0-A82BE2613079}">
      <dgm:prSet/>
      <dgm:spPr/>
      <dgm:t>
        <a:bodyPr/>
        <a:lstStyle/>
        <a:p>
          <a:endParaRPr lang="pl-PL"/>
        </a:p>
      </dgm:t>
    </dgm:pt>
    <dgm:pt modelId="{1AB3FD0D-3ABE-4245-A758-42D2531F0201}">
      <dgm:prSet/>
      <dgm:spPr/>
      <dgm:t>
        <a:bodyPr/>
        <a:lstStyle/>
        <a:p>
          <a:r>
            <a:rPr lang="pl-PL"/>
            <a:t>2030</a:t>
          </a:r>
        </a:p>
      </dgm:t>
    </dgm:pt>
    <dgm:pt modelId="{DCA9423B-CE28-45B1-9B81-51EF7EED90E4}" type="parTrans" cxnId="{39F32C16-C0DB-4B63-9755-682C464462C6}">
      <dgm:prSet/>
      <dgm:spPr/>
      <dgm:t>
        <a:bodyPr/>
        <a:lstStyle/>
        <a:p>
          <a:endParaRPr lang="pl-PL"/>
        </a:p>
      </dgm:t>
    </dgm:pt>
    <dgm:pt modelId="{42E2DEAD-03B5-4ADE-8CCE-CDCCDE14BF0F}" type="sibTrans" cxnId="{39F32C16-C0DB-4B63-9755-682C464462C6}">
      <dgm:prSet/>
      <dgm:spPr/>
      <dgm:t>
        <a:bodyPr/>
        <a:lstStyle/>
        <a:p>
          <a:endParaRPr lang="pl-PL"/>
        </a:p>
      </dgm:t>
    </dgm:pt>
    <dgm:pt modelId="{E6FBDC18-1BE7-4487-A670-2E8B8C907C3D}">
      <dgm:prSet custT="1"/>
      <dgm:spPr/>
      <dgm:t>
        <a:bodyPr/>
        <a:lstStyle/>
        <a:p>
          <a:r>
            <a:rPr lang="pl-PL" sz="1400" b="1" dirty="0"/>
            <a:t>Wykonanie monitoringu realizacji planu, analiza wyników i określenie przewidywanych trendów na kolejne 4 lata. </a:t>
          </a:r>
          <a:endParaRPr lang="pl-PL" sz="1400" dirty="0"/>
        </a:p>
      </dgm:t>
    </dgm:pt>
    <dgm:pt modelId="{86272E0E-18EF-45AC-84FF-35441ACACEF3}" type="parTrans" cxnId="{C8104181-0DC9-46B5-BFD5-64760E50F990}">
      <dgm:prSet/>
      <dgm:spPr/>
      <dgm:t>
        <a:bodyPr/>
        <a:lstStyle/>
        <a:p>
          <a:endParaRPr lang="pl-PL"/>
        </a:p>
      </dgm:t>
    </dgm:pt>
    <dgm:pt modelId="{DAE45E97-D8C7-4193-9F29-DCBFB5B7BD98}" type="sibTrans" cxnId="{C8104181-0DC9-46B5-BFD5-64760E50F990}">
      <dgm:prSet/>
      <dgm:spPr/>
      <dgm:t>
        <a:bodyPr/>
        <a:lstStyle/>
        <a:p>
          <a:endParaRPr lang="pl-PL"/>
        </a:p>
      </dgm:t>
    </dgm:pt>
    <dgm:pt modelId="{74069AF6-12B4-4840-BB7E-88197038EE29}">
      <dgm:prSet custT="1"/>
      <dgm:spPr/>
      <dgm:t>
        <a:bodyPr/>
        <a:lstStyle/>
        <a:p>
          <a:r>
            <a:rPr lang="pl-PL" sz="1400" b="1" dirty="0"/>
            <a:t>Weryfikacja zapisów SUMP.</a:t>
          </a:r>
          <a:endParaRPr lang="pl-PL" sz="1400" dirty="0"/>
        </a:p>
      </dgm:t>
    </dgm:pt>
    <dgm:pt modelId="{C1507C40-B33C-4A9A-B158-ADEF35638BEA}" type="parTrans" cxnId="{C390333C-ADB6-4EA6-9647-484C09D2C2A1}">
      <dgm:prSet/>
      <dgm:spPr/>
      <dgm:t>
        <a:bodyPr/>
        <a:lstStyle/>
        <a:p>
          <a:endParaRPr lang="pl-PL"/>
        </a:p>
      </dgm:t>
    </dgm:pt>
    <dgm:pt modelId="{E25EBD9F-6331-4182-8A75-C3CA3C0ED704}" type="sibTrans" cxnId="{C390333C-ADB6-4EA6-9647-484C09D2C2A1}">
      <dgm:prSet/>
      <dgm:spPr/>
      <dgm:t>
        <a:bodyPr/>
        <a:lstStyle/>
        <a:p>
          <a:endParaRPr lang="pl-PL"/>
        </a:p>
      </dgm:t>
    </dgm:pt>
    <dgm:pt modelId="{830F44B7-347A-469D-A6E0-169087386191}">
      <dgm:prSet custT="1"/>
      <dgm:spPr/>
      <dgm:t>
        <a:bodyPr/>
        <a:lstStyle/>
        <a:p>
          <a:r>
            <a:rPr lang="pl-PL" sz="1400" b="0" dirty="0"/>
            <a:t>Kontynuacja działań już realizowanych, ew. uzupełnienie planu mobilności o działania wynikające z analizy wyników monitoringu. </a:t>
          </a:r>
        </a:p>
      </dgm:t>
    </dgm:pt>
    <dgm:pt modelId="{A903763F-A566-4D7D-BEC0-0F5F94D9881E}" type="parTrans" cxnId="{D9A8035E-4E64-4E43-8D61-C729A36330C4}">
      <dgm:prSet/>
      <dgm:spPr/>
      <dgm:t>
        <a:bodyPr/>
        <a:lstStyle/>
        <a:p>
          <a:endParaRPr lang="pl-PL"/>
        </a:p>
      </dgm:t>
    </dgm:pt>
    <dgm:pt modelId="{566369D4-DE30-4E9B-AA14-796C5354F654}" type="sibTrans" cxnId="{D9A8035E-4E64-4E43-8D61-C729A36330C4}">
      <dgm:prSet/>
      <dgm:spPr/>
      <dgm:t>
        <a:bodyPr/>
        <a:lstStyle/>
        <a:p>
          <a:endParaRPr lang="pl-PL"/>
        </a:p>
      </dgm:t>
    </dgm:pt>
    <dgm:pt modelId="{8195B977-689B-4FC9-ADC3-DB0DFC8C265C}">
      <dgm:prSet custT="1"/>
      <dgm:spPr/>
      <dgm:t>
        <a:bodyPr/>
        <a:lstStyle/>
        <a:p>
          <a:r>
            <a:rPr lang="pl-PL" sz="1400" b="1" dirty="0"/>
            <a:t>Wykonanie monitoringu realizacji planu, analiza wyników. Aktualizacja SUMP.</a:t>
          </a:r>
          <a:endParaRPr lang="pl-PL" sz="1400" dirty="0"/>
        </a:p>
      </dgm:t>
    </dgm:pt>
    <dgm:pt modelId="{FD0C4162-181D-4F7F-8FB5-474DD64ADD73}" type="parTrans" cxnId="{AE3C05BD-7976-4D79-BD22-3D372F9D18EA}">
      <dgm:prSet/>
      <dgm:spPr/>
      <dgm:t>
        <a:bodyPr/>
        <a:lstStyle/>
        <a:p>
          <a:endParaRPr lang="pl-PL"/>
        </a:p>
      </dgm:t>
    </dgm:pt>
    <dgm:pt modelId="{8600C08B-3E9F-4B7C-AD82-9D05F0433264}" type="sibTrans" cxnId="{AE3C05BD-7976-4D79-BD22-3D372F9D18EA}">
      <dgm:prSet/>
      <dgm:spPr/>
      <dgm:t>
        <a:bodyPr/>
        <a:lstStyle/>
        <a:p>
          <a:endParaRPr lang="pl-PL"/>
        </a:p>
      </dgm:t>
    </dgm:pt>
    <dgm:pt modelId="{D4BEF785-288D-4FCE-83F9-7B00C66F5B00}">
      <dgm:prSet custT="1"/>
      <dgm:spPr/>
      <dgm:t>
        <a:bodyPr/>
        <a:lstStyle/>
        <a:p>
          <a:r>
            <a:rPr lang="pl-PL" sz="1200" b="0" dirty="0"/>
            <a:t>Podejmowanie działań mających na celu zmianę </a:t>
          </a:r>
          <a:r>
            <a:rPr lang="pl-PL" sz="1200" b="0" dirty="0" err="1"/>
            <a:t>zachowań</a:t>
          </a:r>
          <a:r>
            <a:rPr lang="pl-PL" sz="1200" b="0" dirty="0"/>
            <a:t> komunikacyjnych mieszkańców KKBOF </a:t>
          </a:r>
          <a:br>
            <a:rPr lang="pl-PL" sz="1200" b="0" dirty="0"/>
          </a:br>
          <a:r>
            <a:rPr lang="pl-PL" sz="1200" b="0" dirty="0"/>
            <a:t>(akcje promocyjne, akcje informacyjne, konkursy, spotkania informacyjne, spotkania edukacyjne itp.)</a:t>
          </a:r>
        </a:p>
      </dgm:t>
    </dgm:pt>
    <dgm:pt modelId="{2E5F92FC-70B4-44B5-95F3-E4FA999C47B9}" type="parTrans" cxnId="{CD453796-9218-484F-AF51-8C5E1AD195BF}">
      <dgm:prSet/>
      <dgm:spPr/>
      <dgm:t>
        <a:bodyPr/>
        <a:lstStyle/>
        <a:p>
          <a:endParaRPr lang="pl-PL"/>
        </a:p>
      </dgm:t>
    </dgm:pt>
    <dgm:pt modelId="{76CA750E-2E0F-44DC-A051-0688CAE7AB64}" type="sibTrans" cxnId="{CD453796-9218-484F-AF51-8C5E1AD195BF}">
      <dgm:prSet/>
      <dgm:spPr/>
      <dgm:t>
        <a:bodyPr/>
        <a:lstStyle/>
        <a:p>
          <a:endParaRPr lang="pl-PL"/>
        </a:p>
      </dgm:t>
    </dgm:pt>
    <dgm:pt modelId="{43FA755E-7751-4750-8810-BF880FC00447}" type="pres">
      <dgm:prSet presAssocID="{F0735127-ED4D-4293-8806-0FCDFF2F4247}" presName="linearFlow" presStyleCnt="0">
        <dgm:presLayoutVars>
          <dgm:dir/>
          <dgm:animLvl val="lvl"/>
          <dgm:resizeHandles val="exact"/>
        </dgm:presLayoutVars>
      </dgm:prSet>
      <dgm:spPr/>
    </dgm:pt>
    <dgm:pt modelId="{D69D969E-02C5-46C2-97A9-59221BFEDB44}" type="pres">
      <dgm:prSet presAssocID="{8C73E3FC-20D5-40F1-A169-178CA37C168C}" presName="composite" presStyleCnt="0"/>
      <dgm:spPr/>
    </dgm:pt>
    <dgm:pt modelId="{AB4D15D1-234B-4FF2-BE74-1649A739725A}" type="pres">
      <dgm:prSet presAssocID="{8C73E3FC-20D5-40F1-A169-178CA37C168C}" presName="parentText" presStyleLbl="alignNode1" presStyleIdx="0" presStyleCnt="5">
        <dgm:presLayoutVars>
          <dgm:chMax val="1"/>
          <dgm:bulletEnabled val="1"/>
        </dgm:presLayoutVars>
      </dgm:prSet>
      <dgm:spPr/>
    </dgm:pt>
    <dgm:pt modelId="{DED6C88B-848B-4251-BB94-AD81A4E66FD7}" type="pres">
      <dgm:prSet presAssocID="{8C73E3FC-20D5-40F1-A169-178CA37C168C}" presName="descendantText" presStyleLbl="alignAcc1" presStyleIdx="0" presStyleCnt="5" custLinFactNeighborX="1326" custLinFactNeighborY="3300">
        <dgm:presLayoutVars>
          <dgm:bulletEnabled val="1"/>
        </dgm:presLayoutVars>
      </dgm:prSet>
      <dgm:spPr/>
    </dgm:pt>
    <dgm:pt modelId="{51359F1D-6DDB-4B25-AB49-66BC11981C18}" type="pres">
      <dgm:prSet presAssocID="{C0B02398-4448-4C63-96D7-F9E2644B044E}" presName="sp" presStyleCnt="0"/>
      <dgm:spPr/>
    </dgm:pt>
    <dgm:pt modelId="{22410223-284A-40BB-AD38-FDB3829158BD}" type="pres">
      <dgm:prSet presAssocID="{FC5BCD6A-2E8A-48FF-8D2C-6DC546BA9187}" presName="composite" presStyleCnt="0"/>
      <dgm:spPr/>
    </dgm:pt>
    <dgm:pt modelId="{AF4CB73E-D35B-4E2F-A5F0-DE64B2DF3885}" type="pres">
      <dgm:prSet presAssocID="{FC5BCD6A-2E8A-48FF-8D2C-6DC546BA9187}" presName="parentText" presStyleLbl="alignNode1" presStyleIdx="1" presStyleCnt="5">
        <dgm:presLayoutVars>
          <dgm:chMax val="1"/>
          <dgm:bulletEnabled val="1"/>
        </dgm:presLayoutVars>
      </dgm:prSet>
      <dgm:spPr/>
    </dgm:pt>
    <dgm:pt modelId="{8C0B1408-9BFA-4592-82CD-E3E4FD3BD9B5}" type="pres">
      <dgm:prSet presAssocID="{FC5BCD6A-2E8A-48FF-8D2C-6DC546BA9187}" presName="descendantText" presStyleLbl="alignAcc1" presStyleIdx="1" presStyleCnt="5">
        <dgm:presLayoutVars>
          <dgm:bulletEnabled val="1"/>
        </dgm:presLayoutVars>
      </dgm:prSet>
      <dgm:spPr/>
    </dgm:pt>
    <dgm:pt modelId="{D873D5B9-6C25-4BAD-87FE-FB150825E2BF}" type="pres">
      <dgm:prSet presAssocID="{4DB3E6BC-952E-4384-80FA-FB8CC696DBDC}" presName="sp" presStyleCnt="0"/>
      <dgm:spPr/>
    </dgm:pt>
    <dgm:pt modelId="{98588FA3-345E-4960-B5A7-214B9B451786}" type="pres">
      <dgm:prSet presAssocID="{72837E3C-C4C3-42CA-864E-4A332DDDA0F6}" presName="composite" presStyleCnt="0"/>
      <dgm:spPr/>
    </dgm:pt>
    <dgm:pt modelId="{4F122638-0E9A-42FD-ADA7-4CB9653BB785}" type="pres">
      <dgm:prSet presAssocID="{72837E3C-C4C3-42CA-864E-4A332DDDA0F6}" presName="parentText" presStyleLbl="alignNode1" presStyleIdx="2" presStyleCnt="5">
        <dgm:presLayoutVars>
          <dgm:chMax val="1"/>
          <dgm:bulletEnabled val="1"/>
        </dgm:presLayoutVars>
      </dgm:prSet>
      <dgm:spPr/>
    </dgm:pt>
    <dgm:pt modelId="{988A6973-1BB6-4D4B-B4F0-9ADDAD487B43}" type="pres">
      <dgm:prSet presAssocID="{72837E3C-C4C3-42CA-864E-4A332DDDA0F6}" presName="descendantText" presStyleLbl="alignAcc1" presStyleIdx="2" presStyleCnt="5">
        <dgm:presLayoutVars>
          <dgm:bulletEnabled val="1"/>
        </dgm:presLayoutVars>
      </dgm:prSet>
      <dgm:spPr/>
    </dgm:pt>
    <dgm:pt modelId="{18C02503-6DD9-4C98-A140-C4D7D0A5FE73}" type="pres">
      <dgm:prSet presAssocID="{3BF4F515-D3B3-49D4-A751-CF3808F02B9C}" presName="sp" presStyleCnt="0"/>
      <dgm:spPr/>
    </dgm:pt>
    <dgm:pt modelId="{58BAD112-990F-4887-ACF9-5A3737550621}" type="pres">
      <dgm:prSet presAssocID="{32967DC6-9F30-4D11-AD24-A444C69F7D90}" presName="composite" presStyleCnt="0"/>
      <dgm:spPr/>
    </dgm:pt>
    <dgm:pt modelId="{E7EEEDFE-FDFD-4192-9DD4-20E748B7006F}" type="pres">
      <dgm:prSet presAssocID="{32967DC6-9F30-4D11-AD24-A444C69F7D90}" presName="parentText" presStyleLbl="alignNode1" presStyleIdx="3" presStyleCnt="5">
        <dgm:presLayoutVars>
          <dgm:chMax val="1"/>
          <dgm:bulletEnabled val="1"/>
        </dgm:presLayoutVars>
      </dgm:prSet>
      <dgm:spPr/>
    </dgm:pt>
    <dgm:pt modelId="{8695F835-04A7-4D1C-ACB3-2F105408A749}" type="pres">
      <dgm:prSet presAssocID="{32967DC6-9F30-4D11-AD24-A444C69F7D90}" presName="descendantText" presStyleLbl="alignAcc1" presStyleIdx="3" presStyleCnt="5">
        <dgm:presLayoutVars>
          <dgm:bulletEnabled val="1"/>
        </dgm:presLayoutVars>
      </dgm:prSet>
      <dgm:spPr/>
    </dgm:pt>
    <dgm:pt modelId="{66484A90-3AB0-4474-8314-F3A3B6E88DEC}" type="pres">
      <dgm:prSet presAssocID="{184C9A0A-BF40-444B-889D-A6E8723EB94D}" presName="sp" presStyleCnt="0"/>
      <dgm:spPr/>
    </dgm:pt>
    <dgm:pt modelId="{2EAB644B-3B38-47AF-8F17-761F34433B19}" type="pres">
      <dgm:prSet presAssocID="{1AB3FD0D-3ABE-4245-A758-42D2531F0201}" presName="composite" presStyleCnt="0"/>
      <dgm:spPr/>
    </dgm:pt>
    <dgm:pt modelId="{CF11FF7C-F9F2-4995-8768-F43322F03BE7}" type="pres">
      <dgm:prSet presAssocID="{1AB3FD0D-3ABE-4245-A758-42D2531F0201}" presName="parentText" presStyleLbl="alignNode1" presStyleIdx="4" presStyleCnt="5">
        <dgm:presLayoutVars>
          <dgm:chMax val="1"/>
          <dgm:bulletEnabled val="1"/>
        </dgm:presLayoutVars>
      </dgm:prSet>
      <dgm:spPr/>
    </dgm:pt>
    <dgm:pt modelId="{9A69E062-59C1-45A6-84BB-671EEE0F6D53}" type="pres">
      <dgm:prSet presAssocID="{1AB3FD0D-3ABE-4245-A758-42D2531F0201}" presName="descendantText" presStyleLbl="alignAcc1" presStyleIdx="4" presStyleCnt="5">
        <dgm:presLayoutVars>
          <dgm:bulletEnabled val="1"/>
        </dgm:presLayoutVars>
      </dgm:prSet>
      <dgm:spPr/>
    </dgm:pt>
  </dgm:ptLst>
  <dgm:cxnLst>
    <dgm:cxn modelId="{D7C4D913-E9F3-4FB9-B1D8-01CD8AD16990}" type="presOf" srcId="{830F44B7-347A-469D-A6E0-169087386191}" destId="{8695F835-04A7-4D1C-ACB3-2F105408A749}" srcOrd="0" destOrd="0" presId="urn:microsoft.com/office/officeart/2005/8/layout/chevron2"/>
    <dgm:cxn modelId="{39F32C16-C0DB-4B63-9755-682C464462C6}" srcId="{F0735127-ED4D-4293-8806-0FCDFF2F4247}" destId="{1AB3FD0D-3ABE-4245-A758-42D2531F0201}" srcOrd="4" destOrd="0" parTransId="{DCA9423B-CE28-45B1-9B81-51EF7EED90E4}" sibTransId="{42E2DEAD-03B5-4ADE-8CCE-CDCCDE14BF0F}"/>
    <dgm:cxn modelId="{75DEAF19-4970-42E9-BBC1-5269380E703F}" srcId="{F0735127-ED4D-4293-8806-0FCDFF2F4247}" destId="{FC5BCD6A-2E8A-48FF-8D2C-6DC546BA9187}" srcOrd="1" destOrd="0" parTransId="{CC0E27A8-F46E-43CA-876F-C5E679D69B3E}" sibTransId="{4DB3E6BC-952E-4384-80FA-FB8CC696DBDC}"/>
    <dgm:cxn modelId="{AFDD9B1C-F13C-4191-99CC-2DDA0EB48850}" type="presOf" srcId="{F0735127-ED4D-4293-8806-0FCDFF2F4247}" destId="{43FA755E-7751-4750-8810-BF880FC00447}" srcOrd="0" destOrd="0" presId="urn:microsoft.com/office/officeart/2005/8/layout/chevron2"/>
    <dgm:cxn modelId="{C390333C-ADB6-4EA6-9647-484C09D2C2A1}" srcId="{72837E3C-C4C3-42CA-864E-4A332DDDA0F6}" destId="{74069AF6-12B4-4840-BB7E-88197038EE29}" srcOrd="1" destOrd="0" parTransId="{C1507C40-B33C-4A9A-B158-ADEF35638BEA}" sibTransId="{E25EBD9F-6331-4182-8A75-C3CA3C0ED704}"/>
    <dgm:cxn modelId="{D9A8035E-4E64-4E43-8D61-C729A36330C4}" srcId="{32967DC6-9F30-4D11-AD24-A444C69F7D90}" destId="{830F44B7-347A-469D-A6E0-169087386191}" srcOrd="0" destOrd="0" parTransId="{A903763F-A566-4D7D-BEC0-0F5F94D9881E}" sibTransId="{566369D4-DE30-4E9B-AA14-796C5354F654}"/>
    <dgm:cxn modelId="{61A8AE67-1448-468C-804F-E9886E5610CE}" type="presOf" srcId="{8C73E3FC-20D5-40F1-A169-178CA37C168C}" destId="{AB4D15D1-234B-4FF2-BE74-1649A739725A}" srcOrd="0" destOrd="0" presId="urn:microsoft.com/office/officeart/2005/8/layout/chevron2"/>
    <dgm:cxn modelId="{039C0570-9806-4306-900A-B0E93F34A276}" srcId="{FC5BCD6A-2E8A-48FF-8D2C-6DC546BA9187}" destId="{32F7D383-CEC4-4946-98A4-F6BFB8DC1F85}" srcOrd="0" destOrd="0" parTransId="{6149FEC0-A93C-42C2-9935-BC868453EE3B}" sibTransId="{E5966D57-F11C-479F-8DDD-3552FD7F6AF8}"/>
    <dgm:cxn modelId="{5FD12E54-A987-4B6E-B479-5D8043D24536}" srcId="{F0735127-ED4D-4293-8806-0FCDFF2F4247}" destId="{8C73E3FC-20D5-40F1-A169-178CA37C168C}" srcOrd="0" destOrd="0" parTransId="{ED5734A1-6373-4DE1-8F29-873B9F051ECA}" sibTransId="{C0B02398-4448-4C63-96D7-F9E2644B044E}"/>
    <dgm:cxn modelId="{E93FD159-35F7-499D-B5A0-A82BE2613079}" srcId="{F0735127-ED4D-4293-8806-0FCDFF2F4247}" destId="{72837E3C-C4C3-42CA-864E-4A332DDDA0F6}" srcOrd="2" destOrd="0" parTransId="{EC220662-8558-4578-A3C9-318CF9E13EEA}" sibTransId="{3BF4F515-D3B3-49D4-A751-CF3808F02B9C}"/>
    <dgm:cxn modelId="{B6C77B7B-60C8-4B6D-A9DA-385F47987933}" type="presOf" srcId="{32F7D383-CEC4-4946-98A4-F6BFB8DC1F85}" destId="{8C0B1408-9BFA-4592-82CD-E3E4FD3BD9B5}" srcOrd="0" destOrd="0" presId="urn:microsoft.com/office/officeart/2005/8/layout/chevron2"/>
    <dgm:cxn modelId="{C8104181-0DC9-46B5-BFD5-64760E50F990}" srcId="{72837E3C-C4C3-42CA-864E-4A332DDDA0F6}" destId="{E6FBDC18-1BE7-4487-A670-2E8B8C907C3D}" srcOrd="0" destOrd="0" parTransId="{86272E0E-18EF-45AC-84FF-35441ACACEF3}" sibTransId="{DAE45E97-D8C7-4193-9F29-DCBFB5B7BD98}"/>
    <dgm:cxn modelId="{126B4F8F-663A-4016-9D7D-16FEA0A3A172}" srcId="{F0735127-ED4D-4293-8806-0FCDFF2F4247}" destId="{32967DC6-9F30-4D11-AD24-A444C69F7D90}" srcOrd="3" destOrd="0" parTransId="{C547AB3F-562F-43C2-BD06-F3316B8F46AD}" sibTransId="{184C9A0A-BF40-444B-889D-A6E8723EB94D}"/>
    <dgm:cxn modelId="{CD453796-9218-484F-AF51-8C5E1AD195BF}" srcId="{8C73E3FC-20D5-40F1-A169-178CA37C168C}" destId="{D4BEF785-288D-4FCE-83F9-7B00C66F5B00}" srcOrd="1" destOrd="0" parTransId="{2E5F92FC-70B4-44B5-95F3-E4FA999C47B9}" sibTransId="{76CA750E-2E0F-44DC-A051-0688CAE7AB64}"/>
    <dgm:cxn modelId="{CAE88098-DD42-4E32-9F15-240201C2F451}" type="presOf" srcId="{32967DC6-9F30-4D11-AD24-A444C69F7D90}" destId="{E7EEEDFE-FDFD-4192-9DD4-20E748B7006F}" srcOrd="0" destOrd="0" presId="urn:microsoft.com/office/officeart/2005/8/layout/chevron2"/>
    <dgm:cxn modelId="{A7B73EB2-028C-4BA2-A2CE-FEDBA16B921C}" type="presOf" srcId="{74069AF6-12B4-4840-BB7E-88197038EE29}" destId="{988A6973-1BB6-4D4B-B4F0-9ADDAD487B43}" srcOrd="0" destOrd="1" presId="urn:microsoft.com/office/officeart/2005/8/layout/chevron2"/>
    <dgm:cxn modelId="{5A25EDB6-5C3D-42AE-9125-C4DA76F7F3C9}" type="presOf" srcId="{D4BEF785-288D-4FCE-83F9-7B00C66F5B00}" destId="{DED6C88B-848B-4251-BB94-AD81A4E66FD7}" srcOrd="0" destOrd="1" presId="urn:microsoft.com/office/officeart/2005/8/layout/chevron2"/>
    <dgm:cxn modelId="{AE3C05BD-7976-4D79-BD22-3D372F9D18EA}" srcId="{1AB3FD0D-3ABE-4245-A758-42D2531F0201}" destId="{8195B977-689B-4FC9-ADC3-DB0DFC8C265C}" srcOrd="0" destOrd="0" parTransId="{FD0C4162-181D-4F7F-8FB5-474DD64ADD73}" sibTransId="{8600C08B-3E9F-4B7C-AD82-9D05F0433264}"/>
    <dgm:cxn modelId="{0AE923C2-948F-4ED8-870F-01BD1F5DF3F5}" type="presOf" srcId="{9F473D52-05E3-4200-B643-489B41E6875B}" destId="{DED6C88B-848B-4251-BB94-AD81A4E66FD7}" srcOrd="0" destOrd="0" presId="urn:microsoft.com/office/officeart/2005/8/layout/chevron2"/>
    <dgm:cxn modelId="{96F82DC8-E1A3-4DE2-B72C-91CD85FF3D80}" type="presOf" srcId="{72837E3C-C4C3-42CA-864E-4A332DDDA0F6}" destId="{4F122638-0E9A-42FD-ADA7-4CB9653BB785}" srcOrd="0" destOrd="0" presId="urn:microsoft.com/office/officeart/2005/8/layout/chevron2"/>
    <dgm:cxn modelId="{B3640FD7-195D-4765-8C5E-AB7FDDEDDB2D}" type="presOf" srcId="{1AB3FD0D-3ABE-4245-A758-42D2531F0201}" destId="{CF11FF7C-F9F2-4995-8768-F43322F03BE7}" srcOrd="0" destOrd="0" presId="urn:microsoft.com/office/officeart/2005/8/layout/chevron2"/>
    <dgm:cxn modelId="{78AE0FDD-765C-4B41-8988-49E8233561D9}" srcId="{8C73E3FC-20D5-40F1-A169-178CA37C168C}" destId="{9F473D52-05E3-4200-B643-489B41E6875B}" srcOrd="0" destOrd="0" parTransId="{92EAC775-E0EB-4129-903F-045893E00818}" sibTransId="{B1905509-0F11-4EEF-996E-8C7CF9DE8564}"/>
    <dgm:cxn modelId="{BD88EBEF-BD24-48ED-8995-1E600EDB3F7A}" type="presOf" srcId="{8195B977-689B-4FC9-ADC3-DB0DFC8C265C}" destId="{9A69E062-59C1-45A6-84BB-671EEE0F6D53}" srcOrd="0" destOrd="0" presId="urn:microsoft.com/office/officeart/2005/8/layout/chevron2"/>
    <dgm:cxn modelId="{466B24F5-AEC6-4A2C-8529-22C65356E135}" type="presOf" srcId="{E6FBDC18-1BE7-4487-A670-2E8B8C907C3D}" destId="{988A6973-1BB6-4D4B-B4F0-9ADDAD487B43}" srcOrd="0" destOrd="0" presId="urn:microsoft.com/office/officeart/2005/8/layout/chevron2"/>
    <dgm:cxn modelId="{4053D9F6-9CC1-4E19-9A2A-733334F441C4}" type="presOf" srcId="{FC5BCD6A-2E8A-48FF-8D2C-6DC546BA9187}" destId="{AF4CB73E-D35B-4E2F-A5F0-DE64B2DF3885}" srcOrd="0" destOrd="0" presId="urn:microsoft.com/office/officeart/2005/8/layout/chevron2"/>
    <dgm:cxn modelId="{E715F879-2F6F-4537-8E3A-F1F743B02627}" type="presParOf" srcId="{43FA755E-7751-4750-8810-BF880FC00447}" destId="{D69D969E-02C5-46C2-97A9-59221BFEDB44}" srcOrd="0" destOrd="0" presId="urn:microsoft.com/office/officeart/2005/8/layout/chevron2"/>
    <dgm:cxn modelId="{8F9D26C2-B232-4EDE-9C13-F0A65EF387DE}" type="presParOf" srcId="{D69D969E-02C5-46C2-97A9-59221BFEDB44}" destId="{AB4D15D1-234B-4FF2-BE74-1649A739725A}" srcOrd="0" destOrd="0" presId="urn:microsoft.com/office/officeart/2005/8/layout/chevron2"/>
    <dgm:cxn modelId="{60D6A86D-ECB6-4233-A8DC-096CEC0E7E47}" type="presParOf" srcId="{D69D969E-02C5-46C2-97A9-59221BFEDB44}" destId="{DED6C88B-848B-4251-BB94-AD81A4E66FD7}" srcOrd="1" destOrd="0" presId="urn:microsoft.com/office/officeart/2005/8/layout/chevron2"/>
    <dgm:cxn modelId="{FAEB57A9-23A3-4601-8E73-DE38B0089D2D}" type="presParOf" srcId="{43FA755E-7751-4750-8810-BF880FC00447}" destId="{51359F1D-6DDB-4B25-AB49-66BC11981C18}" srcOrd="1" destOrd="0" presId="urn:microsoft.com/office/officeart/2005/8/layout/chevron2"/>
    <dgm:cxn modelId="{7EB02AE8-4A54-4A93-94AE-9798A4E5D45B}" type="presParOf" srcId="{43FA755E-7751-4750-8810-BF880FC00447}" destId="{22410223-284A-40BB-AD38-FDB3829158BD}" srcOrd="2" destOrd="0" presId="urn:microsoft.com/office/officeart/2005/8/layout/chevron2"/>
    <dgm:cxn modelId="{CE07A377-C55E-4786-A5CC-544156BD250C}" type="presParOf" srcId="{22410223-284A-40BB-AD38-FDB3829158BD}" destId="{AF4CB73E-D35B-4E2F-A5F0-DE64B2DF3885}" srcOrd="0" destOrd="0" presId="urn:microsoft.com/office/officeart/2005/8/layout/chevron2"/>
    <dgm:cxn modelId="{0414E03A-71D6-4199-87B1-3FC3D4E49F72}" type="presParOf" srcId="{22410223-284A-40BB-AD38-FDB3829158BD}" destId="{8C0B1408-9BFA-4592-82CD-E3E4FD3BD9B5}" srcOrd="1" destOrd="0" presId="urn:microsoft.com/office/officeart/2005/8/layout/chevron2"/>
    <dgm:cxn modelId="{871EFF29-0094-4AEE-93F9-FC28C32779F6}" type="presParOf" srcId="{43FA755E-7751-4750-8810-BF880FC00447}" destId="{D873D5B9-6C25-4BAD-87FE-FB150825E2BF}" srcOrd="3" destOrd="0" presId="urn:microsoft.com/office/officeart/2005/8/layout/chevron2"/>
    <dgm:cxn modelId="{9D1FDA97-C082-4448-9593-A59CEA25C86B}" type="presParOf" srcId="{43FA755E-7751-4750-8810-BF880FC00447}" destId="{98588FA3-345E-4960-B5A7-214B9B451786}" srcOrd="4" destOrd="0" presId="urn:microsoft.com/office/officeart/2005/8/layout/chevron2"/>
    <dgm:cxn modelId="{6895573C-B137-4F8A-B27F-35257644A6A4}" type="presParOf" srcId="{98588FA3-345E-4960-B5A7-214B9B451786}" destId="{4F122638-0E9A-42FD-ADA7-4CB9653BB785}" srcOrd="0" destOrd="0" presId="urn:microsoft.com/office/officeart/2005/8/layout/chevron2"/>
    <dgm:cxn modelId="{73F69340-B884-448A-93B1-9605EC00E2F4}" type="presParOf" srcId="{98588FA3-345E-4960-B5A7-214B9B451786}" destId="{988A6973-1BB6-4D4B-B4F0-9ADDAD487B43}" srcOrd="1" destOrd="0" presId="urn:microsoft.com/office/officeart/2005/8/layout/chevron2"/>
    <dgm:cxn modelId="{4C1F7752-8165-4399-98FE-AE395CA5E58A}" type="presParOf" srcId="{43FA755E-7751-4750-8810-BF880FC00447}" destId="{18C02503-6DD9-4C98-A140-C4D7D0A5FE73}" srcOrd="5" destOrd="0" presId="urn:microsoft.com/office/officeart/2005/8/layout/chevron2"/>
    <dgm:cxn modelId="{14B61C7C-AAEF-4E72-99BB-AAD6C80C6882}" type="presParOf" srcId="{43FA755E-7751-4750-8810-BF880FC00447}" destId="{58BAD112-990F-4887-ACF9-5A3737550621}" srcOrd="6" destOrd="0" presId="urn:microsoft.com/office/officeart/2005/8/layout/chevron2"/>
    <dgm:cxn modelId="{6A28373C-53FE-4C00-87EB-C66E73DE4AF5}" type="presParOf" srcId="{58BAD112-990F-4887-ACF9-5A3737550621}" destId="{E7EEEDFE-FDFD-4192-9DD4-20E748B7006F}" srcOrd="0" destOrd="0" presId="urn:microsoft.com/office/officeart/2005/8/layout/chevron2"/>
    <dgm:cxn modelId="{7C9B84B9-5773-449F-8CCD-C2C447736FEA}" type="presParOf" srcId="{58BAD112-990F-4887-ACF9-5A3737550621}" destId="{8695F835-04A7-4D1C-ACB3-2F105408A749}" srcOrd="1" destOrd="0" presId="urn:microsoft.com/office/officeart/2005/8/layout/chevron2"/>
    <dgm:cxn modelId="{57247227-304D-4552-A338-8CE697BBB989}" type="presParOf" srcId="{43FA755E-7751-4750-8810-BF880FC00447}" destId="{66484A90-3AB0-4474-8314-F3A3B6E88DEC}" srcOrd="7" destOrd="0" presId="urn:microsoft.com/office/officeart/2005/8/layout/chevron2"/>
    <dgm:cxn modelId="{2382B0EC-162F-4F52-87A8-9EA0E1836762}" type="presParOf" srcId="{43FA755E-7751-4750-8810-BF880FC00447}" destId="{2EAB644B-3B38-47AF-8F17-761F34433B19}" srcOrd="8" destOrd="0" presId="urn:microsoft.com/office/officeart/2005/8/layout/chevron2"/>
    <dgm:cxn modelId="{8D04A94A-40FE-4C6E-B903-8EB7EDF9F401}" type="presParOf" srcId="{2EAB644B-3B38-47AF-8F17-761F34433B19}" destId="{CF11FF7C-F9F2-4995-8768-F43322F03BE7}" srcOrd="0" destOrd="0" presId="urn:microsoft.com/office/officeart/2005/8/layout/chevron2"/>
    <dgm:cxn modelId="{04A62401-DA25-45FB-A43D-32F265B327D0}" type="presParOf" srcId="{2EAB644B-3B38-47AF-8F17-761F34433B19}" destId="{9A69E062-59C1-45A6-84BB-671EEE0F6D5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45636B7-8770-47A3-91F2-C39B4BA55E80}" type="doc">
      <dgm:prSet loTypeId="urn:microsoft.com/office/officeart/2005/8/layout/list1" loCatId="list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pl-PL"/>
        </a:p>
      </dgm:t>
    </dgm:pt>
    <dgm:pt modelId="{D989CA6C-03CA-4C23-833C-AFFE1B1A8B1F}">
      <dgm:prSet phldrT="[Tekst]" custT="1"/>
      <dgm:spPr/>
      <dgm:t>
        <a:bodyPr/>
        <a:lstStyle/>
        <a:p>
          <a:pPr algn="just"/>
          <a:r>
            <a:rPr lang="pl-PL" sz="1200" dirty="0">
              <a:solidFill>
                <a:schemeClr val="tx1"/>
              </a:solidFill>
            </a:rPr>
            <a:t>W dniach od 25 października 2022r. do dnia 28 listopada 2022 r. przeprowadzono konsultacje społeczne opracowanego projektu dokumentu </a:t>
          </a:r>
        </a:p>
      </dgm:t>
    </dgm:pt>
    <dgm:pt modelId="{1C66B476-004C-42B4-8421-3D02CA6DBE1B}" type="parTrans" cxnId="{9CA9B58E-297E-4C9B-8FD1-9C8BD6885B59}">
      <dgm:prSet/>
      <dgm:spPr/>
      <dgm:t>
        <a:bodyPr/>
        <a:lstStyle/>
        <a:p>
          <a:endParaRPr lang="pl-PL"/>
        </a:p>
      </dgm:t>
    </dgm:pt>
    <dgm:pt modelId="{20D67D18-6802-41A0-870D-BA3570F8F1D1}" type="sibTrans" cxnId="{9CA9B58E-297E-4C9B-8FD1-9C8BD6885B59}">
      <dgm:prSet/>
      <dgm:spPr/>
      <dgm:t>
        <a:bodyPr/>
        <a:lstStyle/>
        <a:p>
          <a:endParaRPr lang="pl-PL"/>
        </a:p>
      </dgm:t>
    </dgm:pt>
    <dgm:pt modelId="{6B414AFF-D769-41DD-860E-FAB3798E5707}">
      <dgm:prSet phldrT="[Tekst]" custT="1"/>
      <dgm:spPr/>
      <dgm:t>
        <a:bodyPr/>
        <a:lstStyle/>
        <a:p>
          <a:pPr algn="just"/>
          <a:r>
            <a:rPr lang="pl-PL" sz="1200" dirty="0">
              <a:solidFill>
                <a:schemeClr val="tx1"/>
              </a:solidFill>
            </a:rPr>
            <a:t>W ramach konsultacji odbyły się stacjonarne spotkania konsultacyjne z mieszkańcami oraz innymi zainteresowanymi w: </a:t>
          </a:r>
        </a:p>
        <a:p>
          <a:pPr algn="just"/>
          <a:r>
            <a:rPr lang="pl-PL" sz="1200" dirty="0">
              <a:solidFill>
                <a:schemeClr val="tx1"/>
              </a:solidFill>
            </a:rPr>
            <a:t>- Koszalinie w dniu 17 listopada, w godzinach od 14.00 – 16.00, </a:t>
          </a:r>
          <a:br>
            <a:rPr lang="pl-PL" sz="1200" dirty="0">
              <a:solidFill>
                <a:schemeClr val="tx1"/>
              </a:solidFill>
            </a:rPr>
          </a:br>
          <a:r>
            <a:rPr lang="pl-PL" sz="1200" dirty="0">
              <a:solidFill>
                <a:schemeClr val="tx1"/>
              </a:solidFill>
            </a:rPr>
            <a:t>z tego spotkania została przeprowadzona transmisja online,</a:t>
          </a:r>
        </a:p>
        <a:p>
          <a:pPr algn="just"/>
          <a:r>
            <a:rPr lang="pl-PL" sz="1200" dirty="0">
              <a:solidFill>
                <a:schemeClr val="tx1"/>
              </a:solidFill>
            </a:rPr>
            <a:t>- Białogardzie w dniu 18 listopad, w godzinach od 10.00 – 11.00, </a:t>
          </a:r>
        </a:p>
        <a:p>
          <a:pPr algn="just"/>
          <a:r>
            <a:rPr lang="pl-PL" sz="1200" dirty="0">
              <a:solidFill>
                <a:schemeClr val="tx1"/>
              </a:solidFill>
            </a:rPr>
            <a:t>- Kołobrzegu w dniu 18 listopad, w godzinach od 13.00 – 15.00.</a:t>
          </a:r>
        </a:p>
      </dgm:t>
    </dgm:pt>
    <dgm:pt modelId="{8554AF4B-45A0-403B-B9D3-A2C0D2AC39BD}" type="parTrans" cxnId="{F4361FE8-9F99-442C-84FB-578B78984C5A}">
      <dgm:prSet/>
      <dgm:spPr/>
      <dgm:t>
        <a:bodyPr/>
        <a:lstStyle/>
        <a:p>
          <a:endParaRPr lang="pl-PL"/>
        </a:p>
      </dgm:t>
    </dgm:pt>
    <dgm:pt modelId="{94B07FC4-A753-4F7B-A76A-BA6B3A952294}" type="sibTrans" cxnId="{F4361FE8-9F99-442C-84FB-578B78984C5A}">
      <dgm:prSet/>
      <dgm:spPr/>
      <dgm:t>
        <a:bodyPr/>
        <a:lstStyle/>
        <a:p>
          <a:endParaRPr lang="pl-PL"/>
        </a:p>
      </dgm:t>
    </dgm:pt>
    <dgm:pt modelId="{C5F4ECCA-82B3-4694-B2BC-18ABA7602A03}">
      <dgm:prSet phldrT="[Tekst]" custT="1"/>
      <dgm:spPr/>
      <dgm:t>
        <a:bodyPr/>
        <a:lstStyle/>
        <a:p>
          <a:pPr algn="just"/>
          <a:r>
            <a:rPr lang="pl-PL" sz="1200" dirty="0">
              <a:solidFill>
                <a:schemeClr val="tx1"/>
              </a:solidFill>
            </a:rPr>
            <a:t>W ramach uwag wpłynęło 6 formularzy od różnych osób, które zostały szczegółowe przenalizowane i na ich podstawie zostały wprowadzone zmiany do dokumentu. </a:t>
          </a:r>
          <a:br>
            <a:rPr lang="pl-PL" sz="1200" dirty="0">
              <a:solidFill>
                <a:schemeClr val="tx1"/>
              </a:solidFill>
            </a:rPr>
          </a:br>
          <a:r>
            <a:rPr lang="pl-PL" sz="1200" dirty="0">
              <a:solidFill>
                <a:schemeClr val="tx1"/>
              </a:solidFill>
            </a:rPr>
            <a:t>Z konsultacji społecznych został opracowany raport </a:t>
          </a:r>
          <a:br>
            <a:rPr lang="pl-PL" sz="1200" dirty="0">
              <a:solidFill>
                <a:schemeClr val="tx1"/>
              </a:solidFill>
            </a:rPr>
          </a:br>
          <a:r>
            <a:rPr lang="pl-PL" sz="1200" dirty="0">
              <a:solidFill>
                <a:schemeClr val="tx1"/>
              </a:solidFill>
            </a:rPr>
            <a:t>z odpowiedziami. </a:t>
          </a:r>
        </a:p>
      </dgm:t>
    </dgm:pt>
    <dgm:pt modelId="{B66CAC32-A3C2-4A5A-8408-CCA7A10B28A5}" type="parTrans" cxnId="{8FEBFC13-D7D8-4C0E-8AE6-F71649EE4096}">
      <dgm:prSet/>
      <dgm:spPr/>
      <dgm:t>
        <a:bodyPr/>
        <a:lstStyle/>
        <a:p>
          <a:endParaRPr lang="pl-PL"/>
        </a:p>
      </dgm:t>
    </dgm:pt>
    <dgm:pt modelId="{17E30BAA-7CD6-47F4-BD1F-03C58CD97CE9}" type="sibTrans" cxnId="{8FEBFC13-D7D8-4C0E-8AE6-F71649EE4096}">
      <dgm:prSet/>
      <dgm:spPr/>
      <dgm:t>
        <a:bodyPr/>
        <a:lstStyle/>
        <a:p>
          <a:endParaRPr lang="pl-PL"/>
        </a:p>
      </dgm:t>
    </dgm:pt>
    <dgm:pt modelId="{4F6481F5-CF6B-4281-BACC-AE7F8E4EA73F}">
      <dgm:prSet custT="1"/>
      <dgm:spPr/>
      <dgm:t>
        <a:bodyPr/>
        <a:lstStyle/>
        <a:p>
          <a:pPr algn="just"/>
          <a:r>
            <a:rPr lang="pl-PL" sz="1200" dirty="0">
              <a:solidFill>
                <a:schemeClr val="tx1"/>
              </a:solidFill>
            </a:rPr>
            <a:t>W spotkaniach konsultacyjnych udział wzięło  łącznie ok. 100 osób. Każdemu z nich towarzyszyła merytoryczna dyskusja na tematy związane z transportem, w tym w szczególności transportem zbiorowym oraz rowerowym.</a:t>
          </a:r>
        </a:p>
      </dgm:t>
    </dgm:pt>
    <dgm:pt modelId="{97144749-3C21-43A4-86EC-F2CD7C7A43F9}" type="parTrans" cxnId="{FC4952C0-2C61-43A3-9BCE-6B9D6B63C596}">
      <dgm:prSet/>
      <dgm:spPr/>
      <dgm:t>
        <a:bodyPr/>
        <a:lstStyle/>
        <a:p>
          <a:endParaRPr lang="pl-PL"/>
        </a:p>
      </dgm:t>
    </dgm:pt>
    <dgm:pt modelId="{116E4144-1842-4CDC-87B9-E23E824A080D}" type="sibTrans" cxnId="{FC4952C0-2C61-43A3-9BCE-6B9D6B63C596}">
      <dgm:prSet/>
      <dgm:spPr/>
      <dgm:t>
        <a:bodyPr/>
        <a:lstStyle/>
        <a:p>
          <a:endParaRPr lang="pl-PL"/>
        </a:p>
      </dgm:t>
    </dgm:pt>
    <dgm:pt modelId="{77458958-CCD5-465A-AA5A-9B769D3180BF}" type="pres">
      <dgm:prSet presAssocID="{545636B7-8770-47A3-91F2-C39B4BA55E80}" presName="linear" presStyleCnt="0">
        <dgm:presLayoutVars>
          <dgm:dir/>
          <dgm:animLvl val="lvl"/>
          <dgm:resizeHandles val="exact"/>
        </dgm:presLayoutVars>
      </dgm:prSet>
      <dgm:spPr/>
    </dgm:pt>
    <dgm:pt modelId="{F49806EE-BAF7-48C9-9372-96D3027E319C}" type="pres">
      <dgm:prSet presAssocID="{D989CA6C-03CA-4C23-833C-AFFE1B1A8B1F}" presName="parentLin" presStyleCnt="0"/>
      <dgm:spPr/>
    </dgm:pt>
    <dgm:pt modelId="{F5201BB8-83F8-40DF-9AC7-F006E7FB4A97}" type="pres">
      <dgm:prSet presAssocID="{D989CA6C-03CA-4C23-833C-AFFE1B1A8B1F}" presName="parentLeftMargin" presStyleLbl="node1" presStyleIdx="0" presStyleCnt="4"/>
      <dgm:spPr/>
    </dgm:pt>
    <dgm:pt modelId="{0F90C57A-C6CF-4A72-A63E-E85F75D09835}" type="pres">
      <dgm:prSet presAssocID="{D989CA6C-03CA-4C23-833C-AFFE1B1A8B1F}" presName="parentText" presStyleLbl="node1" presStyleIdx="0" presStyleCnt="4" custScaleY="284689">
        <dgm:presLayoutVars>
          <dgm:chMax val="0"/>
          <dgm:bulletEnabled val="1"/>
        </dgm:presLayoutVars>
      </dgm:prSet>
      <dgm:spPr/>
    </dgm:pt>
    <dgm:pt modelId="{449A9B18-EF04-4D0F-9B1F-9CDB5F6C0533}" type="pres">
      <dgm:prSet presAssocID="{D989CA6C-03CA-4C23-833C-AFFE1B1A8B1F}" presName="negativeSpace" presStyleCnt="0"/>
      <dgm:spPr/>
    </dgm:pt>
    <dgm:pt modelId="{717B6910-BA1B-4519-AE78-62B5B851CFD2}" type="pres">
      <dgm:prSet presAssocID="{D989CA6C-03CA-4C23-833C-AFFE1B1A8B1F}" presName="childText" presStyleLbl="conFgAcc1" presStyleIdx="0" presStyleCnt="4">
        <dgm:presLayoutVars>
          <dgm:bulletEnabled val="1"/>
        </dgm:presLayoutVars>
      </dgm:prSet>
      <dgm:spPr/>
    </dgm:pt>
    <dgm:pt modelId="{90F191A8-4BAA-4172-BDDD-FA29A62A63D5}" type="pres">
      <dgm:prSet presAssocID="{20D67D18-6802-41A0-870D-BA3570F8F1D1}" presName="spaceBetweenRectangles" presStyleCnt="0"/>
      <dgm:spPr/>
    </dgm:pt>
    <dgm:pt modelId="{822F9E04-D0FB-4625-B95C-EE56DB125252}" type="pres">
      <dgm:prSet presAssocID="{6B414AFF-D769-41DD-860E-FAB3798E5707}" presName="parentLin" presStyleCnt="0"/>
      <dgm:spPr/>
    </dgm:pt>
    <dgm:pt modelId="{083DEC5E-24D1-4366-A198-D63C44DDE55A}" type="pres">
      <dgm:prSet presAssocID="{6B414AFF-D769-41DD-860E-FAB3798E5707}" presName="parentLeftMargin" presStyleLbl="node1" presStyleIdx="0" presStyleCnt="4"/>
      <dgm:spPr/>
    </dgm:pt>
    <dgm:pt modelId="{0AC03F7F-63A3-4C8C-B51B-2F871D63C43B}" type="pres">
      <dgm:prSet presAssocID="{6B414AFF-D769-41DD-860E-FAB3798E5707}" presName="parentText" presStyleLbl="node1" presStyleIdx="1" presStyleCnt="4" custScaleY="711558">
        <dgm:presLayoutVars>
          <dgm:chMax val="0"/>
          <dgm:bulletEnabled val="1"/>
        </dgm:presLayoutVars>
      </dgm:prSet>
      <dgm:spPr/>
    </dgm:pt>
    <dgm:pt modelId="{83CEA7D0-BF5B-4349-B01F-B8C712DAFDAA}" type="pres">
      <dgm:prSet presAssocID="{6B414AFF-D769-41DD-860E-FAB3798E5707}" presName="negativeSpace" presStyleCnt="0"/>
      <dgm:spPr/>
    </dgm:pt>
    <dgm:pt modelId="{58E34538-2749-44DD-B535-2DA4F8EDFE13}" type="pres">
      <dgm:prSet presAssocID="{6B414AFF-D769-41DD-860E-FAB3798E5707}" presName="childText" presStyleLbl="conFgAcc1" presStyleIdx="1" presStyleCnt="4">
        <dgm:presLayoutVars>
          <dgm:bulletEnabled val="1"/>
        </dgm:presLayoutVars>
      </dgm:prSet>
      <dgm:spPr/>
    </dgm:pt>
    <dgm:pt modelId="{F0A30250-7C05-4B0A-9650-086A5A041F38}" type="pres">
      <dgm:prSet presAssocID="{94B07FC4-A753-4F7B-A76A-BA6B3A952294}" presName="spaceBetweenRectangles" presStyleCnt="0"/>
      <dgm:spPr/>
    </dgm:pt>
    <dgm:pt modelId="{AC461568-3776-4E86-83F0-833BA9854FED}" type="pres">
      <dgm:prSet presAssocID="{C5F4ECCA-82B3-4694-B2BC-18ABA7602A03}" presName="parentLin" presStyleCnt="0"/>
      <dgm:spPr/>
    </dgm:pt>
    <dgm:pt modelId="{3FE733C1-AD29-4D1F-A348-FD39E8421EF4}" type="pres">
      <dgm:prSet presAssocID="{C5F4ECCA-82B3-4694-B2BC-18ABA7602A03}" presName="parentLeftMargin" presStyleLbl="node1" presStyleIdx="1" presStyleCnt="4"/>
      <dgm:spPr/>
    </dgm:pt>
    <dgm:pt modelId="{96306E9B-50A3-46B3-BF44-B243210B3C31}" type="pres">
      <dgm:prSet presAssocID="{C5F4ECCA-82B3-4694-B2BC-18ABA7602A03}" presName="parentText" presStyleLbl="node1" presStyleIdx="2" presStyleCnt="4" custScaleY="591062" custLinFactNeighborX="-8345" custLinFactNeighborY="-9299">
        <dgm:presLayoutVars>
          <dgm:chMax val="0"/>
          <dgm:bulletEnabled val="1"/>
        </dgm:presLayoutVars>
      </dgm:prSet>
      <dgm:spPr/>
    </dgm:pt>
    <dgm:pt modelId="{56174AF3-882D-4E90-B093-0D77A68F609E}" type="pres">
      <dgm:prSet presAssocID="{C5F4ECCA-82B3-4694-B2BC-18ABA7602A03}" presName="negativeSpace" presStyleCnt="0"/>
      <dgm:spPr/>
    </dgm:pt>
    <dgm:pt modelId="{D693EB2D-AA83-4750-81FA-B7872D93C70D}" type="pres">
      <dgm:prSet presAssocID="{C5F4ECCA-82B3-4694-B2BC-18ABA7602A03}" presName="childText" presStyleLbl="conFgAcc1" presStyleIdx="2" presStyleCnt="4">
        <dgm:presLayoutVars>
          <dgm:bulletEnabled val="1"/>
        </dgm:presLayoutVars>
      </dgm:prSet>
      <dgm:spPr/>
    </dgm:pt>
    <dgm:pt modelId="{3656931F-90D3-4C2F-8584-597FDB99448D}" type="pres">
      <dgm:prSet presAssocID="{17E30BAA-7CD6-47F4-BD1F-03C58CD97CE9}" presName="spaceBetweenRectangles" presStyleCnt="0"/>
      <dgm:spPr/>
    </dgm:pt>
    <dgm:pt modelId="{9CCC2FF6-7940-41D2-A191-2562C75A0378}" type="pres">
      <dgm:prSet presAssocID="{4F6481F5-CF6B-4281-BACC-AE7F8E4EA73F}" presName="parentLin" presStyleCnt="0"/>
      <dgm:spPr/>
    </dgm:pt>
    <dgm:pt modelId="{0B4B283C-411A-4A80-89F5-6F1B6A2B8798}" type="pres">
      <dgm:prSet presAssocID="{4F6481F5-CF6B-4281-BACC-AE7F8E4EA73F}" presName="parentLeftMargin" presStyleLbl="node1" presStyleIdx="2" presStyleCnt="4"/>
      <dgm:spPr/>
    </dgm:pt>
    <dgm:pt modelId="{C618DA84-8E0C-4B8E-BA18-22FFF24785D9}" type="pres">
      <dgm:prSet presAssocID="{4F6481F5-CF6B-4281-BACC-AE7F8E4EA73F}" presName="parentText" presStyleLbl="node1" presStyleIdx="3" presStyleCnt="4" custScaleY="404879">
        <dgm:presLayoutVars>
          <dgm:chMax val="0"/>
          <dgm:bulletEnabled val="1"/>
        </dgm:presLayoutVars>
      </dgm:prSet>
      <dgm:spPr/>
    </dgm:pt>
    <dgm:pt modelId="{6BBD7039-ED87-470F-A779-33FDD5BC1715}" type="pres">
      <dgm:prSet presAssocID="{4F6481F5-CF6B-4281-BACC-AE7F8E4EA73F}" presName="negativeSpace" presStyleCnt="0"/>
      <dgm:spPr/>
    </dgm:pt>
    <dgm:pt modelId="{362E14CF-399C-4593-8DD0-CE5E380DD0FA}" type="pres">
      <dgm:prSet presAssocID="{4F6481F5-CF6B-4281-BACC-AE7F8E4EA73F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8FEBFC13-D7D8-4C0E-8AE6-F71649EE4096}" srcId="{545636B7-8770-47A3-91F2-C39B4BA55E80}" destId="{C5F4ECCA-82B3-4694-B2BC-18ABA7602A03}" srcOrd="2" destOrd="0" parTransId="{B66CAC32-A3C2-4A5A-8408-CCA7A10B28A5}" sibTransId="{17E30BAA-7CD6-47F4-BD1F-03C58CD97CE9}"/>
    <dgm:cxn modelId="{5DD9651A-6AB8-477D-B0F0-294828299BD6}" type="presOf" srcId="{C5F4ECCA-82B3-4694-B2BC-18ABA7602A03}" destId="{3FE733C1-AD29-4D1F-A348-FD39E8421EF4}" srcOrd="0" destOrd="0" presId="urn:microsoft.com/office/officeart/2005/8/layout/list1"/>
    <dgm:cxn modelId="{859C7A2F-AB9D-4FD4-8A20-607C4DE4601A}" type="presOf" srcId="{D989CA6C-03CA-4C23-833C-AFFE1B1A8B1F}" destId="{0F90C57A-C6CF-4A72-A63E-E85F75D09835}" srcOrd="1" destOrd="0" presId="urn:microsoft.com/office/officeart/2005/8/layout/list1"/>
    <dgm:cxn modelId="{C2708435-579D-49D6-A575-13A2BBF98B9A}" type="presOf" srcId="{C5F4ECCA-82B3-4694-B2BC-18ABA7602A03}" destId="{96306E9B-50A3-46B3-BF44-B243210B3C31}" srcOrd="1" destOrd="0" presId="urn:microsoft.com/office/officeart/2005/8/layout/list1"/>
    <dgm:cxn modelId="{9CA9B58E-297E-4C9B-8FD1-9C8BD6885B59}" srcId="{545636B7-8770-47A3-91F2-C39B4BA55E80}" destId="{D989CA6C-03CA-4C23-833C-AFFE1B1A8B1F}" srcOrd="0" destOrd="0" parTransId="{1C66B476-004C-42B4-8421-3D02CA6DBE1B}" sibTransId="{20D67D18-6802-41A0-870D-BA3570F8F1D1}"/>
    <dgm:cxn modelId="{EDDCF08E-8F02-42C5-A74C-7A6E6E741EB5}" type="presOf" srcId="{545636B7-8770-47A3-91F2-C39B4BA55E80}" destId="{77458958-CCD5-465A-AA5A-9B769D3180BF}" srcOrd="0" destOrd="0" presId="urn:microsoft.com/office/officeart/2005/8/layout/list1"/>
    <dgm:cxn modelId="{63EEEE99-33AE-418E-9287-EF06EB932F49}" type="presOf" srcId="{6B414AFF-D769-41DD-860E-FAB3798E5707}" destId="{0AC03F7F-63A3-4C8C-B51B-2F871D63C43B}" srcOrd="1" destOrd="0" presId="urn:microsoft.com/office/officeart/2005/8/layout/list1"/>
    <dgm:cxn modelId="{13771B9D-CC08-49D0-AFA5-ABB2A416DA7B}" type="presOf" srcId="{4F6481F5-CF6B-4281-BACC-AE7F8E4EA73F}" destId="{0B4B283C-411A-4A80-89F5-6F1B6A2B8798}" srcOrd="0" destOrd="0" presId="urn:microsoft.com/office/officeart/2005/8/layout/list1"/>
    <dgm:cxn modelId="{F39978A7-EE57-4A5F-8514-2FA91522F1F1}" type="presOf" srcId="{4F6481F5-CF6B-4281-BACC-AE7F8E4EA73F}" destId="{C618DA84-8E0C-4B8E-BA18-22FFF24785D9}" srcOrd="1" destOrd="0" presId="urn:microsoft.com/office/officeart/2005/8/layout/list1"/>
    <dgm:cxn modelId="{FC4952C0-2C61-43A3-9BCE-6B9D6B63C596}" srcId="{545636B7-8770-47A3-91F2-C39B4BA55E80}" destId="{4F6481F5-CF6B-4281-BACC-AE7F8E4EA73F}" srcOrd="3" destOrd="0" parTransId="{97144749-3C21-43A4-86EC-F2CD7C7A43F9}" sibTransId="{116E4144-1842-4CDC-87B9-E23E824A080D}"/>
    <dgm:cxn modelId="{8A0987C2-D4B3-4676-850A-A4605F2CDCDE}" type="presOf" srcId="{6B414AFF-D769-41DD-860E-FAB3798E5707}" destId="{083DEC5E-24D1-4366-A198-D63C44DDE55A}" srcOrd="0" destOrd="0" presId="urn:microsoft.com/office/officeart/2005/8/layout/list1"/>
    <dgm:cxn modelId="{F4361FE8-9F99-442C-84FB-578B78984C5A}" srcId="{545636B7-8770-47A3-91F2-C39B4BA55E80}" destId="{6B414AFF-D769-41DD-860E-FAB3798E5707}" srcOrd="1" destOrd="0" parTransId="{8554AF4B-45A0-403B-B9D3-A2C0D2AC39BD}" sibTransId="{94B07FC4-A753-4F7B-A76A-BA6B3A952294}"/>
    <dgm:cxn modelId="{EAB7B1EF-3431-40CE-A282-135D422D0A6D}" type="presOf" srcId="{D989CA6C-03CA-4C23-833C-AFFE1B1A8B1F}" destId="{F5201BB8-83F8-40DF-9AC7-F006E7FB4A97}" srcOrd="0" destOrd="0" presId="urn:microsoft.com/office/officeart/2005/8/layout/list1"/>
    <dgm:cxn modelId="{AA698A5C-F2B8-484B-BB93-DEA19F7A0E22}" type="presParOf" srcId="{77458958-CCD5-465A-AA5A-9B769D3180BF}" destId="{F49806EE-BAF7-48C9-9372-96D3027E319C}" srcOrd="0" destOrd="0" presId="urn:microsoft.com/office/officeart/2005/8/layout/list1"/>
    <dgm:cxn modelId="{5A4E1A2A-2AFA-4884-BCAB-7ACBC1827B4D}" type="presParOf" srcId="{F49806EE-BAF7-48C9-9372-96D3027E319C}" destId="{F5201BB8-83F8-40DF-9AC7-F006E7FB4A97}" srcOrd="0" destOrd="0" presId="urn:microsoft.com/office/officeart/2005/8/layout/list1"/>
    <dgm:cxn modelId="{3E5535C5-0861-43C8-9218-25F6FBE33400}" type="presParOf" srcId="{F49806EE-BAF7-48C9-9372-96D3027E319C}" destId="{0F90C57A-C6CF-4A72-A63E-E85F75D09835}" srcOrd="1" destOrd="0" presId="urn:microsoft.com/office/officeart/2005/8/layout/list1"/>
    <dgm:cxn modelId="{FABB1D5D-2EDE-47DA-B7B2-8B4260954173}" type="presParOf" srcId="{77458958-CCD5-465A-AA5A-9B769D3180BF}" destId="{449A9B18-EF04-4D0F-9B1F-9CDB5F6C0533}" srcOrd="1" destOrd="0" presId="urn:microsoft.com/office/officeart/2005/8/layout/list1"/>
    <dgm:cxn modelId="{4431F3C5-4328-4028-AE39-7A585516317D}" type="presParOf" srcId="{77458958-CCD5-465A-AA5A-9B769D3180BF}" destId="{717B6910-BA1B-4519-AE78-62B5B851CFD2}" srcOrd="2" destOrd="0" presId="urn:microsoft.com/office/officeart/2005/8/layout/list1"/>
    <dgm:cxn modelId="{B97891D1-0B04-4A57-B124-DE61EC2DC5BD}" type="presParOf" srcId="{77458958-CCD5-465A-AA5A-9B769D3180BF}" destId="{90F191A8-4BAA-4172-BDDD-FA29A62A63D5}" srcOrd="3" destOrd="0" presId="urn:microsoft.com/office/officeart/2005/8/layout/list1"/>
    <dgm:cxn modelId="{79D998BB-F7C5-42A7-AFBB-A3ADF50D0EA1}" type="presParOf" srcId="{77458958-CCD5-465A-AA5A-9B769D3180BF}" destId="{822F9E04-D0FB-4625-B95C-EE56DB125252}" srcOrd="4" destOrd="0" presId="urn:microsoft.com/office/officeart/2005/8/layout/list1"/>
    <dgm:cxn modelId="{16124203-64ED-4D1A-8BCE-EFB7B0A4FE2B}" type="presParOf" srcId="{822F9E04-D0FB-4625-B95C-EE56DB125252}" destId="{083DEC5E-24D1-4366-A198-D63C44DDE55A}" srcOrd="0" destOrd="0" presId="urn:microsoft.com/office/officeart/2005/8/layout/list1"/>
    <dgm:cxn modelId="{4105F36C-1C06-4CB5-BA1E-9D05C37EB403}" type="presParOf" srcId="{822F9E04-D0FB-4625-B95C-EE56DB125252}" destId="{0AC03F7F-63A3-4C8C-B51B-2F871D63C43B}" srcOrd="1" destOrd="0" presId="urn:microsoft.com/office/officeart/2005/8/layout/list1"/>
    <dgm:cxn modelId="{59C9A0BC-EC41-41A1-96C7-F0FCD4B26429}" type="presParOf" srcId="{77458958-CCD5-465A-AA5A-9B769D3180BF}" destId="{83CEA7D0-BF5B-4349-B01F-B8C712DAFDAA}" srcOrd="5" destOrd="0" presId="urn:microsoft.com/office/officeart/2005/8/layout/list1"/>
    <dgm:cxn modelId="{24351713-1A6C-4202-8D7E-8382C3BC7298}" type="presParOf" srcId="{77458958-CCD5-465A-AA5A-9B769D3180BF}" destId="{58E34538-2749-44DD-B535-2DA4F8EDFE13}" srcOrd="6" destOrd="0" presId="urn:microsoft.com/office/officeart/2005/8/layout/list1"/>
    <dgm:cxn modelId="{1600DD87-042C-4776-B639-D0F2AA56958E}" type="presParOf" srcId="{77458958-CCD5-465A-AA5A-9B769D3180BF}" destId="{F0A30250-7C05-4B0A-9650-086A5A041F38}" srcOrd="7" destOrd="0" presId="urn:microsoft.com/office/officeart/2005/8/layout/list1"/>
    <dgm:cxn modelId="{89CC24C5-9045-4F20-B018-F1340FEB3605}" type="presParOf" srcId="{77458958-CCD5-465A-AA5A-9B769D3180BF}" destId="{AC461568-3776-4E86-83F0-833BA9854FED}" srcOrd="8" destOrd="0" presId="urn:microsoft.com/office/officeart/2005/8/layout/list1"/>
    <dgm:cxn modelId="{95172811-5FEA-4364-8CB4-37D6DC79D432}" type="presParOf" srcId="{AC461568-3776-4E86-83F0-833BA9854FED}" destId="{3FE733C1-AD29-4D1F-A348-FD39E8421EF4}" srcOrd="0" destOrd="0" presId="urn:microsoft.com/office/officeart/2005/8/layout/list1"/>
    <dgm:cxn modelId="{B6AF0D08-4944-4175-8CD5-25231CE8BABA}" type="presParOf" srcId="{AC461568-3776-4E86-83F0-833BA9854FED}" destId="{96306E9B-50A3-46B3-BF44-B243210B3C31}" srcOrd="1" destOrd="0" presId="urn:microsoft.com/office/officeart/2005/8/layout/list1"/>
    <dgm:cxn modelId="{D024BDC5-444D-45D7-B5B6-7E5593F5EA70}" type="presParOf" srcId="{77458958-CCD5-465A-AA5A-9B769D3180BF}" destId="{56174AF3-882D-4E90-B093-0D77A68F609E}" srcOrd="9" destOrd="0" presId="urn:microsoft.com/office/officeart/2005/8/layout/list1"/>
    <dgm:cxn modelId="{E20111CA-6122-4715-A4B7-F82C8B30A998}" type="presParOf" srcId="{77458958-CCD5-465A-AA5A-9B769D3180BF}" destId="{D693EB2D-AA83-4750-81FA-B7872D93C70D}" srcOrd="10" destOrd="0" presId="urn:microsoft.com/office/officeart/2005/8/layout/list1"/>
    <dgm:cxn modelId="{1D1BE716-5575-4685-A1E8-275A81FDB19F}" type="presParOf" srcId="{77458958-CCD5-465A-AA5A-9B769D3180BF}" destId="{3656931F-90D3-4C2F-8584-597FDB99448D}" srcOrd="11" destOrd="0" presId="urn:microsoft.com/office/officeart/2005/8/layout/list1"/>
    <dgm:cxn modelId="{F549B106-75C9-4E85-831D-8EE7E23D49E7}" type="presParOf" srcId="{77458958-CCD5-465A-AA5A-9B769D3180BF}" destId="{9CCC2FF6-7940-41D2-A191-2562C75A0378}" srcOrd="12" destOrd="0" presId="urn:microsoft.com/office/officeart/2005/8/layout/list1"/>
    <dgm:cxn modelId="{9EE57C48-3743-4FDA-A037-52702211D933}" type="presParOf" srcId="{9CCC2FF6-7940-41D2-A191-2562C75A0378}" destId="{0B4B283C-411A-4A80-89F5-6F1B6A2B8798}" srcOrd="0" destOrd="0" presId="urn:microsoft.com/office/officeart/2005/8/layout/list1"/>
    <dgm:cxn modelId="{5BB3E4F1-D663-4A89-B883-677A14792837}" type="presParOf" srcId="{9CCC2FF6-7940-41D2-A191-2562C75A0378}" destId="{C618DA84-8E0C-4B8E-BA18-22FFF24785D9}" srcOrd="1" destOrd="0" presId="urn:microsoft.com/office/officeart/2005/8/layout/list1"/>
    <dgm:cxn modelId="{5A0EF750-014F-4D03-B75E-1A9FC2BCBEF9}" type="presParOf" srcId="{77458958-CCD5-465A-AA5A-9B769D3180BF}" destId="{6BBD7039-ED87-470F-A779-33FDD5BC1715}" srcOrd="13" destOrd="0" presId="urn:microsoft.com/office/officeart/2005/8/layout/list1"/>
    <dgm:cxn modelId="{272E267A-CCE9-4D20-A930-D57428317F7E}" type="presParOf" srcId="{77458958-CCD5-465A-AA5A-9B769D3180BF}" destId="{362E14CF-399C-4593-8DD0-CE5E380DD0FA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5848DD-75AC-4F64-B812-388FD961DAC6}">
      <dsp:nvSpPr>
        <dsp:cNvPr id="0" name=""/>
        <dsp:cNvSpPr/>
      </dsp:nvSpPr>
      <dsp:spPr>
        <a:xfrm>
          <a:off x="-6126981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485664-4885-46FB-920D-B4F1F5C83D39}">
      <dsp:nvSpPr>
        <dsp:cNvPr id="0" name=""/>
        <dsp:cNvSpPr/>
      </dsp:nvSpPr>
      <dsp:spPr>
        <a:xfrm>
          <a:off x="509717" y="338558"/>
          <a:ext cx="7541700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38100" rIns="38100" bIns="3810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Problemy dot. przemieszczania się Komisja Europejska dostrzegła już pod koniec lat 90., kiedy to po raz pierwszy nawiązano do zagadnień mobilności w kontekście miast. </a:t>
          </a:r>
          <a:endParaRPr lang="pl-PL" sz="1500" kern="1200" dirty="0">
            <a:latin typeface="+mn-lt"/>
          </a:endParaRPr>
        </a:p>
      </dsp:txBody>
      <dsp:txXfrm>
        <a:off x="509717" y="338558"/>
        <a:ext cx="7541700" cy="677550"/>
      </dsp:txXfrm>
    </dsp:sp>
    <dsp:sp modelId="{90DA02BF-2ED7-4340-8034-210114F49124}">
      <dsp:nvSpPr>
        <dsp:cNvPr id="0" name=""/>
        <dsp:cNvSpPr/>
      </dsp:nvSpPr>
      <dsp:spPr>
        <a:xfrm>
          <a:off x="86248" y="253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5EDFA6-ABA9-4BE8-9E58-84234C69E022}">
      <dsp:nvSpPr>
        <dsp:cNvPr id="0" name=""/>
        <dsp:cNvSpPr/>
      </dsp:nvSpPr>
      <dsp:spPr>
        <a:xfrm>
          <a:off x="995230" y="1354558"/>
          <a:ext cx="7056187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38100" rIns="38100" bIns="3810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W 2001 i 2007 roku powstały dokumenty nazywane: 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b="1" i="1" kern="1200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Białą </a:t>
          </a:r>
          <a:r>
            <a:rPr lang="pl-PL" sz="1500" b="1" kern="1200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i</a:t>
          </a:r>
          <a:r>
            <a:rPr lang="pl-PL" sz="1500" b="1" i="1" kern="1200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 Zieloną Księgą</a:t>
          </a:r>
          <a:r>
            <a:rPr lang="pl-PL" sz="1500" b="1" kern="1200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. </a:t>
          </a:r>
          <a:endParaRPr lang="pl-PL" sz="1500" b="1" kern="1200" dirty="0">
            <a:solidFill>
              <a:srgbClr val="002060"/>
            </a:solidFill>
            <a:latin typeface="+mn-lt"/>
          </a:endParaRPr>
        </a:p>
      </dsp:txBody>
      <dsp:txXfrm>
        <a:off x="995230" y="1354558"/>
        <a:ext cx="7056187" cy="677550"/>
      </dsp:txXfrm>
    </dsp:sp>
    <dsp:sp modelId="{216C6E81-ABC1-4F62-BA98-2810D195FF11}">
      <dsp:nvSpPr>
        <dsp:cNvPr id="0" name=""/>
        <dsp:cNvSpPr/>
      </dsp:nvSpPr>
      <dsp:spPr>
        <a:xfrm>
          <a:off x="571761" y="1269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C09D84-0D2C-4839-AAD3-51D7AF4A60D5}">
      <dsp:nvSpPr>
        <dsp:cNvPr id="0" name=""/>
        <dsp:cNvSpPr/>
      </dsp:nvSpPr>
      <dsp:spPr>
        <a:xfrm>
          <a:off x="1144243" y="2370558"/>
          <a:ext cx="6907174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38100" rIns="38100" bIns="3810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W</a:t>
          </a:r>
          <a:r>
            <a:rPr lang="pl-PL" sz="1500" kern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 2009 r. wprowadzono dokument nazywany </a:t>
          </a:r>
          <a:r>
            <a:rPr lang="pl-PL" sz="1500" i="1" kern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Planem działania na rzecz mobilności w miastach</a:t>
          </a:r>
          <a:r>
            <a:rPr lang="pl-PL" sz="1500" kern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 (Action plan on </a:t>
          </a:r>
          <a:r>
            <a:rPr lang="pl-PL" sz="1500" kern="1200" dirty="0" err="1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urban</a:t>
          </a:r>
          <a:r>
            <a:rPr lang="pl-PL" sz="1500" kern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sz="1500" kern="1200" dirty="0" err="1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mobility</a:t>
          </a:r>
          <a:r>
            <a:rPr lang="pl-PL" sz="1500" kern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)</a:t>
          </a:r>
          <a:r>
            <a:rPr lang="pl-PL" sz="1500" kern="12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. </a:t>
          </a:r>
          <a:endParaRPr lang="pl-PL" sz="1500" kern="1200" dirty="0">
            <a:latin typeface="+mn-lt"/>
          </a:endParaRPr>
        </a:p>
      </dsp:txBody>
      <dsp:txXfrm>
        <a:off x="1144243" y="2370558"/>
        <a:ext cx="6907174" cy="677550"/>
      </dsp:txXfrm>
    </dsp:sp>
    <dsp:sp modelId="{C940A719-8E6C-4202-95D2-98530906E932}">
      <dsp:nvSpPr>
        <dsp:cNvPr id="0" name=""/>
        <dsp:cNvSpPr/>
      </dsp:nvSpPr>
      <dsp:spPr>
        <a:xfrm>
          <a:off x="720774" y="2285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76D27F-2391-4321-9769-59F473EF87D7}">
      <dsp:nvSpPr>
        <dsp:cNvPr id="0" name=""/>
        <dsp:cNvSpPr/>
      </dsp:nvSpPr>
      <dsp:spPr>
        <a:xfrm>
          <a:off x="995230" y="3386558"/>
          <a:ext cx="7056187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38100" rIns="38100" bIns="3810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 dirty="0">
              <a:latin typeface="+mn-lt"/>
            </a:rPr>
            <a:t>W 2013 roku został opublikowany pakiet dokumentów nazwany Zestawem mobilności miejskiej (Urban </a:t>
          </a:r>
          <a:r>
            <a:rPr lang="pl-PL" sz="1500" kern="1200" dirty="0" err="1">
              <a:latin typeface="+mn-lt"/>
            </a:rPr>
            <a:t>mobility</a:t>
          </a:r>
          <a:r>
            <a:rPr lang="pl-PL" sz="1500" kern="1200" dirty="0">
              <a:latin typeface="+mn-lt"/>
            </a:rPr>
            <a:t> </a:t>
          </a:r>
          <a:r>
            <a:rPr lang="pl-PL" sz="1500" kern="1200" dirty="0" err="1">
              <a:latin typeface="+mn-lt"/>
            </a:rPr>
            <a:t>package</a:t>
          </a:r>
          <a:r>
            <a:rPr lang="pl-PL" sz="1500" kern="1200" dirty="0">
              <a:latin typeface="+mn-lt"/>
            </a:rPr>
            <a:t>), w skład którego wchodziły między innymi wytyczne do tworzenia planów mobilności. </a:t>
          </a:r>
        </a:p>
      </dsp:txBody>
      <dsp:txXfrm>
        <a:off x="995230" y="3386558"/>
        <a:ext cx="7056187" cy="677550"/>
      </dsp:txXfrm>
    </dsp:sp>
    <dsp:sp modelId="{E2F7CB01-A6DA-4188-B856-4E57841B991F}">
      <dsp:nvSpPr>
        <dsp:cNvPr id="0" name=""/>
        <dsp:cNvSpPr/>
      </dsp:nvSpPr>
      <dsp:spPr>
        <a:xfrm>
          <a:off x="571761" y="3301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D4E61C-F746-4F1A-A8E7-58E022CEC6AA}">
      <dsp:nvSpPr>
        <dsp:cNvPr id="0" name=""/>
        <dsp:cNvSpPr/>
      </dsp:nvSpPr>
      <dsp:spPr>
        <a:xfrm>
          <a:off x="509717" y="4402558"/>
          <a:ext cx="7541700" cy="6775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05" tIns="38100" rIns="38100" bIns="3810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rPr>
            <a:t>W 2019 roku, dzięki zdobytym doświadczeniom i wiedzy ekspertów, opublikowano drugie wydanie wytycznych do tworzenia planów mobilności</a:t>
          </a:r>
          <a:endParaRPr lang="pl-PL" sz="1500" kern="1200" dirty="0">
            <a:latin typeface="+mn-lt"/>
          </a:endParaRPr>
        </a:p>
      </dsp:txBody>
      <dsp:txXfrm>
        <a:off x="509717" y="4402558"/>
        <a:ext cx="7541700" cy="677550"/>
      </dsp:txXfrm>
    </dsp:sp>
    <dsp:sp modelId="{2FFB1840-A2D3-4198-AE0B-480E96D641A4}">
      <dsp:nvSpPr>
        <dsp:cNvPr id="0" name=""/>
        <dsp:cNvSpPr/>
      </dsp:nvSpPr>
      <dsp:spPr>
        <a:xfrm>
          <a:off x="86248" y="4317864"/>
          <a:ext cx="846937" cy="84693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EF24EC-8483-B247-A076-F4D2A34A1F1A}">
      <dsp:nvSpPr>
        <dsp:cNvPr id="0" name=""/>
        <dsp:cNvSpPr/>
      </dsp:nvSpPr>
      <dsp:spPr>
        <a:xfrm>
          <a:off x="2583180" y="1440180"/>
          <a:ext cx="1760220" cy="1760220"/>
        </a:xfrm>
        <a:prstGeom prst="gear9">
          <a:avLst/>
        </a:prstGeom>
        <a:solidFill>
          <a:srgbClr val="92D050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/>
            <a:t>Plan Zrównoważonej Mobilności Miejskiej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/>
            <a:t>KKBOF 2021-2030</a:t>
          </a:r>
        </a:p>
      </dsp:txBody>
      <dsp:txXfrm>
        <a:off x="2937063" y="1852503"/>
        <a:ext cx="1052454" cy="904790"/>
      </dsp:txXfrm>
    </dsp:sp>
    <dsp:sp modelId="{0CCF673D-3B25-1041-9F60-456E964172FC}">
      <dsp:nvSpPr>
        <dsp:cNvPr id="0" name=""/>
        <dsp:cNvSpPr/>
      </dsp:nvSpPr>
      <dsp:spPr>
        <a:xfrm>
          <a:off x="1559052" y="1024128"/>
          <a:ext cx="1280160" cy="1280160"/>
        </a:xfrm>
        <a:prstGeom prst="gear6">
          <a:avLst/>
        </a:pr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/>
            <a:t>Dokumenty krajowe</a:t>
          </a:r>
        </a:p>
      </dsp:txBody>
      <dsp:txXfrm>
        <a:off x="1881336" y="1348360"/>
        <a:ext cx="635592" cy="631696"/>
      </dsp:txXfrm>
    </dsp:sp>
    <dsp:sp modelId="{1ED2172A-74C3-C84A-B886-DF387FC6ECF2}">
      <dsp:nvSpPr>
        <dsp:cNvPr id="0" name=""/>
        <dsp:cNvSpPr/>
      </dsp:nvSpPr>
      <dsp:spPr>
        <a:xfrm rot="20700000">
          <a:off x="2276072" y="140948"/>
          <a:ext cx="1254295" cy="1254295"/>
        </a:xfrm>
        <a:prstGeom prst="gear6">
          <a:avLst/>
        </a:prstGeom>
        <a:solidFill>
          <a:srgbClr val="7030A0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900" kern="1200"/>
            <a:t>Dokumenty europejskie</a:t>
          </a:r>
        </a:p>
      </dsp:txBody>
      <dsp:txXfrm rot="-20700000">
        <a:off x="2551176" y="416052"/>
        <a:ext cx="704088" cy="704088"/>
      </dsp:txXfrm>
    </dsp:sp>
    <dsp:sp modelId="{0D4256FC-FE4D-D543-97BD-1C4ADC4678E3}">
      <dsp:nvSpPr>
        <dsp:cNvPr id="0" name=""/>
        <dsp:cNvSpPr/>
      </dsp:nvSpPr>
      <dsp:spPr>
        <a:xfrm>
          <a:off x="2437231" y="1180540"/>
          <a:ext cx="2253081" cy="2253081"/>
        </a:xfrm>
        <a:prstGeom prst="circularArrow">
          <a:avLst>
            <a:gd name="adj1" fmla="val 4687"/>
            <a:gd name="adj2" fmla="val 299029"/>
            <a:gd name="adj3" fmla="val 2486671"/>
            <a:gd name="adj4" fmla="val 15926341"/>
            <a:gd name="adj5" fmla="val 5469"/>
          </a:avLst>
        </a:prstGeom>
        <a:solidFill>
          <a:srgbClr val="92D050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4844BD-6491-BA49-AE42-61A4EAAB4F65}">
      <dsp:nvSpPr>
        <dsp:cNvPr id="0" name=""/>
        <dsp:cNvSpPr/>
      </dsp:nvSpPr>
      <dsp:spPr>
        <a:xfrm>
          <a:off x="1332338" y="745142"/>
          <a:ext cx="1637004" cy="1637004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05DED7-D10F-0242-B1BD-BF8019E79637}">
      <dsp:nvSpPr>
        <dsp:cNvPr id="0" name=""/>
        <dsp:cNvSpPr/>
      </dsp:nvSpPr>
      <dsp:spPr>
        <a:xfrm>
          <a:off x="1985940" y="-129524"/>
          <a:ext cx="1765020" cy="1765020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rgbClr val="7030A0"/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E4F85F-178B-491B-87C2-DD6637211382}">
      <dsp:nvSpPr>
        <dsp:cNvPr id="0" name=""/>
        <dsp:cNvSpPr/>
      </dsp:nvSpPr>
      <dsp:spPr>
        <a:xfrm>
          <a:off x="-6188687" y="-908248"/>
          <a:ext cx="7369068" cy="7369068"/>
        </a:xfrm>
        <a:prstGeom prst="blockArc">
          <a:avLst>
            <a:gd name="adj1" fmla="val 18900000"/>
            <a:gd name="adj2" fmla="val 2700000"/>
            <a:gd name="adj3" fmla="val 293"/>
          </a:avLst>
        </a:pr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D5426E-9467-4FFC-86BA-A43F0F334DA4}">
      <dsp:nvSpPr>
        <dsp:cNvPr id="0" name=""/>
        <dsp:cNvSpPr/>
      </dsp:nvSpPr>
      <dsp:spPr>
        <a:xfrm>
          <a:off x="759916" y="547490"/>
          <a:ext cx="6639062" cy="1094980"/>
        </a:xfrm>
        <a:prstGeom prst="rect">
          <a:avLst/>
        </a:prstGeom>
        <a:solidFill>
          <a:schemeClr val="bg1">
            <a:lumMod val="6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9141" tIns="30480" rIns="30480" bIns="3048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b="1" kern="1200" dirty="0"/>
            <a:t>Marzec, kwiecień 2022 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Badanie Ilościowe, diagnozujące sytuację oraz poziom jakości życia mieszkańców KKBOF. W badaniu udział wzięło 1193 respondentów.</a:t>
          </a:r>
        </a:p>
      </dsp:txBody>
      <dsp:txXfrm>
        <a:off x="759916" y="547490"/>
        <a:ext cx="6639062" cy="1094980"/>
      </dsp:txXfrm>
    </dsp:sp>
    <dsp:sp modelId="{9D22A66A-18A3-4F8D-8079-88F6F395E74C}">
      <dsp:nvSpPr>
        <dsp:cNvPr id="0" name=""/>
        <dsp:cNvSpPr/>
      </dsp:nvSpPr>
      <dsp:spPr>
        <a:xfrm>
          <a:off x="75553" y="410617"/>
          <a:ext cx="1368725" cy="13687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4603009-E909-4789-A5C8-379357BED28D}">
      <dsp:nvSpPr>
        <dsp:cNvPr id="0" name=""/>
        <dsp:cNvSpPr/>
      </dsp:nvSpPr>
      <dsp:spPr>
        <a:xfrm>
          <a:off x="1157941" y="2189960"/>
          <a:ext cx="6241037" cy="1094980"/>
        </a:xfrm>
        <a:prstGeom prst="rect">
          <a:avLst/>
        </a:prstGeom>
        <a:solidFill>
          <a:schemeClr val="bg1">
            <a:lumMod val="6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9141" tIns="30480" rIns="30480" bIns="3048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b="1" kern="1200" dirty="0"/>
            <a:t>Kwiecień, maj 2022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Badanie ankietowe dotyczące preferencji transportowych. </a:t>
          </a:r>
          <a:br>
            <a:rPr lang="pl-PL" sz="1100" kern="1200" dirty="0"/>
          </a:br>
          <a:r>
            <a:rPr lang="pl-PL" sz="1100" kern="1200" dirty="0"/>
            <a:t>Badanie miało formę ankiety internetowej, trwało od 20 kwietnia do 23 maja 2022 r. Zebrano 708 ankiet. </a:t>
          </a:r>
        </a:p>
      </dsp:txBody>
      <dsp:txXfrm>
        <a:off x="1157941" y="2189960"/>
        <a:ext cx="6241037" cy="1094980"/>
      </dsp:txXfrm>
    </dsp:sp>
    <dsp:sp modelId="{E007E119-D928-4036-BF04-E9D99BFDF5F7}">
      <dsp:nvSpPr>
        <dsp:cNvPr id="0" name=""/>
        <dsp:cNvSpPr/>
      </dsp:nvSpPr>
      <dsp:spPr>
        <a:xfrm>
          <a:off x="473579" y="2053088"/>
          <a:ext cx="1368725" cy="13687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1BD0651-836F-4FDE-BD8E-3CEDA2C6636D}">
      <dsp:nvSpPr>
        <dsp:cNvPr id="0" name=""/>
        <dsp:cNvSpPr/>
      </dsp:nvSpPr>
      <dsp:spPr>
        <a:xfrm>
          <a:off x="1012267" y="3697261"/>
          <a:ext cx="4386694" cy="1449042"/>
        </a:xfrm>
        <a:prstGeom prst="rect">
          <a:avLst/>
        </a:prstGeom>
        <a:gradFill rotWithShape="0">
          <a:gsLst>
            <a:gs pos="0">
              <a:srgbClr val="92D050"/>
            </a:gs>
            <a:gs pos="50000">
              <a:srgbClr val="92D050"/>
            </a:gs>
            <a:gs pos="100000">
              <a:srgbClr val="92D050"/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9141" tIns="30480" rIns="30480" bIns="3048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b="1" kern="1200" dirty="0"/>
            <a:t>Kwiecień, maj, czerwiec</a:t>
          </a:r>
          <a:r>
            <a:rPr lang="pl-PL" sz="1200" kern="1200" dirty="0"/>
            <a:t> </a:t>
          </a:r>
          <a:r>
            <a:rPr lang="pl-PL" sz="1200" b="1" kern="1200" dirty="0"/>
            <a:t>2022 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Spotkania warsztatowe, które odbyły się: 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pl-PL" sz="1100" kern="1200" dirty="0"/>
            <a:t>28 kwietnia 2022 r. w Koszalinie,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pl-PL" sz="1100" kern="1200" dirty="0"/>
            <a:t>19 maja 2022 r. w Kołobrzegu,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pl-PL" sz="1100" kern="1200" dirty="0"/>
            <a:t>20 maja 2022 r. w Białogardzie,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pl-PL" sz="1100" kern="1200" dirty="0"/>
            <a:t>30 czerwca 2022 r. w Koszalinie.</a:t>
          </a:r>
        </a:p>
      </dsp:txBody>
      <dsp:txXfrm>
        <a:off x="1012267" y="3697261"/>
        <a:ext cx="4386694" cy="1449042"/>
      </dsp:txXfrm>
    </dsp:sp>
    <dsp:sp modelId="{EFF8C1D0-C85D-439B-A865-60170C74F64E}">
      <dsp:nvSpPr>
        <dsp:cNvPr id="0" name=""/>
        <dsp:cNvSpPr/>
      </dsp:nvSpPr>
      <dsp:spPr>
        <a:xfrm>
          <a:off x="75553" y="3695558"/>
          <a:ext cx="1368725" cy="13687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E4F85F-178B-491B-87C2-DD6637211382}">
      <dsp:nvSpPr>
        <dsp:cNvPr id="0" name=""/>
        <dsp:cNvSpPr/>
      </dsp:nvSpPr>
      <dsp:spPr>
        <a:xfrm>
          <a:off x="-6165406" y="-904848"/>
          <a:ext cx="7341363" cy="7341363"/>
        </a:xfrm>
        <a:prstGeom prst="blockArc">
          <a:avLst>
            <a:gd name="adj1" fmla="val 18900000"/>
            <a:gd name="adj2" fmla="val 2700000"/>
            <a:gd name="adj3" fmla="val 294"/>
          </a:avLst>
        </a:pr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D41DE3-9B44-4879-A202-8B931B76CA5E}">
      <dsp:nvSpPr>
        <dsp:cNvPr id="0" name=""/>
        <dsp:cNvSpPr/>
      </dsp:nvSpPr>
      <dsp:spPr>
        <a:xfrm>
          <a:off x="757055" y="458891"/>
          <a:ext cx="6816250" cy="1263933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5868" tIns="30480" rIns="30480" bIns="3048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b="1" kern="1200" dirty="0"/>
            <a:t>Kwiecień, maj 2022 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Badanie ankietowe wśród kierowców komunikacji zbiorowej.</a:t>
          </a:r>
          <a:br>
            <a:rPr lang="pl-PL" sz="1100" kern="1200" dirty="0"/>
          </a:br>
          <a:r>
            <a:rPr lang="pl-PL" sz="1100" kern="1200" dirty="0"/>
            <a:t>W badaniu udział wzięło 141 kierowców obsługujących komunikację zbiorową </a:t>
          </a:r>
          <a:br>
            <a:rPr lang="pl-PL" sz="1100" kern="1200" dirty="0"/>
          </a:br>
          <a:r>
            <a:rPr lang="pl-PL" sz="1100" kern="1200" dirty="0"/>
            <a:t>(gminną, powiatową, jak i </a:t>
          </a:r>
          <a:r>
            <a:rPr lang="pl-PL" sz="1100" kern="1200" dirty="0" err="1"/>
            <a:t>ponadpowiatową</a:t>
          </a:r>
          <a:r>
            <a:rPr lang="pl-PL" sz="1100" kern="1200" dirty="0"/>
            <a:t>). </a:t>
          </a:r>
        </a:p>
      </dsp:txBody>
      <dsp:txXfrm>
        <a:off x="757055" y="458891"/>
        <a:ext cx="6816250" cy="1263933"/>
      </dsp:txXfrm>
    </dsp:sp>
    <dsp:sp modelId="{BE61C357-8517-4906-B4F8-269C9B3FF749}">
      <dsp:nvSpPr>
        <dsp:cNvPr id="0" name=""/>
        <dsp:cNvSpPr/>
      </dsp:nvSpPr>
      <dsp:spPr>
        <a:xfrm>
          <a:off x="75269" y="409071"/>
          <a:ext cx="1363572" cy="13635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4FCC906-B8C8-4975-BBB2-2FB5F5002D34}">
      <dsp:nvSpPr>
        <dsp:cNvPr id="0" name=""/>
        <dsp:cNvSpPr/>
      </dsp:nvSpPr>
      <dsp:spPr>
        <a:xfrm>
          <a:off x="1177142" y="1937450"/>
          <a:ext cx="6419723" cy="1367913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5868" tIns="30480" rIns="30480" bIns="3048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b="1" kern="1200" dirty="0"/>
            <a:t>Maj 2022 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Badanie jakościowe wśród przedstawicieli jednostek samorządu terytorialnego oraz mieszkańców obszaru KKBOF. Badanie fokusowe zrealizowano techniką Focus </a:t>
          </a:r>
          <a:r>
            <a:rPr lang="pl-PL" sz="1100" kern="1200" dirty="0" err="1"/>
            <a:t>Group</a:t>
          </a:r>
          <a:r>
            <a:rPr lang="pl-PL" sz="1100" kern="1200" dirty="0"/>
            <a:t> Interview (FGI). 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W ramach badania przeprowadzono siedem spotkań: 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pl-PL" sz="1000" kern="1200" dirty="0"/>
            <a:t>23 maja 2022 r. w Polanowie, , 24 maja 2022 r. w Kołobrzegu i Mielnie, </a:t>
          </a:r>
          <a:br>
            <a:rPr lang="pl-PL" sz="1000" kern="1200" dirty="0"/>
          </a:br>
          <a:r>
            <a:rPr lang="pl-PL" sz="1000" kern="1200" dirty="0"/>
            <a:t>25 maja 2022 r. w Koszalinie i Sianowie, 26 maja 2022 r. w Białogardzie i Karlinie. </a:t>
          </a:r>
        </a:p>
      </dsp:txBody>
      <dsp:txXfrm>
        <a:off x="1177142" y="1937450"/>
        <a:ext cx="6419723" cy="1367913"/>
      </dsp:txXfrm>
    </dsp:sp>
    <dsp:sp modelId="{5DFB66E9-0097-417C-982F-E8FEACD560CF}">
      <dsp:nvSpPr>
        <dsp:cNvPr id="0" name=""/>
        <dsp:cNvSpPr/>
      </dsp:nvSpPr>
      <dsp:spPr>
        <a:xfrm>
          <a:off x="451069" y="1947208"/>
          <a:ext cx="1363572" cy="13635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6F270FE-73EE-4C71-BFC8-71B53E2B8F0F}">
      <dsp:nvSpPr>
        <dsp:cNvPr id="0" name=""/>
        <dsp:cNvSpPr/>
      </dsp:nvSpPr>
      <dsp:spPr>
        <a:xfrm>
          <a:off x="757055" y="3413075"/>
          <a:ext cx="6816250" cy="1900710"/>
        </a:xfrm>
        <a:prstGeom prst="rect">
          <a:avLst/>
        </a:prstGeom>
        <a:solidFill>
          <a:srgbClr val="92D05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5868" tIns="22860" rIns="22860" bIns="2286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900" b="1" u="sng" kern="1200" dirty="0"/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b="1" u="sng" kern="1200" dirty="0"/>
            <a:t>Dodatkowo, oprócz ww. czynności: 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000" kern="1200" dirty="0"/>
            <a:t>+ w miesiącach kwiecień, maj, czerwic zostały przeprowadzone badania </a:t>
          </a:r>
          <a:r>
            <a:rPr lang="pl-PL" sz="1000" kern="1200" dirty="0" err="1"/>
            <a:t>napełnień</a:t>
          </a:r>
          <a:r>
            <a:rPr lang="pl-PL" sz="1000" kern="1200" dirty="0"/>
            <a:t> i struktury biletowej </a:t>
          </a:r>
          <a:br>
            <a:rPr lang="pl-PL" sz="1000" kern="1200" dirty="0"/>
          </a:br>
          <a:r>
            <a:rPr lang="pl-PL" sz="1000" kern="1200" dirty="0"/>
            <a:t>w komunikacji zbiorowej, 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000" kern="1200" dirty="0"/>
            <a:t>+ na stronach internetowych gmin i w mediach społecznościowych były zamieszczane informacje zachęcające do aktywnego udziału mieszkańców przy tworzeniu SUMP,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000" kern="1200" dirty="0"/>
            <a:t>+ w gazetach „Głos Koszalina” i „Gazeta Kołobrzeska” pojawiły się artykuły informujące o pracach nad dokumentem SUMP,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000" kern="1200" dirty="0"/>
            <a:t>+ systematycznie były rozsyłane informacje do uczestników warsztatów nt. tego, co robimy w projekcie, 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000" kern="1200" dirty="0"/>
            <a:t>+ we wszystkich gminach zostały rozwieszone plakaty z informacją o planowanych warsztatach, 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000" kern="1200" dirty="0"/>
            <a:t>+ odbyły się 3 audycje radiowe dotyczące SUMP oraz sonda uliczna nt. mobilności.</a:t>
          </a:r>
          <a:endParaRPr lang="pl-PL" sz="1200" kern="1200" dirty="0"/>
        </a:p>
      </dsp:txBody>
      <dsp:txXfrm>
        <a:off x="757055" y="3413075"/>
        <a:ext cx="6816250" cy="1900710"/>
      </dsp:txXfrm>
    </dsp:sp>
    <dsp:sp modelId="{C4927D3B-D85F-4F0E-9E58-0FB2DBA20235}">
      <dsp:nvSpPr>
        <dsp:cNvPr id="0" name=""/>
        <dsp:cNvSpPr/>
      </dsp:nvSpPr>
      <dsp:spPr>
        <a:xfrm>
          <a:off x="75269" y="3681644"/>
          <a:ext cx="1363572" cy="13635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BC64F5-C0D0-450E-AACF-0957DAE17D33}">
      <dsp:nvSpPr>
        <dsp:cNvPr id="0" name=""/>
        <dsp:cNvSpPr/>
      </dsp:nvSpPr>
      <dsp:spPr>
        <a:xfrm rot="5400000">
          <a:off x="3671168" y="113471"/>
          <a:ext cx="1706680" cy="1484811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000" kern="1200" dirty="0"/>
            <a:t>Brak ograniczeń dla transportu indywidualnego </a:t>
          </a:r>
        </a:p>
      </dsp:txBody>
      <dsp:txXfrm rot="-5400000">
        <a:off x="4013485" y="268495"/>
        <a:ext cx="1022045" cy="1174764"/>
      </dsp:txXfrm>
    </dsp:sp>
    <dsp:sp modelId="{F262FA68-D831-4544-955C-6E64B51D831F}">
      <dsp:nvSpPr>
        <dsp:cNvPr id="0" name=""/>
        <dsp:cNvSpPr/>
      </dsp:nvSpPr>
      <dsp:spPr>
        <a:xfrm>
          <a:off x="5334160" y="358005"/>
          <a:ext cx="1904655" cy="1024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000" kern="1200"/>
        </a:p>
      </dsp:txBody>
      <dsp:txXfrm>
        <a:off x="5334160" y="358005"/>
        <a:ext cx="1904655" cy="1024008"/>
      </dsp:txXfrm>
    </dsp:sp>
    <dsp:sp modelId="{BD9D46B7-F4C9-451B-8020-2EFEF3191212}">
      <dsp:nvSpPr>
        <dsp:cNvPr id="0" name=""/>
        <dsp:cNvSpPr/>
      </dsp:nvSpPr>
      <dsp:spPr>
        <a:xfrm rot="5400000">
          <a:off x="2067572" y="113471"/>
          <a:ext cx="1706680" cy="1484811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-1470669"/>
            <a:satOff val="-2046"/>
            <a:lumOff val="-7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 dirty="0"/>
            <a:t>Brak wspólnego systemu transportu zbiorowego</a:t>
          </a:r>
        </a:p>
      </dsp:txBody>
      <dsp:txXfrm rot="-5400000">
        <a:off x="2409889" y="268495"/>
        <a:ext cx="1022045" cy="1174764"/>
      </dsp:txXfrm>
    </dsp:sp>
    <dsp:sp modelId="{A65D2ADB-AF80-4A12-B89B-73FFFD741B8E}">
      <dsp:nvSpPr>
        <dsp:cNvPr id="0" name=""/>
        <dsp:cNvSpPr/>
      </dsp:nvSpPr>
      <dsp:spPr>
        <a:xfrm rot="5400000">
          <a:off x="2866298" y="1562102"/>
          <a:ext cx="1706680" cy="1484811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-2941338"/>
            <a:satOff val="-4091"/>
            <a:lumOff val="-156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000" kern="1200" dirty="0"/>
            <a:t>Brak wspólnego planowania sieci dróg rowerowych dla całego KKBOF</a:t>
          </a:r>
        </a:p>
      </dsp:txBody>
      <dsp:txXfrm rot="-5400000">
        <a:off x="3208615" y="1717126"/>
        <a:ext cx="1022045" cy="1174764"/>
      </dsp:txXfrm>
    </dsp:sp>
    <dsp:sp modelId="{0505DB96-31A4-4B45-BC84-4FD074E2B69A}">
      <dsp:nvSpPr>
        <dsp:cNvPr id="0" name=""/>
        <dsp:cNvSpPr/>
      </dsp:nvSpPr>
      <dsp:spPr>
        <a:xfrm>
          <a:off x="1072577" y="1792503"/>
          <a:ext cx="1843214" cy="1024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0660BA-5F93-427C-AC32-B6DD3FE2C175}">
      <dsp:nvSpPr>
        <dsp:cNvPr id="0" name=""/>
        <dsp:cNvSpPr/>
      </dsp:nvSpPr>
      <dsp:spPr>
        <a:xfrm rot="5400000">
          <a:off x="4469895" y="1562102"/>
          <a:ext cx="1706680" cy="1484811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-4412007"/>
            <a:satOff val="-6137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Brak wspólnego planowania rozwoju transportu towarów </a:t>
          </a:r>
        </a:p>
      </dsp:txBody>
      <dsp:txXfrm rot="-5400000">
        <a:off x="4812212" y="1717126"/>
        <a:ext cx="1022045" cy="1174764"/>
      </dsp:txXfrm>
    </dsp:sp>
    <dsp:sp modelId="{D917A012-AA2E-49D4-B4DC-D18507745A9D}">
      <dsp:nvSpPr>
        <dsp:cNvPr id="0" name=""/>
        <dsp:cNvSpPr/>
      </dsp:nvSpPr>
      <dsp:spPr>
        <a:xfrm rot="5400000">
          <a:off x="3671168" y="3010732"/>
          <a:ext cx="1706680" cy="1484811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-5882676"/>
            <a:satOff val="-8182"/>
            <a:lumOff val="-31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000" kern="1200" dirty="0"/>
            <a:t>Zróżnicowane potrzeby jednostek wchodzących w skład KKBOF</a:t>
          </a:r>
        </a:p>
      </dsp:txBody>
      <dsp:txXfrm rot="-5400000">
        <a:off x="4013485" y="3165756"/>
        <a:ext cx="1022045" cy="1174764"/>
      </dsp:txXfrm>
    </dsp:sp>
    <dsp:sp modelId="{EAFD481E-CF09-46F5-BA99-A120F965904A}">
      <dsp:nvSpPr>
        <dsp:cNvPr id="0" name=""/>
        <dsp:cNvSpPr/>
      </dsp:nvSpPr>
      <dsp:spPr>
        <a:xfrm>
          <a:off x="5311971" y="3241134"/>
          <a:ext cx="1904655" cy="1024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AD9CEA-EAEA-4A90-92FD-0B9A7BA08163}">
      <dsp:nvSpPr>
        <dsp:cNvPr id="0" name=""/>
        <dsp:cNvSpPr/>
      </dsp:nvSpPr>
      <dsp:spPr>
        <a:xfrm rot="5400000">
          <a:off x="2067572" y="3010732"/>
          <a:ext cx="1706680" cy="1484811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kern="1200" dirty="0"/>
            <a:t>Zbyt mała świadomość społeczna dotycząca wyboru środka transportu </a:t>
          </a:r>
        </a:p>
      </dsp:txBody>
      <dsp:txXfrm rot="-5400000">
        <a:off x="2409889" y="3165756"/>
        <a:ext cx="1022045" cy="117476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4D15D1-234B-4FF2-BE74-1649A739725A}">
      <dsp:nvSpPr>
        <dsp:cNvPr id="0" name=""/>
        <dsp:cNvSpPr/>
      </dsp:nvSpPr>
      <dsp:spPr>
        <a:xfrm rot="5400000">
          <a:off x="-171057" y="174023"/>
          <a:ext cx="1140381" cy="798266"/>
        </a:xfrm>
        <a:prstGeom prst="chevron">
          <a:avLst/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kern="1200" dirty="0"/>
            <a:t>2023</a:t>
          </a:r>
        </a:p>
      </dsp:txBody>
      <dsp:txXfrm rot="-5400000">
        <a:off x="1" y="402098"/>
        <a:ext cx="798266" cy="342115"/>
      </dsp:txXfrm>
    </dsp:sp>
    <dsp:sp modelId="{DED6C88B-848B-4251-BB94-AD81A4E66FD7}">
      <dsp:nvSpPr>
        <dsp:cNvPr id="0" name=""/>
        <dsp:cNvSpPr/>
      </dsp:nvSpPr>
      <dsp:spPr>
        <a:xfrm rot="5400000">
          <a:off x="5665021" y="-4839326"/>
          <a:ext cx="741247" cy="1047475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200" b="0" i="0" kern="1200" dirty="0"/>
            <a:t>Powołanie zespołów roboczych, ustalenie szczegółowych harmonogramów prac nad spójnym systemem transportu zbiorowego, ścieżek rowerowych, wspólną polityką parkingową, </a:t>
          </a:r>
          <a:r>
            <a:rPr lang="pl-PL" sz="1200" b="0" i="0" kern="1200" dirty="0" err="1"/>
            <a:t>masterplanów</a:t>
          </a:r>
          <a:r>
            <a:rPr lang="pl-PL" sz="1200" b="0" i="0" kern="1200" dirty="0"/>
            <a:t> i miejscowych planów zagospodarowania przestrzennego zgodnie z zasadami zrównoważonej mobilności.</a:t>
          </a:r>
          <a:endParaRPr lang="pl-PL" sz="1200" b="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200" b="0" kern="1200" dirty="0"/>
            <a:t>Podejmowanie działań mających na celu zmianę </a:t>
          </a:r>
          <a:r>
            <a:rPr lang="pl-PL" sz="1200" b="0" kern="1200" dirty="0" err="1"/>
            <a:t>zachowań</a:t>
          </a:r>
          <a:r>
            <a:rPr lang="pl-PL" sz="1200" b="0" kern="1200" dirty="0"/>
            <a:t> komunikacyjnych mieszkańców KKBOF </a:t>
          </a:r>
          <a:br>
            <a:rPr lang="pl-PL" sz="1200" b="0" kern="1200" dirty="0"/>
          </a:br>
          <a:r>
            <a:rPr lang="pl-PL" sz="1200" b="0" kern="1200" dirty="0"/>
            <a:t>(akcje promocyjne, akcje informacyjne, konkursy, spotkania informacyjne, spotkania edukacyjne itp.)</a:t>
          </a:r>
        </a:p>
      </dsp:txBody>
      <dsp:txXfrm rot="-5400000">
        <a:off x="798267" y="63613"/>
        <a:ext cx="10438571" cy="668877"/>
      </dsp:txXfrm>
    </dsp:sp>
    <dsp:sp modelId="{AF4CB73E-D35B-4E2F-A5F0-DE64B2DF3885}">
      <dsp:nvSpPr>
        <dsp:cNvPr id="0" name=""/>
        <dsp:cNvSpPr/>
      </dsp:nvSpPr>
      <dsp:spPr>
        <a:xfrm rot="5400000">
          <a:off x="-171057" y="1197862"/>
          <a:ext cx="1140381" cy="798266"/>
        </a:xfrm>
        <a:prstGeom prst="chevron">
          <a:avLst/>
        </a:prstGeom>
        <a:solidFill>
          <a:schemeClr val="accent6">
            <a:alpha val="90000"/>
            <a:hueOff val="0"/>
            <a:satOff val="0"/>
            <a:lumOff val="0"/>
            <a:alphaOff val="-10000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1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kern="1200" dirty="0"/>
            <a:t>2024</a:t>
          </a:r>
        </a:p>
      </dsp:txBody>
      <dsp:txXfrm rot="-5400000">
        <a:off x="1" y="1425937"/>
        <a:ext cx="798266" cy="342115"/>
      </dsp:txXfrm>
    </dsp:sp>
    <dsp:sp modelId="{8C0B1408-9BFA-4592-82CD-E3E4FD3BD9B5}">
      <dsp:nvSpPr>
        <dsp:cNvPr id="0" name=""/>
        <dsp:cNvSpPr/>
      </dsp:nvSpPr>
      <dsp:spPr>
        <a:xfrm rot="5400000">
          <a:off x="5665021" y="-3839949"/>
          <a:ext cx="741247" cy="1047475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1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400" b="0" kern="1200" dirty="0"/>
            <a:t>Zainicjowanie prac nad opracowaniem koncepcji transportu zbiorowego dla całego obszaru KKBOF (lub gmin, które wyrażą chęć udziału i partycypacji w kosztach)  wraz z modelem funkcjonowania i określeniem kosztów.</a:t>
          </a:r>
        </a:p>
      </dsp:txBody>
      <dsp:txXfrm rot="-5400000">
        <a:off x="798267" y="1062990"/>
        <a:ext cx="10438571" cy="668877"/>
      </dsp:txXfrm>
    </dsp:sp>
    <dsp:sp modelId="{4F122638-0E9A-42FD-ADA7-4CB9653BB785}">
      <dsp:nvSpPr>
        <dsp:cNvPr id="0" name=""/>
        <dsp:cNvSpPr/>
      </dsp:nvSpPr>
      <dsp:spPr>
        <a:xfrm rot="5400000">
          <a:off x="-171057" y="2221700"/>
          <a:ext cx="1140381" cy="798266"/>
        </a:xfrm>
        <a:prstGeom prst="chevron">
          <a:avLst/>
        </a:prstGeom>
        <a:solidFill>
          <a:schemeClr val="accent6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2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kern="1200"/>
            <a:t>2026</a:t>
          </a:r>
        </a:p>
      </dsp:txBody>
      <dsp:txXfrm rot="-5400000">
        <a:off x="1" y="2449775"/>
        <a:ext cx="798266" cy="342115"/>
      </dsp:txXfrm>
    </dsp:sp>
    <dsp:sp modelId="{988A6973-1BB6-4D4B-B4F0-9ADDAD487B43}">
      <dsp:nvSpPr>
        <dsp:cNvPr id="0" name=""/>
        <dsp:cNvSpPr/>
      </dsp:nvSpPr>
      <dsp:spPr>
        <a:xfrm rot="5400000">
          <a:off x="5665021" y="-2816110"/>
          <a:ext cx="741247" cy="1047475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2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400" b="1" kern="1200" dirty="0"/>
            <a:t>Wykonanie monitoringu realizacji planu, analiza wyników i określenie przewidywanych trendów na kolejne 4 lata. </a:t>
          </a:r>
          <a:endParaRPr lang="pl-PL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400" b="1" kern="1200" dirty="0"/>
            <a:t>Weryfikacja zapisów SUMP.</a:t>
          </a:r>
          <a:endParaRPr lang="pl-PL" sz="1400" kern="1200" dirty="0"/>
        </a:p>
      </dsp:txBody>
      <dsp:txXfrm rot="-5400000">
        <a:off x="798267" y="2086829"/>
        <a:ext cx="10438571" cy="668877"/>
      </dsp:txXfrm>
    </dsp:sp>
    <dsp:sp modelId="{E7EEEDFE-FDFD-4192-9DD4-20E748B7006F}">
      <dsp:nvSpPr>
        <dsp:cNvPr id="0" name=""/>
        <dsp:cNvSpPr/>
      </dsp:nvSpPr>
      <dsp:spPr>
        <a:xfrm rot="5400000">
          <a:off x="-171057" y="3245538"/>
          <a:ext cx="1140381" cy="798266"/>
        </a:xfrm>
        <a:prstGeom prst="chevron">
          <a:avLst/>
        </a:prstGeom>
        <a:solidFill>
          <a:schemeClr val="accent6">
            <a:alpha val="90000"/>
            <a:hueOff val="0"/>
            <a:satOff val="0"/>
            <a:lumOff val="0"/>
            <a:alphaOff val="-30000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3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kern="1200" dirty="0"/>
            <a:t>2026- 2030</a:t>
          </a:r>
        </a:p>
      </dsp:txBody>
      <dsp:txXfrm rot="-5400000">
        <a:off x="1" y="3473613"/>
        <a:ext cx="798266" cy="342115"/>
      </dsp:txXfrm>
    </dsp:sp>
    <dsp:sp modelId="{8695F835-04A7-4D1C-ACB3-2F105408A749}">
      <dsp:nvSpPr>
        <dsp:cNvPr id="0" name=""/>
        <dsp:cNvSpPr/>
      </dsp:nvSpPr>
      <dsp:spPr>
        <a:xfrm rot="5400000">
          <a:off x="5665021" y="-1792272"/>
          <a:ext cx="741247" cy="1047475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3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400" b="0" kern="1200" dirty="0"/>
            <a:t>Kontynuacja działań już realizowanych, ew. uzupełnienie planu mobilności o działania wynikające z analizy wyników monitoringu. </a:t>
          </a:r>
        </a:p>
      </dsp:txBody>
      <dsp:txXfrm rot="-5400000">
        <a:off x="798267" y="3110667"/>
        <a:ext cx="10438571" cy="668877"/>
      </dsp:txXfrm>
    </dsp:sp>
    <dsp:sp modelId="{CF11FF7C-F9F2-4995-8768-F43322F03BE7}">
      <dsp:nvSpPr>
        <dsp:cNvPr id="0" name=""/>
        <dsp:cNvSpPr/>
      </dsp:nvSpPr>
      <dsp:spPr>
        <a:xfrm rot="5400000">
          <a:off x="-171057" y="4269377"/>
          <a:ext cx="1140381" cy="798266"/>
        </a:xfrm>
        <a:prstGeom prst="chevron">
          <a:avLst/>
        </a:prstGeom>
        <a:solidFill>
          <a:schemeClr val="accent6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kern="1200"/>
            <a:t>2030</a:t>
          </a:r>
        </a:p>
      </dsp:txBody>
      <dsp:txXfrm rot="-5400000">
        <a:off x="1" y="4497452"/>
        <a:ext cx="798266" cy="342115"/>
      </dsp:txXfrm>
    </dsp:sp>
    <dsp:sp modelId="{9A69E062-59C1-45A6-84BB-671EEE0F6D53}">
      <dsp:nvSpPr>
        <dsp:cNvPr id="0" name=""/>
        <dsp:cNvSpPr/>
      </dsp:nvSpPr>
      <dsp:spPr>
        <a:xfrm rot="5400000">
          <a:off x="5665021" y="-768434"/>
          <a:ext cx="741247" cy="1047475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400" b="1" kern="1200" dirty="0"/>
            <a:t>Wykonanie monitoringu realizacji planu, analiza wyników. Aktualizacja SUMP.</a:t>
          </a:r>
          <a:endParaRPr lang="pl-PL" sz="1400" kern="1200" dirty="0"/>
        </a:p>
      </dsp:txBody>
      <dsp:txXfrm rot="-5400000">
        <a:off x="798267" y="4134505"/>
        <a:ext cx="10438571" cy="6688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7B6910-BA1B-4519-AE78-62B5B851CFD2}">
      <dsp:nvSpPr>
        <dsp:cNvPr id="0" name=""/>
        <dsp:cNvSpPr/>
      </dsp:nvSpPr>
      <dsp:spPr>
        <a:xfrm>
          <a:off x="0" y="760649"/>
          <a:ext cx="7072997" cy="17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90C57A-C6CF-4A72-A63E-E85F75D09835}">
      <dsp:nvSpPr>
        <dsp:cNvPr id="0" name=""/>
        <dsp:cNvSpPr/>
      </dsp:nvSpPr>
      <dsp:spPr>
        <a:xfrm>
          <a:off x="353304" y="275688"/>
          <a:ext cx="4946262" cy="588281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7140" tIns="0" rIns="187140" bIns="0" numCol="1" spcCol="1270" anchor="ctr" anchorCtr="0">
          <a:noAutofit/>
        </a:bodyPr>
        <a:lstStyle/>
        <a:p>
          <a:pPr marL="0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kern="1200" dirty="0">
              <a:solidFill>
                <a:schemeClr val="tx1"/>
              </a:solidFill>
            </a:rPr>
            <a:t>W dniach od 25 października 2022r. do dnia 28 listopada 2022 r. przeprowadzono konsultacje społeczne opracowanego projektu dokumentu </a:t>
          </a:r>
        </a:p>
      </dsp:txBody>
      <dsp:txXfrm>
        <a:off x="382022" y="304406"/>
        <a:ext cx="4888826" cy="530845"/>
      </dsp:txXfrm>
    </dsp:sp>
    <dsp:sp modelId="{58E34538-2749-44DD-B535-2DA4F8EDFE13}">
      <dsp:nvSpPr>
        <dsp:cNvPr id="0" name=""/>
        <dsp:cNvSpPr/>
      </dsp:nvSpPr>
      <dsp:spPr>
        <a:xfrm>
          <a:off x="0" y="2341893"/>
          <a:ext cx="7072997" cy="17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-13333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C03F7F-63A3-4C8C-B51B-2F871D63C43B}">
      <dsp:nvSpPr>
        <dsp:cNvPr id="0" name=""/>
        <dsp:cNvSpPr/>
      </dsp:nvSpPr>
      <dsp:spPr>
        <a:xfrm>
          <a:off x="353304" y="974849"/>
          <a:ext cx="4946262" cy="1470363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-13333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7140" tIns="0" rIns="187140" bIns="0" numCol="1" spcCol="1270" anchor="ctr" anchorCtr="0">
          <a:noAutofit/>
        </a:bodyPr>
        <a:lstStyle/>
        <a:p>
          <a:pPr marL="0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kern="1200" dirty="0">
              <a:solidFill>
                <a:schemeClr val="tx1"/>
              </a:solidFill>
            </a:rPr>
            <a:t>W ramach konsultacji odbyły się stacjonarne spotkania konsultacyjne z mieszkańcami oraz innymi zainteresowanymi w: </a:t>
          </a:r>
        </a:p>
        <a:p>
          <a:pPr marL="0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kern="1200" dirty="0">
              <a:solidFill>
                <a:schemeClr val="tx1"/>
              </a:solidFill>
            </a:rPr>
            <a:t>- Koszalinie w dniu 17 listopada, w godzinach od 14.00 – 16.00, </a:t>
          </a:r>
          <a:br>
            <a:rPr lang="pl-PL" sz="1200" kern="1200" dirty="0">
              <a:solidFill>
                <a:schemeClr val="tx1"/>
              </a:solidFill>
            </a:rPr>
          </a:br>
          <a:r>
            <a:rPr lang="pl-PL" sz="1200" kern="1200" dirty="0">
              <a:solidFill>
                <a:schemeClr val="tx1"/>
              </a:solidFill>
            </a:rPr>
            <a:t>z tego spotkania została przeprowadzona transmisja online,</a:t>
          </a:r>
        </a:p>
        <a:p>
          <a:pPr marL="0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kern="1200" dirty="0">
              <a:solidFill>
                <a:schemeClr val="tx1"/>
              </a:solidFill>
            </a:rPr>
            <a:t>- Białogardzie w dniu 18 listopad, w godzinach od 10.00 – 11.00, </a:t>
          </a:r>
        </a:p>
        <a:p>
          <a:pPr marL="0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kern="1200" dirty="0">
              <a:solidFill>
                <a:schemeClr val="tx1"/>
              </a:solidFill>
            </a:rPr>
            <a:t>- Kołobrzegu w dniu 18 listopad, w godzinach od 13.00 – 15.00.</a:t>
          </a:r>
        </a:p>
      </dsp:txBody>
      <dsp:txXfrm>
        <a:off x="425081" y="1046626"/>
        <a:ext cx="4802708" cy="1326809"/>
      </dsp:txXfrm>
    </dsp:sp>
    <dsp:sp modelId="{D693EB2D-AA83-4750-81FA-B7872D93C70D}">
      <dsp:nvSpPr>
        <dsp:cNvPr id="0" name=""/>
        <dsp:cNvSpPr/>
      </dsp:nvSpPr>
      <dsp:spPr>
        <a:xfrm>
          <a:off x="0" y="3674143"/>
          <a:ext cx="7072997" cy="17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-26667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306E9B-50A3-46B3-BF44-B243210B3C31}">
      <dsp:nvSpPr>
        <dsp:cNvPr id="0" name=""/>
        <dsp:cNvSpPr/>
      </dsp:nvSpPr>
      <dsp:spPr>
        <a:xfrm>
          <a:off x="323821" y="2536877"/>
          <a:ext cx="4946262" cy="1221370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-26667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7140" tIns="0" rIns="187140" bIns="0" numCol="1" spcCol="1270" anchor="ctr" anchorCtr="0">
          <a:noAutofit/>
        </a:bodyPr>
        <a:lstStyle/>
        <a:p>
          <a:pPr marL="0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kern="1200" dirty="0">
              <a:solidFill>
                <a:schemeClr val="tx1"/>
              </a:solidFill>
            </a:rPr>
            <a:t>W ramach uwag wpłynęło 6 formularzy od różnych osób, które zostały szczegółowe przenalizowane i na ich podstawie zostały wprowadzone zmiany do dokumentu. </a:t>
          </a:r>
          <a:br>
            <a:rPr lang="pl-PL" sz="1200" kern="1200" dirty="0">
              <a:solidFill>
                <a:schemeClr val="tx1"/>
              </a:solidFill>
            </a:rPr>
          </a:br>
          <a:r>
            <a:rPr lang="pl-PL" sz="1200" kern="1200" dirty="0">
              <a:solidFill>
                <a:schemeClr val="tx1"/>
              </a:solidFill>
            </a:rPr>
            <a:t>Z konsultacji społecznych został opracowany raport </a:t>
          </a:r>
          <a:br>
            <a:rPr lang="pl-PL" sz="1200" kern="1200" dirty="0">
              <a:solidFill>
                <a:schemeClr val="tx1"/>
              </a:solidFill>
            </a:rPr>
          </a:br>
          <a:r>
            <a:rPr lang="pl-PL" sz="1200" kern="1200" dirty="0">
              <a:solidFill>
                <a:schemeClr val="tx1"/>
              </a:solidFill>
            </a:rPr>
            <a:t>z odpowiedziami. </a:t>
          </a:r>
        </a:p>
      </dsp:txBody>
      <dsp:txXfrm>
        <a:off x="383443" y="2596499"/>
        <a:ext cx="4827018" cy="1102126"/>
      </dsp:txXfrm>
    </dsp:sp>
    <dsp:sp modelId="{362E14CF-399C-4593-8DD0-CE5E380DD0FA}">
      <dsp:nvSpPr>
        <dsp:cNvPr id="0" name=""/>
        <dsp:cNvSpPr/>
      </dsp:nvSpPr>
      <dsp:spPr>
        <a:xfrm>
          <a:off x="0" y="4621665"/>
          <a:ext cx="7072997" cy="17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18DA84-8E0C-4B8E-BA18-22FFF24785D9}">
      <dsp:nvSpPr>
        <dsp:cNvPr id="0" name=""/>
        <dsp:cNvSpPr/>
      </dsp:nvSpPr>
      <dsp:spPr>
        <a:xfrm>
          <a:off x="353304" y="3888343"/>
          <a:ext cx="4946262" cy="836641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7140" tIns="0" rIns="187140" bIns="0" numCol="1" spcCol="1270" anchor="ctr" anchorCtr="0">
          <a:noAutofit/>
        </a:bodyPr>
        <a:lstStyle/>
        <a:p>
          <a:pPr marL="0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kern="1200" dirty="0">
              <a:solidFill>
                <a:schemeClr val="tx1"/>
              </a:solidFill>
            </a:rPr>
            <a:t>W spotkaniach konsultacyjnych udział wzięło  łącznie ok. 100 osób. Każdemu z nich towarzyszyła merytoryczna dyskusja na tematy związane z transportem, w tym w szczególności transportem zbiorowym oraz rowerowym.</a:t>
          </a:r>
        </a:p>
      </dsp:txBody>
      <dsp:txXfrm>
        <a:off x="394145" y="3929184"/>
        <a:ext cx="4864580" cy="7549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91" t="11131" r="1102" b="83"/>
          <a:stretch/>
        </p:blipFill>
        <p:spPr>
          <a:xfrm>
            <a:off x="-32273" y="-16778"/>
            <a:ext cx="12263718" cy="6874779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8287" y="2390623"/>
            <a:ext cx="1409701" cy="1719835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 hasCustomPrompt="1"/>
          </p:nvPr>
        </p:nvSpPr>
        <p:spPr>
          <a:xfrm>
            <a:off x="1524000" y="5154800"/>
            <a:ext cx="9144000" cy="596337"/>
          </a:xfrm>
        </p:spPr>
        <p:txBody>
          <a:bodyPr anchor="ctr">
            <a:noAutofit/>
          </a:bodyPr>
          <a:lstStyle>
            <a:lvl1pPr algn="ctr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5990235"/>
            <a:ext cx="9144000" cy="518141"/>
          </a:xfrm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dirty="0"/>
              <a:t>Kliknij, aby edytować styl wzorca podtytułu</a:t>
            </a:r>
          </a:p>
        </p:txBody>
      </p:sp>
    </p:spTree>
    <p:extLst>
      <p:ext uri="{BB962C8B-B14F-4D97-AF65-F5344CB8AC3E}">
        <p14:creationId xmlns:p14="http://schemas.microsoft.com/office/powerpoint/2010/main" val="3432283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3230-C062-4571-8934-390241A4A5C8}" type="datetimeFigureOut">
              <a:rPr lang="pl-PL" smtClean="0"/>
              <a:t>2023-02-08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7C9A6-D10F-4C8A-915C-D6CE913931B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79297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3230-C062-4571-8934-390241A4A5C8}" type="datetimeFigureOut">
              <a:rPr lang="pl-PL" smtClean="0"/>
              <a:t>2023-02-08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7C9A6-D10F-4C8A-915C-D6CE913931B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466661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sty_m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91" t="11131" r="1102" b="83"/>
          <a:stretch/>
        </p:blipFill>
        <p:spPr>
          <a:xfrm>
            <a:off x="-32273" y="-16778"/>
            <a:ext cx="12263718" cy="687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794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akoncze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91" t="11131" r="1102" b="83"/>
          <a:stretch/>
        </p:blipFill>
        <p:spPr>
          <a:xfrm>
            <a:off x="-32273" y="-16778"/>
            <a:ext cx="12263718" cy="6874779"/>
          </a:xfrm>
          <a:prstGeom prst="rect">
            <a:avLst/>
          </a:prstGeom>
        </p:spPr>
      </p:pic>
      <p:sp>
        <p:nvSpPr>
          <p:cNvPr id="4" name="pole tekstowe 3"/>
          <p:cNvSpPr txBox="1"/>
          <p:nvPr userDrawn="1"/>
        </p:nvSpPr>
        <p:spPr>
          <a:xfrm>
            <a:off x="1605094" y="3136613"/>
            <a:ext cx="89818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>
                <a:solidFill>
                  <a:schemeClr val="bg1"/>
                </a:solidFill>
                <a:latin typeface="+mj-lt"/>
              </a:rPr>
              <a:t>Dziękujemy za uwagę!</a:t>
            </a:r>
          </a:p>
        </p:txBody>
      </p:sp>
    </p:spTree>
    <p:extLst>
      <p:ext uri="{BB962C8B-B14F-4D97-AF65-F5344CB8AC3E}">
        <p14:creationId xmlns:p14="http://schemas.microsoft.com/office/powerpoint/2010/main" val="3466401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10" name="Symbol zastępczy daty 9">
            <a:extLst>
              <a:ext uri="{FF2B5EF4-FFF2-40B4-BE49-F238E27FC236}">
                <a16:creationId xmlns:a16="http://schemas.microsoft.com/office/drawing/2014/main" id="{BDB87641-86FE-0E8F-25BB-7CF7A958E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3230-C062-4571-8934-390241A4A5C8}" type="datetimeFigureOut">
              <a:rPr lang="pl-PL" smtClean="0"/>
              <a:pPr/>
              <a:t>2023-02-08</a:t>
            </a:fld>
            <a:endParaRPr lang="pl-PL"/>
          </a:p>
        </p:txBody>
      </p:sp>
      <p:sp>
        <p:nvSpPr>
          <p:cNvPr id="11" name="Symbol zastępczy stopki 10">
            <a:extLst>
              <a:ext uri="{FF2B5EF4-FFF2-40B4-BE49-F238E27FC236}">
                <a16:creationId xmlns:a16="http://schemas.microsoft.com/office/drawing/2014/main" id="{110E906A-4A7B-6CFC-70C8-4D5C87A9D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12" name="Symbol zastępczy numeru slajdu 11">
            <a:extLst>
              <a:ext uri="{FF2B5EF4-FFF2-40B4-BE49-F238E27FC236}">
                <a16:creationId xmlns:a16="http://schemas.microsoft.com/office/drawing/2014/main" id="{6D911CDB-D24A-F38B-320E-4B32DCA24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7C9A6-D10F-4C8A-915C-D6CE913931B4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3" name="Tytuł 12">
            <a:extLst>
              <a:ext uri="{FF2B5EF4-FFF2-40B4-BE49-F238E27FC236}">
                <a16:creationId xmlns:a16="http://schemas.microsoft.com/office/drawing/2014/main" id="{1229E361-8B4F-328C-F53F-A2ACEFBF6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2938718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3230-C062-4571-8934-390241A4A5C8}" type="datetimeFigureOut">
              <a:rPr lang="pl-PL" smtClean="0"/>
              <a:t>2023-02-08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7C9A6-D10F-4C8A-915C-D6CE913931B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53273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3230-C062-4571-8934-390241A4A5C8}" type="datetimeFigureOut">
              <a:rPr lang="pl-PL" smtClean="0"/>
              <a:t>2023-02-08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7C9A6-D10F-4C8A-915C-D6CE913931B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90946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3230-C062-4571-8934-390241A4A5C8}" type="datetimeFigureOut">
              <a:rPr lang="pl-PL" smtClean="0"/>
              <a:t>2023-02-08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7C9A6-D10F-4C8A-915C-D6CE913931B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0449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3230-C062-4571-8934-390241A4A5C8}" type="datetimeFigureOut">
              <a:rPr lang="pl-PL" smtClean="0"/>
              <a:t>2023-02-08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7C9A6-D10F-4C8A-915C-D6CE913931B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0468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3230-C062-4571-8934-390241A4A5C8}" type="datetimeFigureOut">
              <a:rPr lang="pl-PL" smtClean="0"/>
              <a:t>2023-02-08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7C9A6-D10F-4C8A-915C-D6CE913931B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84383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3230-C062-4571-8934-390241A4A5C8}" type="datetimeFigureOut">
              <a:rPr lang="pl-PL" smtClean="0"/>
              <a:t>2023-02-08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7C9A6-D10F-4C8A-915C-D6CE913931B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47331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3230-C062-4571-8934-390241A4A5C8}" type="datetimeFigureOut">
              <a:rPr lang="pl-PL" smtClean="0"/>
              <a:t>2023-02-08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7C9A6-D10F-4C8A-915C-D6CE913931B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20586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a 6"/>
          <p:cNvGrpSpPr/>
          <p:nvPr userDrawn="1"/>
        </p:nvGrpSpPr>
        <p:grpSpPr>
          <a:xfrm>
            <a:off x="322907" y="325720"/>
            <a:ext cx="11560408" cy="6206560"/>
            <a:chOff x="322907" y="325720"/>
            <a:chExt cx="11560408" cy="6206560"/>
          </a:xfrm>
        </p:grpSpPr>
        <p:pic>
          <p:nvPicPr>
            <p:cNvPr id="10" name="Obraz 9"/>
            <p:cNvPicPr>
              <a:picLocks noChangeAspect="1"/>
            </p:cNvPicPr>
            <p:nvPr userDrawn="1"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7240" y="5644312"/>
              <a:ext cx="2040800" cy="857136"/>
            </a:xfrm>
            <a:prstGeom prst="rect">
              <a:avLst/>
            </a:prstGeom>
          </p:spPr>
        </p:pic>
        <p:grpSp>
          <p:nvGrpSpPr>
            <p:cNvPr id="15" name="Grupa 14"/>
            <p:cNvGrpSpPr/>
            <p:nvPr userDrawn="1"/>
          </p:nvGrpSpPr>
          <p:grpSpPr>
            <a:xfrm>
              <a:off x="322907" y="325720"/>
              <a:ext cx="11560408" cy="6206560"/>
              <a:chOff x="322907" y="324915"/>
              <a:chExt cx="11560408" cy="6206560"/>
            </a:xfrm>
          </p:grpSpPr>
          <p:sp>
            <p:nvSpPr>
              <p:cNvPr id="11" name="Prostokąt 10"/>
              <p:cNvSpPr/>
              <p:nvPr userDrawn="1"/>
            </p:nvSpPr>
            <p:spPr>
              <a:xfrm rot="16200000">
                <a:off x="-2753242" y="3402920"/>
                <a:ext cx="6206560" cy="50550"/>
              </a:xfrm>
              <a:prstGeom prst="rect">
                <a:avLst/>
              </a:prstGeom>
              <a:solidFill>
                <a:srgbClr val="0063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2" name="Prostokąt 11"/>
              <p:cNvSpPr/>
              <p:nvPr userDrawn="1"/>
            </p:nvSpPr>
            <p:spPr>
              <a:xfrm>
                <a:off x="322907" y="6481075"/>
                <a:ext cx="11554247" cy="50400"/>
              </a:xfrm>
              <a:prstGeom prst="rect">
                <a:avLst/>
              </a:prstGeom>
              <a:solidFill>
                <a:srgbClr val="0063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3" name="Prostokąt 12"/>
              <p:cNvSpPr/>
              <p:nvPr userDrawn="1"/>
            </p:nvSpPr>
            <p:spPr>
              <a:xfrm>
                <a:off x="322907" y="324915"/>
                <a:ext cx="11554247" cy="50400"/>
              </a:xfrm>
              <a:prstGeom prst="rect">
                <a:avLst/>
              </a:prstGeom>
              <a:solidFill>
                <a:srgbClr val="0063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4" name="Prostokąt 13"/>
              <p:cNvSpPr/>
              <p:nvPr userDrawn="1"/>
            </p:nvSpPr>
            <p:spPr>
              <a:xfrm rot="16200000">
                <a:off x="8754760" y="3402920"/>
                <a:ext cx="6206560" cy="50550"/>
              </a:xfrm>
              <a:prstGeom prst="rect">
                <a:avLst/>
              </a:prstGeom>
              <a:solidFill>
                <a:srgbClr val="0063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</p:grpSp>
      </p:grpSp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954593"/>
            <a:ext cx="10515600" cy="736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345835" y="6534797"/>
            <a:ext cx="2743200" cy="2493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488E"/>
                </a:solidFill>
              </a:defRPr>
            </a:lvl1pPr>
          </a:lstStyle>
          <a:p>
            <a:fld id="{05593230-C062-4571-8934-390241A4A5C8}" type="datetimeFigureOut">
              <a:rPr lang="pl-PL" smtClean="0"/>
              <a:pPr/>
              <a:t>2023-02-08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544845"/>
            <a:ext cx="4114800" cy="2493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488E"/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206841" y="6534797"/>
            <a:ext cx="3651199" cy="2493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488E"/>
                </a:solidFill>
              </a:defRPr>
            </a:lvl1pPr>
          </a:lstStyle>
          <a:p>
            <a:fld id="{BDB7C9A6-D10F-4C8A-915C-D6CE913931B4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8" name="Obraz 7"/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835" y="363485"/>
            <a:ext cx="1693980" cy="52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205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rgbClr val="0063AF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rgbClr val="0063AF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63A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63A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63A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63A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5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.bin"/><Relationship Id="rId5" Type="http://schemas.openxmlformats.org/officeDocument/2006/relationships/hyperlink" Target="mailto:kud.uslugi.doradcze@gmail.com" TargetMode="External"/><Relationship Id="rId4" Type="http://schemas.openxmlformats.org/officeDocument/2006/relationships/hyperlink" Target="http://www.kud-doradztwo.pl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hyperlink" Target="https://pixabay.com/fr/puzzle-pi%C3%A8ces-pi%C3%A8ce-concept-308908/" TargetMode="External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9.png"/><Relationship Id="rId9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microsoft.com/office/2007/relationships/hdphoto" Target="../media/hdphoto1.wdp"/><Relationship Id="rId7" Type="http://schemas.openxmlformats.org/officeDocument/2006/relationships/diagramColors" Target="../diagrams/colors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10" Type="http://schemas.openxmlformats.org/officeDocument/2006/relationships/image" Target="../media/image17.jpeg"/><Relationship Id="rId4" Type="http://schemas.openxmlformats.org/officeDocument/2006/relationships/diagramData" Target="../diagrams/data3.xml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9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pngimg.com/download/46283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 txBox="1">
            <a:spLocks/>
          </p:cNvSpPr>
          <p:nvPr/>
        </p:nvSpPr>
        <p:spPr>
          <a:xfrm>
            <a:off x="2065750" y="366584"/>
            <a:ext cx="10515600" cy="736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l-PL" sz="2800" b="1" dirty="0"/>
          </a:p>
        </p:txBody>
      </p:sp>
      <p:sp>
        <p:nvSpPr>
          <p:cNvPr id="13" name="Tytuł 1">
            <a:extLst>
              <a:ext uri="{FF2B5EF4-FFF2-40B4-BE49-F238E27FC236}">
                <a16:creationId xmlns:a16="http://schemas.microsoft.com/office/drawing/2014/main" id="{A28F57FF-D17B-4E45-AFF6-45328ACAD54E}"/>
              </a:ext>
            </a:extLst>
          </p:cNvPr>
          <p:cNvSpPr txBox="1">
            <a:spLocks/>
          </p:cNvSpPr>
          <p:nvPr/>
        </p:nvSpPr>
        <p:spPr>
          <a:xfrm>
            <a:off x="4315115" y="1576983"/>
            <a:ext cx="7775285" cy="21633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pl-PL" sz="2000" b="1" dirty="0"/>
              <a:t>PODSUMOWANIE PROJEKTU </a:t>
            </a:r>
          </a:p>
          <a:p>
            <a:pPr algn="ctr">
              <a:lnSpc>
                <a:spcPct val="120000"/>
              </a:lnSpc>
            </a:pPr>
            <a:r>
              <a:rPr lang="pl-PL" sz="2000" dirty="0"/>
              <a:t>Planu Zrównoważonej Mobilności Miejskiej </a:t>
            </a:r>
          </a:p>
          <a:p>
            <a:pPr algn="ctr">
              <a:lnSpc>
                <a:spcPct val="120000"/>
              </a:lnSpc>
            </a:pPr>
            <a:r>
              <a:rPr lang="pl-PL" sz="2000" dirty="0"/>
              <a:t>Koszalińsko Kołobrzesko Białogardzkiego </a:t>
            </a:r>
            <a:br>
              <a:rPr lang="pl-PL" sz="2000" dirty="0"/>
            </a:br>
            <a:r>
              <a:rPr lang="pl-PL" sz="2000" dirty="0"/>
              <a:t>Obszaru Funkcjonalnego</a:t>
            </a:r>
          </a:p>
          <a:p>
            <a:pPr algn="ctr">
              <a:lnSpc>
                <a:spcPct val="120000"/>
              </a:lnSpc>
            </a:pPr>
            <a:r>
              <a:rPr lang="pl-PL" sz="2400" dirty="0"/>
              <a:t>SUMP 2021-2030</a:t>
            </a:r>
          </a:p>
          <a:p>
            <a:pPr algn="ctr"/>
            <a:endParaRPr lang="pl-PL" sz="2400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5C965B4-25F9-11B8-49F8-C077CDB3883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0952" y="107499"/>
            <a:ext cx="1963611" cy="136448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1B436AF6-5F4C-2862-E43F-3723C7F01F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4098" y="3546433"/>
            <a:ext cx="3987555" cy="795919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FCC06918-821E-9A4A-CC65-3921CE4234DF}"/>
              </a:ext>
            </a:extLst>
          </p:cNvPr>
          <p:cNvSpPr txBox="1"/>
          <p:nvPr/>
        </p:nvSpPr>
        <p:spPr>
          <a:xfrm>
            <a:off x="5505489" y="6131901"/>
            <a:ext cx="10086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b="1" dirty="0"/>
              <a:t>Luty 2023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661B4B73-AF44-E8A4-4E27-BF96284E23C3}"/>
              </a:ext>
            </a:extLst>
          </p:cNvPr>
          <p:cNvSpPr/>
          <p:nvPr/>
        </p:nvSpPr>
        <p:spPr>
          <a:xfrm rot="10800000">
            <a:off x="0" y="6579378"/>
            <a:ext cx="12192000" cy="2786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37000">
                <a:schemeClr val="accent1"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A76F090C-394B-9643-4C34-5D7A236332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92" y="280911"/>
            <a:ext cx="4254023" cy="600534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-203200" y="2484092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2049" name="Obraz 5" descr="FE_POIS_poziom_pl-1_rg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032" y="5424493"/>
            <a:ext cx="5759450" cy="75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242652" y="4400057"/>
            <a:ext cx="592021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Plan Zrównoważonej Mobilności Miejskiej dla Koszalińsko-Kołobrzesko-Białogardzkiego</a:t>
            </a:r>
            <a:b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</a:b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  Obszaru Funkcjonalnego na lata 2021-2030 dofinansowano z projektu </a:t>
            </a:r>
            <a:b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</a:b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nr POIS.06.01.00-00.0075/22 pn. „Wspólnie robimy więcej - SUMP </a:t>
            </a:r>
            <a:b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</a:b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dla Koszalińsko-Kołobrzesko-Białogardzkiego Obszaru Funkcjonalnego”</a:t>
            </a:r>
            <a:b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</a:b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 ze środków Funduszu Spójności w ramach </a:t>
            </a:r>
            <a:b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</a:br>
            <a:r>
              <a:rPr kumimoji="0" lang="pl-PL" altLang="pl-PL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Times New Roman" panose="02020603050405020304" pitchFamily="18" charset="0"/>
                <a:cs typeface="Calibri Light" panose="020F0302020204030204" pitchFamily="34" charset="0"/>
              </a:rPr>
              <a:t>Programu Operacyjnego Infrastruktura i Środowisko 2014-2020</a:t>
            </a:r>
            <a:endParaRPr kumimoji="0" lang="pl-PL" altLang="pl-P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745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F606BD35-D3C3-FA57-82AA-A87D7E9620CC}"/>
              </a:ext>
            </a:extLst>
          </p:cNvPr>
          <p:cNvSpPr/>
          <p:nvPr/>
        </p:nvSpPr>
        <p:spPr>
          <a:xfrm rot="10800000">
            <a:off x="0" y="6579378"/>
            <a:ext cx="12192000" cy="2786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37000">
                <a:schemeClr val="accent1"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A14763C-71AD-40CE-6C74-69C8C3042D0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81" y="153989"/>
            <a:ext cx="1365250" cy="948690"/>
          </a:xfrm>
          <a:prstGeom prst="rect">
            <a:avLst/>
          </a:prstGeom>
        </p:spPr>
      </p:pic>
      <p:sp>
        <p:nvSpPr>
          <p:cNvPr id="7" name="Tytuł 1">
            <a:extLst>
              <a:ext uri="{FF2B5EF4-FFF2-40B4-BE49-F238E27FC236}">
                <a16:creationId xmlns:a16="http://schemas.microsoft.com/office/drawing/2014/main" id="{921D8E87-5254-E793-EC6A-3BEA2E1E4318}"/>
              </a:ext>
            </a:extLst>
          </p:cNvPr>
          <p:cNvSpPr txBox="1">
            <a:spLocks/>
          </p:cNvSpPr>
          <p:nvPr/>
        </p:nvSpPr>
        <p:spPr>
          <a:xfrm>
            <a:off x="5153478" y="248659"/>
            <a:ext cx="6413641" cy="10092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pl-PL" sz="2800" dirty="0"/>
              <a:t>KKBOF- </a:t>
            </a:r>
          </a:p>
          <a:p>
            <a:pPr algn="ctr">
              <a:lnSpc>
                <a:spcPct val="120000"/>
              </a:lnSpc>
            </a:pPr>
            <a:r>
              <a:rPr lang="pl-PL" sz="2800" dirty="0"/>
              <a:t>jak się zmieniamy </a:t>
            </a:r>
          </a:p>
          <a:p>
            <a:pPr algn="ctr"/>
            <a:endParaRPr lang="pl-PL" sz="2800" dirty="0"/>
          </a:p>
        </p:txBody>
      </p:sp>
      <p:sp>
        <p:nvSpPr>
          <p:cNvPr id="33" name="Pole tekstowe 1065">
            <a:extLst>
              <a:ext uri="{FF2B5EF4-FFF2-40B4-BE49-F238E27FC236}">
                <a16:creationId xmlns:a16="http://schemas.microsoft.com/office/drawing/2014/main" id="{B28B4806-4F38-7E39-FDB2-F860C9178E2E}"/>
              </a:ext>
            </a:extLst>
          </p:cNvPr>
          <p:cNvSpPr txBox="1"/>
          <p:nvPr/>
        </p:nvSpPr>
        <p:spPr>
          <a:xfrm>
            <a:off x="7280366" y="3145418"/>
            <a:ext cx="4792901" cy="3002833"/>
          </a:xfrm>
          <a:prstGeom prst="roundRect">
            <a:avLst>
              <a:gd name="adj" fmla="val 4547"/>
            </a:avLst>
          </a:prstGeom>
          <a:solidFill>
            <a:srgbClr val="92D050"/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l-PL" sz="1050" b="1" dirty="0"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pl-PL" sz="105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eneruje bardzo duże zatłoczenie komunikacyjne spowodowane niedostosowaniem oferty transportu zbiorowego do faktycznych potrzeb. 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l-PL" sz="105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Na obszarze KKBOF widoczny jest brak aktywnego i spójnego zarządzania transportem i ruchem turystycznym. </a:t>
            </a:r>
            <a:endParaRPr lang="pl-PL" sz="105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l-PL" sz="105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Tramwaj wodny, jak i Koszalińska Kolej Wąskotorowa stanowią systemy transportowe dedykowane do obsługi ruchu turystycznego, jednak czasami korzystają z nich także mieszkańcy KKBOF. Docelowo należy je rozpatrywać jako dodatkowe systemy transportowe mogące wspomóc rozwój zrównoważonej mobilności. </a:t>
            </a:r>
            <a:endParaRPr lang="pl-PL" sz="105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l-PL" sz="1200" b="1" u="sng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Turystyka jest bardzo istotnym obszarem, który uwzględniamy przy planowaniu zrównoważonej mobilności.</a:t>
            </a:r>
            <a:endParaRPr lang="pl-PL" sz="1200" u="sng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EC0A03F4-1421-F9FE-2C8A-A2B9EE8DFA3E}"/>
              </a:ext>
            </a:extLst>
          </p:cNvPr>
          <p:cNvSpPr txBox="1"/>
          <p:nvPr/>
        </p:nvSpPr>
        <p:spPr>
          <a:xfrm>
            <a:off x="5329647" y="1418075"/>
            <a:ext cx="1792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/>
              <a:t>DEMOGRAFIA 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E74A484-3434-4D80-3498-D388812C31AB}"/>
              </a:ext>
            </a:extLst>
          </p:cNvPr>
          <p:cNvSpPr txBox="1"/>
          <p:nvPr/>
        </p:nvSpPr>
        <p:spPr>
          <a:xfrm>
            <a:off x="9006739" y="1418075"/>
            <a:ext cx="1611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/>
              <a:t>TURYSTYKA </a:t>
            </a:r>
          </a:p>
        </p:txBody>
      </p:sp>
      <p:pic>
        <p:nvPicPr>
          <p:cNvPr id="9" name="Grafika 8" descr="Wykres słupkowy z trendem spadkowym (od prawej do lewej)">
            <a:extLst>
              <a:ext uri="{FF2B5EF4-FFF2-40B4-BE49-F238E27FC236}">
                <a16:creationId xmlns:a16="http://schemas.microsoft.com/office/drawing/2014/main" id="{90A00B36-68FA-C6A8-2434-838E0A5F60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5284590" y="1770801"/>
            <a:ext cx="1358011" cy="1391222"/>
          </a:xfrm>
          <a:prstGeom prst="rect">
            <a:avLst/>
          </a:prstGeom>
          <a:noFill/>
        </p:spPr>
      </p:pic>
      <p:pic>
        <p:nvPicPr>
          <p:cNvPr id="11" name="Grafika 10" descr="Wykres słupkowy z trendem wzrostowym">
            <a:extLst>
              <a:ext uri="{FF2B5EF4-FFF2-40B4-BE49-F238E27FC236}">
                <a16:creationId xmlns:a16="http://schemas.microsoft.com/office/drawing/2014/main" id="{2B87CD79-7289-BE14-9B74-88153D0954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12098" y="1787406"/>
            <a:ext cx="1358011" cy="1358011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2" y="25975"/>
            <a:ext cx="4863772" cy="683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532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 txBox="1">
            <a:spLocks/>
          </p:cNvSpPr>
          <p:nvPr/>
        </p:nvSpPr>
        <p:spPr>
          <a:xfrm>
            <a:off x="3691350" y="328484"/>
            <a:ext cx="10515600" cy="736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l-PL" sz="1600" b="1" dirty="0"/>
          </a:p>
        </p:txBody>
      </p:sp>
      <p:sp>
        <p:nvSpPr>
          <p:cNvPr id="82" name="Tytuł 1">
            <a:extLst>
              <a:ext uri="{FF2B5EF4-FFF2-40B4-BE49-F238E27FC236}">
                <a16:creationId xmlns:a16="http://schemas.microsoft.com/office/drawing/2014/main" id="{0F225B06-2E7F-1A47-B9D2-E066593CE969}"/>
              </a:ext>
            </a:extLst>
          </p:cNvPr>
          <p:cNvSpPr txBox="1">
            <a:spLocks/>
          </p:cNvSpPr>
          <p:nvPr/>
        </p:nvSpPr>
        <p:spPr>
          <a:xfrm>
            <a:off x="2273473" y="559966"/>
            <a:ext cx="8601356" cy="10092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pl-PL" sz="5100" dirty="0"/>
              <a:t>Zdiagnozowane problemy </a:t>
            </a:r>
            <a:br>
              <a:rPr lang="pl-PL" sz="5100" dirty="0"/>
            </a:br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E6C56460-DB19-2198-1981-4F9DE7B471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81" y="153989"/>
            <a:ext cx="1365250" cy="948690"/>
          </a:xfrm>
          <a:prstGeom prst="rect">
            <a:avLst/>
          </a:prstGeom>
        </p:spPr>
      </p:pic>
      <p:sp>
        <p:nvSpPr>
          <p:cNvPr id="7" name="Prostokąt 6">
            <a:extLst>
              <a:ext uri="{FF2B5EF4-FFF2-40B4-BE49-F238E27FC236}">
                <a16:creationId xmlns:a16="http://schemas.microsoft.com/office/drawing/2014/main" id="{1636A7FE-412F-449F-4EE2-7FED8A67C6C9}"/>
              </a:ext>
            </a:extLst>
          </p:cNvPr>
          <p:cNvSpPr/>
          <p:nvPr/>
        </p:nvSpPr>
        <p:spPr>
          <a:xfrm rot="10800000">
            <a:off x="0" y="6579378"/>
            <a:ext cx="12192000" cy="2786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37000">
                <a:schemeClr val="accent1"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8B21E753-600C-8BEC-2E57-A9C69AB29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6453501"/>
              </p:ext>
            </p:extLst>
          </p:nvPr>
        </p:nvGraphicFramePr>
        <p:xfrm>
          <a:off x="1786120" y="1954443"/>
          <a:ext cx="8289204" cy="4609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pole tekstowe 8">
            <a:extLst>
              <a:ext uri="{FF2B5EF4-FFF2-40B4-BE49-F238E27FC236}">
                <a16:creationId xmlns:a16="http://schemas.microsoft.com/office/drawing/2014/main" id="{CACC4BF4-5808-B854-48BB-7A5DA2828FC1}"/>
              </a:ext>
            </a:extLst>
          </p:cNvPr>
          <p:cNvSpPr txBox="1"/>
          <p:nvPr/>
        </p:nvSpPr>
        <p:spPr>
          <a:xfrm>
            <a:off x="654079" y="3637312"/>
            <a:ext cx="1144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/>
              <a:t>Diagnoza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74559962-2A10-D404-B11F-176E5C057651}"/>
              </a:ext>
            </a:extLst>
          </p:cNvPr>
          <p:cNvSpPr txBox="1"/>
          <p:nvPr/>
        </p:nvSpPr>
        <p:spPr>
          <a:xfrm>
            <a:off x="5514582" y="1544641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/>
              <a:t>SUMP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67DCB4CE-6A22-4F8F-EBEF-0BBD69C5C687}"/>
              </a:ext>
            </a:extLst>
          </p:cNvPr>
          <p:cNvSpPr txBox="1"/>
          <p:nvPr/>
        </p:nvSpPr>
        <p:spPr>
          <a:xfrm>
            <a:off x="9433899" y="3429000"/>
            <a:ext cx="23968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/>
              <a:t>Wdrażanie </a:t>
            </a:r>
          </a:p>
          <a:p>
            <a:r>
              <a:rPr lang="pl-PL" b="1" dirty="0"/>
              <a:t>planowanych działań </a:t>
            </a:r>
          </a:p>
        </p:txBody>
      </p:sp>
      <p:sp>
        <p:nvSpPr>
          <p:cNvPr id="12" name="Strzałka: w prawo 11">
            <a:extLst>
              <a:ext uri="{FF2B5EF4-FFF2-40B4-BE49-F238E27FC236}">
                <a16:creationId xmlns:a16="http://schemas.microsoft.com/office/drawing/2014/main" id="{B5E20567-7834-7E85-344A-86DC6D00E56F}"/>
              </a:ext>
            </a:extLst>
          </p:cNvPr>
          <p:cNvSpPr/>
          <p:nvPr/>
        </p:nvSpPr>
        <p:spPr>
          <a:xfrm>
            <a:off x="2116676" y="3638013"/>
            <a:ext cx="1144865" cy="36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Strzałka: w prawo 12">
            <a:extLst>
              <a:ext uri="{FF2B5EF4-FFF2-40B4-BE49-F238E27FC236}">
                <a16:creationId xmlns:a16="http://schemas.microsoft.com/office/drawing/2014/main" id="{04D6EC05-38E8-5CCE-A18D-145BCE63E390}"/>
              </a:ext>
            </a:extLst>
          </p:cNvPr>
          <p:cNvSpPr/>
          <p:nvPr/>
        </p:nvSpPr>
        <p:spPr>
          <a:xfrm>
            <a:off x="8075434" y="3637312"/>
            <a:ext cx="1144865" cy="36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16CD32D7-C076-CC6C-4BCB-E68E4CE334F7}"/>
              </a:ext>
            </a:extLst>
          </p:cNvPr>
          <p:cNvSpPr txBox="1"/>
          <p:nvPr/>
        </p:nvSpPr>
        <p:spPr>
          <a:xfrm>
            <a:off x="8412990" y="2713982"/>
            <a:ext cx="8073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54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9599055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F606BD35-D3C3-FA57-82AA-A87D7E9620CC}"/>
              </a:ext>
            </a:extLst>
          </p:cNvPr>
          <p:cNvSpPr/>
          <p:nvPr/>
        </p:nvSpPr>
        <p:spPr>
          <a:xfrm rot="10800000">
            <a:off x="0" y="6579378"/>
            <a:ext cx="12192000" cy="2786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37000">
                <a:schemeClr val="accent1"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A14763C-71AD-40CE-6C74-69C8C3042D0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81" y="153989"/>
            <a:ext cx="1365250" cy="948690"/>
          </a:xfrm>
          <a:prstGeom prst="rect">
            <a:avLst/>
          </a:prstGeom>
        </p:spPr>
      </p:pic>
      <p:sp>
        <p:nvSpPr>
          <p:cNvPr id="7" name="Tytuł 1">
            <a:extLst>
              <a:ext uri="{FF2B5EF4-FFF2-40B4-BE49-F238E27FC236}">
                <a16:creationId xmlns:a16="http://schemas.microsoft.com/office/drawing/2014/main" id="{921D8E87-5254-E793-EC6A-3BEA2E1E4318}"/>
              </a:ext>
            </a:extLst>
          </p:cNvPr>
          <p:cNvSpPr txBox="1">
            <a:spLocks/>
          </p:cNvSpPr>
          <p:nvPr/>
        </p:nvSpPr>
        <p:spPr>
          <a:xfrm>
            <a:off x="2717800" y="171662"/>
            <a:ext cx="5996487" cy="10092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endParaRPr lang="pl-PL" sz="2800" dirty="0"/>
          </a:p>
          <a:p>
            <a:pPr algn="ctr">
              <a:lnSpc>
                <a:spcPct val="120000"/>
              </a:lnSpc>
            </a:pPr>
            <a:r>
              <a:rPr lang="pl-PL" sz="2800" dirty="0"/>
              <a:t>Uwarunkowania prawne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B9589D55-EF49-E7AA-F38F-7BACBA9DE19D}"/>
              </a:ext>
            </a:extLst>
          </p:cNvPr>
          <p:cNvSpPr txBox="1"/>
          <p:nvPr/>
        </p:nvSpPr>
        <p:spPr>
          <a:xfrm>
            <a:off x="485775" y="1371474"/>
            <a:ext cx="1122045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18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przypadku KKBOF istotne znaczenie ma fakt, że obejmuje on swym obszarem </a:t>
            </a:r>
            <a:r>
              <a:rPr lang="pl-PL" sz="1800" b="1" dirty="0">
                <a:solidFill>
                  <a:srgbClr val="FF0000"/>
                </a:solidFill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teren aż 3 powiatów, skupiając we współpracy aż 23 jednostki samorządowe. </a:t>
            </a:r>
          </a:p>
          <a:p>
            <a:pPr algn="just"/>
            <a:endParaRPr lang="pl-PL" sz="1800" b="1" dirty="0">
              <a:solidFill>
                <a:srgbClr val="FF0000"/>
              </a:solidFill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l-PL" sz="18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Wielkość tego obszaru i wielość skupionych w nim jednostek samorządowych </a:t>
            </a:r>
            <a:r>
              <a:rPr lang="pl-PL" sz="1800" b="1" dirty="0">
                <a:solidFill>
                  <a:srgbClr val="FF0000"/>
                </a:solidFill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wymusza maksymalną centralizację działań w celu realizacji wspólnych założeń.</a:t>
            </a:r>
            <a:r>
              <a:rPr lang="pl-PL" sz="18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/>
            <a:endParaRPr lang="pl-PL" sz="1800" dirty="0"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l-PL" sz="18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Obszar funkcjonalny, skupiając jednostki zainteresowane współpracą i realizowaniem wspólnych celów, nie posiada mechanizmów prawnych, które umożliwiałyby mu podejmowanie działań. </a:t>
            </a:r>
          </a:p>
          <a:p>
            <a:pPr algn="just"/>
            <a:endParaRPr lang="pl-PL" sz="1800" dirty="0"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l-PL" sz="18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Samo utworzenie obszaru funkcjonalnego nie przekłada się na powstanie organizmu prawnego, który </a:t>
            </a:r>
            <a:br>
              <a:rPr lang="pl-PL" sz="18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18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sposób podmiotowy mógłby realizować wspólne współtworzącym go jednostkom cele. </a:t>
            </a:r>
          </a:p>
          <a:p>
            <a:pPr algn="just"/>
            <a:endParaRPr lang="pl-PL" dirty="0"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l-PL" sz="18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Nie jest też możliwym prowadzenie efektywnych działań przy rozproszeniu obowiązków </a:t>
            </a:r>
            <a:br>
              <a:rPr lang="pl-PL" sz="18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18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odpowiedzialności na obszarze kompetencyjnym tak znaczącej liczby jednostek samorządu.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553034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 txBox="1">
            <a:spLocks/>
          </p:cNvSpPr>
          <p:nvPr/>
        </p:nvSpPr>
        <p:spPr>
          <a:xfrm>
            <a:off x="2065750" y="366584"/>
            <a:ext cx="10515600" cy="736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l-PL" sz="2800" b="1" dirty="0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889AA25C-8761-517D-F384-27A28AC9C4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81" y="153989"/>
            <a:ext cx="1365250" cy="948690"/>
          </a:xfrm>
          <a:prstGeom prst="rect">
            <a:avLst/>
          </a:prstGeom>
        </p:spPr>
      </p:pic>
      <p:sp>
        <p:nvSpPr>
          <p:cNvPr id="3" name="Prostokąt 2">
            <a:extLst>
              <a:ext uri="{FF2B5EF4-FFF2-40B4-BE49-F238E27FC236}">
                <a16:creationId xmlns:a16="http://schemas.microsoft.com/office/drawing/2014/main" id="{51744087-E03D-4228-2D81-FF111B577F0F}"/>
              </a:ext>
            </a:extLst>
          </p:cNvPr>
          <p:cNvSpPr/>
          <p:nvPr/>
        </p:nvSpPr>
        <p:spPr>
          <a:xfrm>
            <a:off x="406144" y="1375810"/>
            <a:ext cx="11160000" cy="274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l-PL" dirty="0">
                <a:solidFill>
                  <a:srgbClr val="548DD4"/>
                </a:solidFill>
                <a:latin typeface="Trebuchet MS" panose="020B070302020209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SCENARIUSZ 1:</a:t>
            </a:r>
            <a: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dirty="0">
                <a:solidFill>
                  <a:srgbClr val="548DD4"/>
                </a:solidFill>
                <a:latin typeface="Trebuchet MS" panose="020B070302020209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Scenariusz podstawowy BAU (business as </a:t>
            </a:r>
            <a:r>
              <a:rPr lang="pl-PL" dirty="0" err="1">
                <a:solidFill>
                  <a:srgbClr val="548DD4"/>
                </a:solidFill>
                <a:latin typeface="Trebuchet MS" panose="020B070302020209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usual</a:t>
            </a:r>
            <a:r>
              <a:rPr lang="pl-PL" dirty="0">
                <a:solidFill>
                  <a:srgbClr val="548DD4"/>
                </a:solidFill>
                <a:latin typeface="Trebuchet MS" panose="020B070302020209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 -BAU, bieżące działania)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l-PL" dirty="0">
                <a:solidFill>
                  <a:srgbClr val="548DD4"/>
                </a:solidFill>
                <a:latin typeface="Trebuchet MS" panose="020B070302020209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SCENARIUSZ 2:</a:t>
            </a:r>
            <a: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dirty="0">
                <a:solidFill>
                  <a:srgbClr val="548DD4"/>
                </a:solidFill>
                <a:latin typeface="Trebuchet MS" panose="020B070302020209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Scenariusz rozwojowy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l-PL" b="1" u="sng" dirty="0">
                <a:solidFill>
                  <a:srgbClr val="002060"/>
                </a:solidFill>
                <a:latin typeface="Trebuchet MS" panose="020B070302020209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SCENARIUSZ 3:</a:t>
            </a:r>
            <a:r>
              <a:rPr lang="pl-PL" sz="2000" b="1" u="sng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b="1" u="sng" dirty="0">
                <a:solidFill>
                  <a:srgbClr val="002060"/>
                </a:solidFill>
                <a:latin typeface="Trebuchet MS" panose="020B070302020209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Scenariusz zachowawczy (realistyczny)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endParaRPr lang="pl-PL" b="1" dirty="0">
              <a:solidFill>
                <a:srgbClr val="002060"/>
              </a:solidFill>
              <a:latin typeface="Trebuchet MS" panose="020B0703020202090204" pitchFamily="34" charset="0"/>
              <a:ea typeface="Times New Roman" panose="02020603050405020304" pitchFamily="18" charset="0"/>
              <a:cs typeface="Tahoma" panose="020B0604030504040204" pitchFamily="34" charset="0"/>
            </a:endParaRP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endParaRPr lang="pl-PL" b="1" dirty="0">
              <a:solidFill>
                <a:srgbClr val="548DD4"/>
              </a:solidFill>
              <a:latin typeface="Trebuchet MS" panose="020B0703020202090204" pitchFamily="34" charset="0"/>
              <a:ea typeface="Times New Roman" panose="02020603050405020304" pitchFamily="18" charset="0"/>
              <a:cs typeface="Tahoma" panose="020B060403050404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sz="17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9E4BD37F-6A1E-141A-875E-DB985D1123FC}"/>
              </a:ext>
            </a:extLst>
          </p:cNvPr>
          <p:cNvSpPr/>
          <p:nvPr/>
        </p:nvSpPr>
        <p:spPr>
          <a:xfrm rot="10800000">
            <a:off x="0" y="6564700"/>
            <a:ext cx="12192000" cy="2786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37000">
                <a:schemeClr val="accent1"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Tytuł 1">
            <a:extLst>
              <a:ext uri="{FF2B5EF4-FFF2-40B4-BE49-F238E27FC236}">
                <a16:creationId xmlns:a16="http://schemas.microsoft.com/office/drawing/2014/main" id="{9D622AA4-315E-DAFE-6751-72B4A59BD61B}"/>
              </a:ext>
            </a:extLst>
          </p:cNvPr>
          <p:cNvSpPr txBox="1">
            <a:spLocks/>
          </p:cNvSpPr>
          <p:nvPr/>
        </p:nvSpPr>
        <p:spPr>
          <a:xfrm>
            <a:off x="2244814" y="366584"/>
            <a:ext cx="7482659" cy="10092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pl-PL" sz="2800" dirty="0"/>
              <a:t>Scenariusze rozwoju KKBOF</a:t>
            </a:r>
          </a:p>
        </p:txBody>
      </p:sp>
      <p:graphicFrame>
        <p:nvGraphicFramePr>
          <p:cNvPr id="10" name="Wykres 9">
            <a:extLst>
              <a:ext uri="{FF2B5EF4-FFF2-40B4-BE49-F238E27FC236}">
                <a16:creationId xmlns:a16="http://schemas.microsoft.com/office/drawing/2014/main" id="{FDF53D19-65D8-07AE-0B0B-63F4E0804A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6609838"/>
              </p:ext>
            </p:extLst>
          </p:nvPr>
        </p:nvGraphicFramePr>
        <p:xfrm>
          <a:off x="5921829" y="1914744"/>
          <a:ext cx="5575621" cy="4111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Pole tekstowe 121">
            <a:extLst>
              <a:ext uri="{FF2B5EF4-FFF2-40B4-BE49-F238E27FC236}">
                <a16:creationId xmlns:a16="http://schemas.microsoft.com/office/drawing/2014/main" id="{A63C839B-4A8F-C95D-06ED-1FD690181B58}"/>
              </a:ext>
            </a:extLst>
          </p:cNvPr>
          <p:cNvSpPr txBox="1"/>
          <p:nvPr/>
        </p:nvSpPr>
        <p:spPr>
          <a:xfrm>
            <a:off x="510084" y="3280399"/>
            <a:ext cx="5476059" cy="2745367"/>
          </a:xfrm>
          <a:prstGeom prst="roundRect">
            <a:avLst>
              <a:gd name="adj" fmla="val 2667"/>
            </a:avLst>
          </a:prstGeom>
          <a:solidFill>
            <a:srgbClr val="92D050"/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5000"/>
              </a:lnSpc>
              <a:spcBef>
                <a:spcPts val="600"/>
              </a:spcBef>
              <a:spcAft>
                <a:spcPts val="1000"/>
              </a:spcAft>
            </a:pPr>
            <a:r>
              <a:rPr lang="pl-PL" sz="1400" b="1" dirty="0"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Istniejące ryzyka i nieprzewidywalne zmiany w otoczeniu społeczno-gospodarczym wymagają w pierwszej kolejności koncentracji na działaniach najbardziej oczekiwanych przez mieszkańców oraz efektywnych pod względem kosztów wdrożenia i skuteczności, co odpowiada założeniom dla scenariusza zachowawczego. Wybrany scenariusz zachowawczy skupia się na działaniach najbardziej wymiernych i jest jednocześnie wstępem do scenariusza rozwojowego. </a:t>
            </a:r>
            <a:endParaRPr lang="pl-PL" sz="1400" dirty="0"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6910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77573" y="664410"/>
            <a:ext cx="4368602" cy="19568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pl-PL" sz="4200" b="1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Wizja rozwoju </a:t>
            </a:r>
            <a:br>
              <a:rPr lang="pl-PL" sz="4200" b="1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</a:br>
            <a:r>
              <a:rPr lang="pl-PL" sz="4200" b="1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w SUMP</a:t>
            </a:r>
            <a:endParaRPr lang="pl-PL" sz="4200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5D83ECD9-73F6-7141-88E5-62DCB4F8AB64}"/>
              </a:ext>
            </a:extLst>
          </p:cNvPr>
          <p:cNvSpPr/>
          <p:nvPr/>
        </p:nvSpPr>
        <p:spPr>
          <a:xfrm>
            <a:off x="640080" y="2872899"/>
            <a:ext cx="4243589" cy="2187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pl-PL" sz="1700" dirty="0"/>
              <a:t>Wizja pozwala odpowiedzieć na kluczowe pytania dotyczące koncepcji miasta </a:t>
            </a:r>
            <a:br>
              <a:rPr lang="pl-PL" sz="1700" dirty="0"/>
            </a:br>
            <a:r>
              <a:rPr lang="pl-PL" sz="1700" dirty="0"/>
              <a:t>i gminy,  w której chcą żyć mieszkańcy. Jako jeden z podstawowych filarów Planu Zrównoważonej Mobilności Miejskiej, stanowi punkt wyjściowy dla definicji celów i działań technicznych co zostało przedstawione schemacie.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pl-PL" sz="1700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DB880DA3-5C93-AD2E-EA33-E05AE1F20F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81" y="153989"/>
            <a:ext cx="1365250" cy="948690"/>
          </a:xfrm>
          <a:prstGeom prst="rect">
            <a:avLst/>
          </a:prstGeom>
        </p:spPr>
      </p:pic>
      <p:sp>
        <p:nvSpPr>
          <p:cNvPr id="9" name="Prostokąt 8">
            <a:extLst>
              <a:ext uri="{FF2B5EF4-FFF2-40B4-BE49-F238E27FC236}">
                <a16:creationId xmlns:a16="http://schemas.microsoft.com/office/drawing/2014/main" id="{42121387-DFEE-4FF0-FF5A-2A8BD85A5A0C}"/>
              </a:ext>
            </a:extLst>
          </p:cNvPr>
          <p:cNvSpPr/>
          <p:nvPr/>
        </p:nvSpPr>
        <p:spPr>
          <a:xfrm rot="10800000">
            <a:off x="0" y="6579378"/>
            <a:ext cx="12192000" cy="2786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37000">
                <a:schemeClr val="accent1"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TextBox 10">
            <a:extLst>
              <a:ext uri="{FF2B5EF4-FFF2-40B4-BE49-F238E27FC236}">
                <a16:creationId xmlns:a16="http://schemas.microsoft.com/office/drawing/2014/main" id="{49D777F8-39EE-29D3-3F80-648D9D266C16}"/>
              </a:ext>
            </a:extLst>
          </p:cNvPr>
          <p:cNvSpPr txBox="1">
            <a:spLocks/>
          </p:cNvSpPr>
          <p:nvPr/>
        </p:nvSpPr>
        <p:spPr bwMode="auto">
          <a:xfrm>
            <a:off x="5231585" y="1430280"/>
            <a:ext cx="2244796" cy="644823"/>
          </a:xfrm>
          <a:prstGeom prst="rect">
            <a:avLst/>
          </a:prstGeom>
          <a:noFill/>
          <a:ln w="9525">
            <a:solidFill>
              <a:srgbClr val="4472C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 fontAlgn="base"/>
            <a:r>
              <a:rPr lang="pl-PL" sz="1200" kern="1200" dirty="0">
                <a:solidFill>
                  <a:srgbClr val="000000"/>
                </a:solidFill>
                <a:effectLst/>
                <a:latin typeface="Trebuchet MS" panose="020B0703020202090204" pitchFamily="34" charset="0"/>
                <a:ea typeface="Times New Roman" panose="02020603050405020304" pitchFamily="18" charset="0"/>
              </a:rPr>
              <a:t>Diagnoza stanu istniejącego i identyfikacja problemów</a:t>
            </a:r>
            <a:endParaRPr lang="pl-PL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id="{9AE524E6-D6CF-09FC-D128-52C6A8A006D6}"/>
              </a:ext>
            </a:extLst>
          </p:cNvPr>
          <p:cNvSpPr txBox="1">
            <a:spLocks/>
          </p:cNvSpPr>
          <p:nvPr/>
        </p:nvSpPr>
        <p:spPr bwMode="auto">
          <a:xfrm>
            <a:off x="8581280" y="1419822"/>
            <a:ext cx="2377805" cy="644823"/>
          </a:xfrm>
          <a:prstGeom prst="rect">
            <a:avLst/>
          </a:prstGeom>
          <a:noFill/>
          <a:ln w="9525">
            <a:solidFill>
              <a:srgbClr val="4472C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 fontAlgn="base"/>
            <a:r>
              <a:rPr lang="pl-PL" sz="1200" kern="1200" dirty="0">
                <a:solidFill>
                  <a:srgbClr val="000000"/>
                </a:solidFill>
                <a:effectLst/>
                <a:latin typeface="Trebuchet MS" panose="020B0703020202090204" pitchFamily="34" charset="0"/>
                <a:ea typeface="Times New Roman" panose="02020603050405020304" pitchFamily="18" charset="0"/>
              </a:rPr>
              <a:t>Określenie ramowych założeń dla rozwoju mobilności</a:t>
            </a:r>
            <a:endParaRPr lang="pl-PL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8" name="AutoShape 30">
            <a:extLst>
              <a:ext uri="{FF2B5EF4-FFF2-40B4-BE49-F238E27FC236}">
                <a16:creationId xmlns:a16="http://schemas.microsoft.com/office/drawing/2014/main" id="{9C4071E4-9C8F-BF9B-E104-CB8BB5FED05B}"/>
              </a:ext>
            </a:extLst>
          </p:cNvPr>
          <p:cNvCxnSpPr>
            <a:cxnSpLocks/>
          </p:cNvCxnSpPr>
          <p:nvPr/>
        </p:nvCxnSpPr>
        <p:spPr bwMode="auto">
          <a:xfrm>
            <a:off x="7476380" y="1676997"/>
            <a:ext cx="1104900" cy="0"/>
          </a:xfrm>
          <a:prstGeom prst="straightConnector1">
            <a:avLst/>
          </a:prstGeom>
          <a:noFill/>
          <a:ln w="9525">
            <a:solidFill>
              <a:srgbClr val="0070C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TextBox 10">
            <a:extLst>
              <a:ext uri="{FF2B5EF4-FFF2-40B4-BE49-F238E27FC236}">
                <a16:creationId xmlns:a16="http://schemas.microsoft.com/office/drawing/2014/main" id="{94397FE7-D53B-2082-DC12-A86D75290F79}"/>
              </a:ext>
            </a:extLst>
          </p:cNvPr>
          <p:cNvSpPr txBox="1">
            <a:spLocks/>
          </p:cNvSpPr>
          <p:nvPr/>
        </p:nvSpPr>
        <p:spPr bwMode="auto">
          <a:xfrm>
            <a:off x="6787216" y="2934083"/>
            <a:ext cx="2377805" cy="2705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4472C4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 fontAlgn="base"/>
            <a:r>
              <a:rPr lang="pl-PL" sz="1200" b="1" kern="1200" dirty="0">
                <a:solidFill>
                  <a:srgbClr val="00B0F0"/>
                </a:solidFill>
                <a:effectLst/>
                <a:latin typeface="Trebuchet MS" panose="020B0703020202090204" pitchFamily="34" charset="0"/>
                <a:ea typeface="Times New Roman" panose="02020603050405020304" pitchFamily="18" charset="0"/>
              </a:rPr>
              <a:t>OKREŚLENIE WIZJI </a:t>
            </a:r>
            <a:endParaRPr lang="pl-PL" sz="1200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0" name="AutoShape 32">
            <a:extLst>
              <a:ext uri="{FF2B5EF4-FFF2-40B4-BE49-F238E27FC236}">
                <a16:creationId xmlns:a16="http://schemas.microsoft.com/office/drawing/2014/main" id="{2C927D45-3BB2-67B8-75F9-502CA39CF1E8}"/>
              </a:ext>
            </a:extLst>
          </p:cNvPr>
          <p:cNvCxnSpPr>
            <a:cxnSpLocks/>
          </p:cNvCxnSpPr>
          <p:nvPr/>
        </p:nvCxnSpPr>
        <p:spPr bwMode="auto">
          <a:xfrm flipH="1">
            <a:off x="7981205" y="1676997"/>
            <a:ext cx="9525" cy="634365"/>
          </a:xfrm>
          <a:prstGeom prst="straightConnector1">
            <a:avLst/>
          </a:prstGeom>
          <a:noFill/>
          <a:ln w="9525">
            <a:solidFill>
              <a:srgbClr val="0070C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TextBox 10">
            <a:extLst>
              <a:ext uri="{FF2B5EF4-FFF2-40B4-BE49-F238E27FC236}">
                <a16:creationId xmlns:a16="http://schemas.microsoft.com/office/drawing/2014/main" id="{DBB4DA03-01ED-4561-1BE4-076E3C620E8B}"/>
              </a:ext>
            </a:extLst>
          </p:cNvPr>
          <p:cNvSpPr txBox="1">
            <a:spLocks/>
          </p:cNvSpPr>
          <p:nvPr/>
        </p:nvSpPr>
        <p:spPr bwMode="auto">
          <a:xfrm>
            <a:off x="6787216" y="3532253"/>
            <a:ext cx="2377805" cy="644823"/>
          </a:xfrm>
          <a:prstGeom prst="rect">
            <a:avLst/>
          </a:prstGeom>
          <a:noFill/>
          <a:ln w="9525">
            <a:solidFill>
              <a:srgbClr val="4472C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 fontAlgn="base"/>
            <a:r>
              <a:rPr lang="pl-PL" sz="1200" kern="1200" dirty="0">
                <a:solidFill>
                  <a:srgbClr val="000000"/>
                </a:solidFill>
                <a:effectLst/>
                <a:latin typeface="Trebuchet MS" panose="020B0703020202090204" pitchFamily="34" charset="0"/>
                <a:ea typeface="Times New Roman" panose="02020603050405020304" pitchFamily="18" charset="0"/>
              </a:rPr>
              <a:t>Określenie priorytetów i celów zrównoważonej mobilności miejskiej</a:t>
            </a:r>
            <a:endParaRPr lang="pl-PL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2" name="AutoShape 34">
            <a:extLst>
              <a:ext uri="{FF2B5EF4-FFF2-40B4-BE49-F238E27FC236}">
                <a16:creationId xmlns:a16="http://schemas.microsoft.com/office/drawing/2014/main" id="{F1B5A85D-94BC-3BAD-208C-47F3CF52A069}"/>
              </a:ext>
            </a:extLst>
          </p:cNvPr>
          <p:cNvCxnSpPr>
            <a:cxnSpLocks/>
          </p:cNvCxnSpPr>
          <p:nvPr/>
        </p:nvCxnSpPr>
        <p:spPr bwMode="auto">
          <a:xfrm flipH="1">
            <a:off x="7971680" y="3205863"/>
            <a:ext cx="9525" cy="323850"/>
          </a:xfrm>
          <a:prstGeom prst="straightConnector1">
            <a:avLst/>
          </a:prstGeom>
          <a:noFill/>
          <a:ln w="9525">
            <a:solidFill>
              <a:srgbClr val="0070C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TextBox 10">
            <a:extLst>
              <a:ext uri="{FF2B5EF4-FFF2-40B4-BE49-F238E27FC236}">
                <a16:creationId xmlns:a16="http://schemas.microsoft.com/office/drawing/2014/main" id="{2F710253-3388-3A21-C239-E7454AFABBC8}"/>
              </a:ext>
            </a:extLst>
          </p:cNvPr>
          <p:cNvSpPr txBox="1">
            <a:spLocks/>
          </p:cNvSpPr>
          <p:nvPr/>
        </p:nvSpPr>
        <p:spPr bwMode="auto">
          <a:xfrm>
            <a:off x="6808732" y="4528122"/>
            <a:ext cx="2320655" cy="661778"/>
          </a:xfrm>
          <a:prstGeom prst="rect">
            <a:avLst/>
          </a:prstGeom>
          <a:noFill/>
          <a:ln w="9525">
            <a:solidFill>
              <a:srgbClr val="4472C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 fontAlgn="base"/>
            <a:r>
              <a:rPr lang="pl-PL" sz="1200" kern="1200" dirty="0">
                <a:solidFill>
                  <a:srgbClr val="000000"/>
                </a:solidFill>
                <a:effectLst/>
                <a:latin typeface="Trebuchet MS" panose="020B0703020202090204" pitchFamily="34" charset="0"/>
                <a:ea typeface="Times New Roman" panose="02020603050405020304" pitchFamily="18" charset="0"/>
              </a:rPr>
              <a:t>Dobór działań technicznych do realizacji przyjętych celów</a:t>
            </a:r>
            <a:endParaRPr lang="pl-PL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4" name="AutoShape 36">
            <a:extLst>
              <a:ext uri="{FF2B5EF4-FFF2-40B4-BE49-F238E27FC236}">
                <a16:creationId xmlns:a16="http://schemas.microsoft.com/office/drawing/2014/main" id="{713F6AD4-C0F3-08EB-CFBE-A83B7287F360}"/>
              </a:ext>
            </a:extLst>
          </p:cNvPr>
          <p:cNvCxnSpPr>
            <a:cxnSpLocks/>
          </p:cNvCxnSpPr>
          <p:nvPr/>
        </p:nvCxnSpPr>
        <p:spPr bwMode="auto">
          <a:xfrm flipH="1">
            <a:off x="7962155" y="4189703"/>
            <a:ext cx="9525" cy="323850"/>
          </a:xfrm>
          <a:prstGeom prst="straightConnector1">
            <a:avLst/>
          </a:prstGeom>
          <a:noFill/>
          <a:ln w="9525">
            <a:solidFill>
              <a:srgbClr val="0070C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TextBox 10">
            <a:extLst>
              <a:ext uri="{FF2B5EF4-FFF2-40B4-BE49-F238E27FC236}">
                <a16:creationId xmlns:a16="http://schemas.microsoft.com/office/drawing/2014/main" id="{16144584-55F3-56BE-AA52-C6A16F9CFA5F}"/>
              </a:ext>
            </a:extLst>
          </p:cNvPr>
          <p:cNvSpPr txBox="1">
            <a:spLocks/>
          </p:cNvSpPr>
          <p:nvPr/>
        </p:nvSpPr>
        <p:spPr bwMode="auto">
          <a:xfrm>
            <a:off x="6806268" y="2316484"/>
            <a:ext cx="2377804" cy="2705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4472C4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 fontAlgn="base"/>
            <a:r>
              <a:rPr lang="pl-PL" sz="1200" b="1" kern="1200" dirty="0">
                <a:solidFill>
                  <a:srgbClr val="000000"/>
                </a:solidFill>
                <a:effectLst/>
                <a:latin typeface="Trebuchet MS" panose="020B0703020202090204" pitchFamily="34" charset="0"/>
                <a:ea typeface="Times New Roman" panose="02020603050405020304" pitchFamily="18" charset="0"/>
              </a:rPr>
              <a:t>SCENARIUSZE</a:t>
            </a:r>
            <a:endParaRPr lang="pl-PL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6" name="AutoShape 34">
            <a:extLst>
              <a:ext uri="{FF2B5EF4-FFF2-40B4-BE49-F238E27FC236}">
                <a16:creationId xmlns:a16="http://schemas.microsoft.com/office/drawing/2014/main" id="{6C1F4119-B265-4993-0495-99814F63F74F}"/>
              </a:ext>
            </a:extLst>
          </p:cNvPr>
          <p:cNvCxnSpPr>
            <a:cxnSpLocks/>
          </p:cNvCxnSpPr>
          <p:nvPr/>
        </p:nvCxnSpPr>
        <p:spPr bwMode="auto">
          <a:xfrm flipH="1">
            <a:off x="7973204" y="2588264"/>
            <a:ext cx="9525" cy="323850"/>
          </a:xfrm>
          <a:prstGeom prst="straightConnector1">
            <a:avLst/>
          </a:prstGeom>
          <a:noFill/>
          <a:ln w="9525">
            <a:solidFill>
              <a:srgbClr val="0070C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033472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murka 8">
            <a:extLst>
              <a:ext uri="{FF2B5EF4-FFF2-40B4-BE49-F238E27FC236}">
                <a16:creationId xmlns:a16="http://schemas.microsoft.com/office/drawing/2014/main" id="{27F092A0-D19D-FC23-DC6C-0C8E535BD64B}"/>
              </a:ext>
            </a:extLst>
          </p:cNvPr>
          <p:cNvSpPr/>
          <p:nvPr/>
        </p:nvSpPr>
        <p:spPr>
          <a:xfrm>
            <a:off x="279699" y="1070953"/>
            <a:ext cx="11287420" cy="5235293"/>
          </a:xfrm>
          <a:prstGeom prst="cloud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Symbol zastępczy zawartości 1">
            <a:extLst>
              <a:ext uri="{FF2B5EF4-FFF2-40B4-BE49-F238E27FC236}">
                <a16:creationId xmlns:a16="http://schemas.microsoft.com/office/drawing/2014/main" id="{A1A05A5B-35F6-FC9A-281C-0C75CA502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2542" y="2316287"/>
            <a:ext cx="7907515" cy="330945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pl-PL" b="1" i="1" dirty="0">
                <a:solidFill>
                  <a:srgbClr val="00B050"/>
                </a:solidFill>
                <a:latin typeface="Trebuchet MS" panose="020B0703020202090204" pitchFamily="34" charset="0"/>
              </a:rPr>
              <a:t>Koszalińsko-Kołobrzesko-Białogardzki Obszar Funkcjonalny przestrzenią zintegrowanego i zrównoważonego systemu transportowego zapewniającego bezpieczeństwo pieszych, rowerzystów i kierowców, uczestniczącego w kreowaniu lepszej jakości życia mieszkańców i współtworzonego przy ich udziale</a:t>
            </a:r>
            <a:endParaRPr lang="pl-PL" dirty="0">
              <a:solidFill>
                <a:srgbClr val="00B050"/>
              </a:solidFill>
            </a:endParaRP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F606BD35-D3C3-FA57-82AA-A87D7E9620CC}"/>
              </a:ext>
            </a:extLst>
          </p:cNvPr>
          <p:cNvSpPr/>
          <p:nvPr/>
        </p:nvSpPr>
        <p:spPr>
          <a:xfrm rot="10800000">
            <a:off x="0" y="6579378"/>
            <a:ext cx="12192000" cy="2786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37000">
                <a:schemeClr val="accent1"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A14763C-71AD-40CE-6C74-69C8C3042D0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81" y="153989"/>
            <a:ext cx="1365250" cy="948690"/>
          </a:xfrm>
          <a:prstGeom prst="rect">
            <a:avLst/>
          </a:prstGeom>
        </p:spPr>
      </p:pic>
      <p:sp>
        <p:nvSpPr>
          <p:cNvPr id="7" name="Tytuł 1">
            <a:extLst>
              <a:ext uri="{FF2B5EF4-FFF2-40B4-BE49-F238E27FC236}">
                <a16:creationId xmlns:a16="http://schemas.microsoft.com/office/drawing/2014/main" id="{921D8E87-5254-E793-EC6A-3BEA2E1E4318}"/>
              </a:ext>
            </a:extLst>
          </p:cNvPr>
          <p:cNvSpPr txBox="1">
            <a:spLocks/>
          </p:cNvSpPr>
          <p:nvPr/>
        </p:nvSpPr>
        <p:spPr>
          <a:xfrm>
            <a:off x="2065750" y="366584"/>
            <a:ext cx="9417137" cy="10092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pl-PL" sz="2800" dirty="0"/>
              <a:t>Wizja rozwoju systemu transportowego KKBOF</a:t>
            </a:r>
          </a:p>
          <a:p>
            <a:pPr algn="ctr"/>
            <a:endParaRPr lang="pl-PL" sz="2800" dirty="0"/>
          </a:p>
        </p:txBody>
      </p:sp>
    </p:spTree>
    <p:extLst>
      <p:ext uri="{BB962C8B-B14F-4D97-AF65-F5344CB8AC3E}">
        <p14:creationId xmlns:p14="http://schemas.microsoft.com/office/powerpoint/2010/main" val="28275114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 txBox="1">
            <a:spLocks/>
          </p:cNvSpPr>
          <p:nvPr/>
        </p:nvSpPr>
        <p:spPr>
          <a:xfrm>
            <a:off x="2065750" y="366584"/>
            <a:ext cx="10515600" cy="736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l-PL" sz="2800" b="1" dirty="0"/>
          </a:p>
        </p:txBody>
      </p:sp>
      <p:sp>
        <p:nvSpPr>
          <p:cNvPr id="7" name="Tytuł 1">
            <a:extLst>
              <a:ext uri="{FF2B5EF4-FFF2-40B4-BE49-F238E27FC236}">
                <a16:creationId xmlns:a16="http://schemas.microsoft.com/office/drawing/2014/main" id="{135821D7-92D6-5D49-BF0E-B1F8C89E3D3B}"/>
              </a:ext>
            </a:extLst>
          </p:cNvPr>
          <p:cNvSpPr txBox="1">
            <a:spLocks/>
          </p:cNvSpPr>
          <p:nvPr/>
        </p:nvSpPr>
        <p:spPr>
          <a:xfrm>
            <a:off x="1350919" y="598066"/>
            <a:ext cx="9417137" cy="10092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pl-PL" sz="2800" dirty="0"/>
              <a:t>Cele strategiczne SUMP KKBOF</a:t>
            </a:r>
          </a:p>
          <a:p>
            <a:pPr algn="ctr"/>
            <a:endParaRPr lang="pl-PL" sz="2800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CA4F2E68-6855-55FC-AFFB-DD6BD45BB27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81" y="153989"/>
            <a:ext cx="1365250" cy="948690"/>
          </a:xfrm>
          <a:prstGeom prst="rect">
            <a:avLst/>
          </a:prstGeom>
        </p:spPr>
      </p:pic>
      <p:sp>
        <p:nvSpPr>
          <p:cNvPr id="9" name="Prostokąt 8">
            <a:extLst>
              <a:ext uri="{FF2B5EF4-FFF2-40B4-BE49-F238E27FC236}">
                <a16:creationId xmlns:a16="http://schemas.microsoft.com/office/drawing/2014/main" id="{F3801642-82AD-1B2C-48E8-ADB08463068D}"/>
              </a:ext>
            </a:extLst>
          </p:cNvPr>
          <p:cNvSpPr/>
          <p:nvPr/>
        </p:nvSpPr>
        <p:spPr>
          <a:xfrm rot="10800000">
            <a:off x="0" y="6579378"/>
            <a:ext cx="12192000" cy="2786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37000">
                <a:schemeClr val="accent1"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21" name="Group 61"/>
          <p:cNvGrpSpPr>
            <a:grpSpLocks/>
          </p:cNvGrpSpPr>
          <p:nvPr/>
        </p:nvGrpSpPr>
        <p:grpSpPr bwMode="auto">
          <a:xfrm>
            <a:off x="1014074" y="2163445"/>
            <a:ext cx="10201410" cy="3527146"/>
            <a:chOff x="1605" y="4381"/>
            <a:chExt cx="8954" cy="3877"/>
          </a:xfrm>
        </p:grpSpPr>
        <p:sp>
          <p:nvSpPr>
            <p:cNvPr id="22" name="AutoShape 46"/>
            <p:cNvSpPr>
              <a:spLocks/>
            </p:cNvSpPr>
            <p:nvPr/>
          </p:nvSpPr>
          <p:spPr bwMode="auto">
            <a:xfrm>
              <a:off x="1605" y="4390"/>
              <a:ext cx="2804" cy="1814"/>
            </a:xfrm>
            <a:prstGeom prst="roundRect">
              <a:avLst>
                <a:gd name="adj" fmla="val 16667"/>
              </a:avLst>
            </a:prstGeom>
            <a:solidFill>
              <a:schemeClr val="tx2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7F5F00">
                  <a:alpha val="50000"/>
                </a:srgbClr>
              </a:outerShdw>
            </a:effec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pl-PL" sz="1400"/>
            </a:p>
          </p:txBody>
        </p:sp>
        <p:sp>
          <p:nvSpPr>
            <p:cNvPr id="23" name="AutoShape 47"/>
            <p:cNvSpPr>
              <a:spLocks/>
            </p:cNvSpPr>
            <p:nvPr/>
          </p:nvSpPr>
          <p:spPr bwMode="auto">
            <a:xfrm>
              <a:off x="4665" y="4390"/>
              <a:ext cx="2804" cy="1814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75000"/>
              </a:schemeClr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823B0B">
                  <a:alpha val="50000"/>
                </a:srgbClr>
              </a:outerShdw>
            </a:effec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pl-PL" sz="1400"/>
            </a:p>
          </p:txBody>
        </p:sp>
        <p:sp>
          <p:nvSpPr>
            <p:cNvPr id="24" name="AutoShape 48"/>
            <p:cNvSpPr>
              <a:spLocks/>
            </p:cNvSpPr>
            <p:nvPr/>
          </p:nvSpPr>
          <p:spPr bwMode="auto">
            <a:xfrm>
              <a:off x="7755" y="4390"/>
              <a:ext cx="2804" cy="1814"/>
            </a:xfrm>
            <a:prstGeom prst="roundRect">
              <a:avLst>
                <a:gd name="adj" fmla="val 16667"/>
              </a:avLst>
            </a:prstGeom>
            <a:solidFill>
              <a:srgbClr val="4472C4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1F3763">
                  <a:alpha val="50000"/>
                </a:srgbClr>
              </a:outerShdw>
            </a:effec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pl-PL" sz="1400"/>
            </a:p>
          </p:txBody>
        </p:sp>
        <p:sp>
          <p:nvSpPr>
            <p:cNvPr id="25" name="AutoShape 49"/>
            <p:cNvSpPr>
              <a:spLocks/>
            </p:cNvSpPr>
            <p:nvPr/>
          </p:nvSpPr>
          <p:spPr bwMode="auto">
            <a:xfrm>
              <a:off x="1605" y="6444"/>
              <a:ext cx="2804" cy="1814"/>
            </a:xfrm>
            <a:prstGeom prst="roundRect">
              <a:avLst>
                <a:gd name="adj" fmla="val 16667"/>
              </a:avLst>
            </a:prstGeom>
            <a:solidFill>
              <a:srgbClr val="70AD47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375623">
                  <a:alpha val="50000"/>
                </a:srgbClr>
              </a:outerShdw>
            </a:effec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pl-PL" sz="1400"/>
            </a:p>
          </p:txBody>
        </p:sp>
        <p:sp>
          <p:nvSpPr>
            <p:cNvPr id="26" name="AutoShape 50"/>
            <p:cNvSpPr>
              <a:spLocks/>
            </p:cNvSpPr>
            <p:nvPr/>
          </p:nvSpPr>
          <p:spPr bwMode="auto">
            <a:xfrm>
              <a:off x="4679" y="6439"/>
              <a:ext cx="2804" cy="1814"/>
            </a:xfrm>
            <a:prstGeom prst="roundRect">
              <a:avLst>
                <a:gd name="adj" fmla="val 16667"/>
              </a:avLst>
            </a:prstGeom>
            <a:solidFill>
              <a:srgbClr val="5B9BD5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1F4D78">
                  <a:alpha val="50000"/>
                </a:srgbClr>
              </a:outerShdw>
            </a:effec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pl-PL" sz="1400">
                  <a:effectLst/>
                  <a:latin typeface="Trebuchet MS" panose="020B0603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27" name="AutoShape 51"/>
            <p:cNvSpPr>
              <a:spLocks/>
            </p:cNvSpPr>
            <p:nvPr/>
          </p:nvSpPr>
          <p:spPr bwMode="auto">
            <a:xfrm>
              <a:off x="7755" y="6444"/>
              <a:ext cx="2804" cy="1814"/>
            </a:xfrm>
            <a:prstGeom prst="roundRect">
              <a:avLst>
                <a:gd name="adj" fmla="val 16667"/>
              </a:avLst>
            </a:prstGeom>
            <a:solidFill>
              <a:srgbClr val="A5A5A5"/>
            </a:solidFill>
            <a:ln w="38100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525252">
                  <a:alpha val="50000"/>
                </a:srgbClr>
              </a:outerShdw>
            </a:effec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pl-PL" sz="1400"/>
            </a:p>
          </p:txBody>
        </p:sp>
        <p:sp>
          <p:nvSpPr>
            <p:cNvPr id="28" name="Pole tekstowe 2"/>
            <p:cNvSpPr txBox="1">
              <a:spLocks/>
            </p:cNvSpPr>
            <p:nvPr/>
          </p:nvSpPr>
          <p:spPr bwMode="auto">
            <a:xfrm>
              <a:off x="1605" y="4381"/>
              <a:ext cx="2747" cy="1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pl-PL" sz="1400">
                  <a:solidFill>
                    <a:srgbClr val="FFFFFF"/>
                  </a:solidFill>
                  <a:effectLst/>
                  <a:latin typeface="Trebuchet MS" panose="020B0603020202020204" pitchFamily="34" charset="0"/>
                  <a:ea typeface="Calibri" panose="020F0502020204030204" pitchFamily="34" charset="0"/>
                  <a:cs typeface="Cambria" panose="02040503050406030204" pitchFamily="18" charset="0"/>
                </a:rPr>
                <a:t>C1: Stworzenie warunków do integracji społecznej wszystkich mieszkańców oraz zapewnienie równego traktowania wszystkich użytkowników transportu</a:t>
              </a:r>
              <a:endParaRPr lang="pl-PL" sz="1400"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just">
                <a:lnSpc>
                  <a:spcPct val="115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pl-PL" sz="1400">
                  <a:solidFill>
                    <a:srgbClr val="FFFFFF"/>
                  </a:solidFill>
                  <a:effectLst/>
                  <a:latin typeface="Trebuchet MS" panose="020B0603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pl-PL" sz="1400"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Pole tekstowe 2"/>
            <p:cNvSpPr txBox="1">
              <a:spLocks/>
            </p:cNvSpPr>
            <p:nvPr/>
          </p:nvSpPr>
          <p:spPr bwMode="auto">
            <a:xfrm>
              <a:off x="4678" y="4920"/>
              <a:ext cx="2747" cy="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>
                <a:lnSpc>
                  <a:spcPct val="115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pl-PL" sz="1400">
                  <a:solidFill>
                    <a:srgbClr val="FFFFFF"/>
                  </a:solidFill>
                  <a:effectLst/>
                  <a:latin typeface="Trebuchet MS" panose="020B0603020202020204" pitchFamily="34" charset="0"/>
                  <a:ea typeface="Calibri" panose="020F0502020204030204" pitchFamily="34" charset="0"/>
                  <a:cs typeface="Cambria" panose="02040503050406030204" pitchFamily="18" charset="0"/>
                </a:rPr>
                <a:t>C2: Poprawa komfortu i bezpieczeństwa transportu</a:t>
              </a:r>
              <a:endParaRPr lang="pl-PL" sz="1400"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Pole tekstowe 2"/>
            <p:cNvSpPr txBox="1">
              <a:spLocks/>
            </p:cNvSpPr>
            <p:nvPr/>
          </p:nvSpPr>
          <p:spPr bwMode="auto">
            <a:xfrm>
              <a:off x="7755" y="4540"/>
              <a:ext cx="2747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>
                <a:lnSpc>
                  <a:spcPct val="115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pl-PL" sz="1400">
                  <a:solidFill>
                    <a:srgbClr val="FFFFFF"/>
                  </a:solidFill>
                  <a:effectLst/>
                  <a:latin typeface="Trebuchet MS" panose="020B0603020202020204" pitchFamily="34" charset="0"/>
                  <a:ea typeface="Calibri" panose="020F0502020204030204" pitchFamily="34" charset="0"/>
                  <a:cs typeface="Cambria" panose="02040503050406030204" pitchFamily="18" charset="0"/>
                </a:rPr>
                <a:t>C:3 Rozwijanie i promocja ofert alternatywnych dla podróżowania samochodem osobowym</a:t>
              </a:r>
              <a:endParaRPr lang="pl-PL" sz="1400"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Pole tekstowe 2"/>
            <p:cNvSpPr txBox="1">
              <a:spLocks/>
            </p:cNvSpPr>
            <p:nvPr/>
          </p:nvSpPr>
          <p:spPr bwMode="auto">
            <a:xfrm>
              <a:off x="1620" y="6702"/>
              <a:ext cx="2747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>
                <a:lnSpc>
                  <a:spcPct val="115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pl-PL" sz="1400">
                  <a:solidFill>
                    <a:srgbClr val="FFFFFF"/>
                  </a:solidFill>
                  <a:effectLst/>
                  <a:latin typeface="Trebuchet MS" panose="020B0603020202020204" pitchFamily="34" charset="0"/>
                  <a:ea typeface="Calibri" panose="020F0502020204030204" pitchFamily="34" charset="0"/>
                  <a:cs typeface="Cambria" panose="02040503050406030204" pitchFamily="18" charset="0"/>
                </a:rPr>
                <a:t>C4: Poprawa dostępności oraz integracja systemów transportowych na obszarze KKBOF </a:t>
              </a:r>
              <a:endParaRPr lang="pl-PL" sz="1400"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Pole tekstowe 2"/>
            <p:cNvSpPr txBox="1">
              <a:spLocks/>
            </p:cNvSpPr>
            <p:nvPr/>
          </p:nvSpPr>
          <p:spPr bwMode="auto">
            <a:xfrm>
              <a:off x="4708" y="6549"/>
              <a:ext cx="2747" cy="1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>
                <a:lnSpc>
                  <a:spcPct val="115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pl-PL" sz="1400" dirty="0">
                  <a:solidFill>
                    <a:srgbClr val="FFFFFF"/>
                  </a:solidFill>
                  <a:effectLst/>
                  <a:latin typeface="Trebuchet MS" panose="020B0603020202020204" pitchFamily="34" charset="0"/>
                  <a:ea typeface="Calibri" panose="020F0502020204030204" pitchFamily="34" charset="0"/>
                  <a:cs typeface="Cambria" panose="02040503050406030204" pitchFamily="18" charset="0"/>
                </a:rPr>
                <a:t>C5: Wzmocnienie znaczenia Koszalina, Kołobrzegu i Białogardu jako ośrodków gospodarczych poprzez stworzenie warunków dla efektywnego transportu ładunków</a:t>
              </a:r>
              <a:endParaRPr lang="pl-PL" sz="14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Pole tekstowe 2"/>
            <p:cNvSpPr txBox="1">
              <a:spLocks/>
            </p:cNvSpPr>
            <p:nvPr/>
          </p:nvSpPr>
          <p:spPr bwMode="auto">
            <a:xfrm>
              <a:off x="7812" y="6525"/>
              <a:ext cx="2747" cy="1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>
                <a:lnSpc>
                  <a:spcPct val="115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pl-PL" sz="1400" dirty="0">
                  <a:solidFill>
                    <a:srgbClr val="FFFFFF"/>
                  </a:solidFill>
                  <a:effectLst/>
                  <a:latin typeface="Trebuchet MS" panose="020B0603020202020204" pitchFamily="34" charset="0"/>
                  <a:ea typeface="Calibri" panose="020F0502020204030204" pitchFamily="34" charset="0"/>
                  <a:cs typeface="Cambria" panose="02040503050406030204" pitchFamily="18" charset="0"/>
                </a:rPr>
                <a:t>C6: Zmniejszenie negatywnego wpływu transportu na mieszkańców, ich zdrowie oraz środowisko naturalne w trwały </a:t>
              </a:r>
              <a:br>
                <a:rPr lang="pl-PL" sz="1400" dirty="0">
                  <a:solidFill>
                    <a:srgbClr val="FFFFFF"/>
                  </a:solidFill>
                  <a:effectLst/>
                  <a:latin typeface="Trebuchet MS" panose="020B0603020202020204" pitchFamily="34" charset="0"/>
                  <a:ea typeface="Calibri" panose="020F0502020204030204" pitchFamily="34" charset="0"/>
                  <a:cs typeface="Cambria" panose="02040503050406030204" pitchFamily="18" charset="0"/>
                </a:rPr>
              </a:br>
              <a:r>
                <a:rPr lang="pl-PL" sz="1400" dirty="0">
                  <a:solidFill>
                    <a:srgbClr val="FFFFFF"/>
                  </a:solidFill>
                  <a:effectLst/>
                  <a:latin typeface="Trebuchet MS" panose="020B0603020202020204" pitchFamily="34" charset="0"/>
                  <a:ea typeface="Calibri" panose="020F0502020204030204" pitchFamily="34" charset="0"/>
                  <a:cs typeface="Cambria" panose="02040503050406030204" pitchFamily="18" charset="0"/>
                </a:rPr>
                <a:t>i odczuwalny sposób</a:t>
              </a:r>
              <a:endParaRPr lang="pl-PL" sz="1400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09602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 txBox="1">
            <a:spLocks/>
          </p:cNvSpPr>
          <p:nvPr/>
        </p:nvSpPr>
        <p:spPr>
          <a:xfrm>
            <a:off x="3691350" y="328484"/>
            <a:ext cx="10515600" cy="736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l-PL" sz="1600" b="1" dirty="0"/>
          </a:p>
        </p:txBody>
      </p:sp>
      <p:sp>
        <p:nvSpPr>
          <p:cNvPr id="82" name="Tytuł 1">
            <a:extLst>
              <a:ext uri="{FF2B5EF4-FFF2-40B4-BE49-F238E27FC236}">
                <a16:creationId xmlns:a16="http://schemas.microsoft.com/office/drawing/2014/main" id="{0F225B06-2E7F-1A47-B9D2-E066593CE969}"/>
              </a:ext>
            </a:extLst>
          </p:cNvPr>
          <p:cNvSpPr txBox="1">
            <a:spLocks/>
          </p:cNvSpPr>
          <p:nvPr/>
        </p:nvSpPr>
        <p:spPr>
          <a:xfrm>
            <a:off x="2447645" y="193241"/>
            <a:ext cx="8601356" cy="10092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pl-PL" sz="5100" dirty="0"/>
              <a:t>Jak planujemy wdrażać SUMP </a:t>
            </a:r>
            <a:br>
              <a:rPr lang="pl-PL" sz="5100" dirty="0"/>
            </a:br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E6C56460-DB19-2198-1981-4F9DE7B471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81" y="153989"/>
            <a:ext cx="1365250" cy="948690"/>
          </a:xfrm>
          <a:prstGeom prst="rect">
            <a:avLst/>
          </a:prstGeom>
        </p:spPr>
      </p:pic>
      <p:sp>
        <p:nvSpPr>
          <p:cNvPr id="7" name="Prostokąt 6">
            <a:extLst>
              <a:ext uri="{FF2B5EF4-FFF2-40B4-BE49-F238E27FC236}">
                <a16:creationId xmlns:a16="http://schemas.microsoft.com/office/drawing/2014/main" id="{1636A7FE-412F-449F-4EE2-7FED8A67C6C9}"/>
              </a:ext>
            </a:extLst>
          </p:cNvPr>
          <p:cNvSpPr/>
          <p:nvPr/>
        </p:nvSpPr>
        <p:spPr>
          <a:xfrm rot="10800000">
            <a:off x="0" y="6579378"/>
            <a:ext cx="12192000" cy="2786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37000">
                <a:schemeClr val="accent1"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E83A8CBA-65C7-5708-F008-197DEEF9EA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1534886"/>
              </p:ext>
            </p:extLst>
          </p:nvPr>
        </p:nvGraphicFramePr>
        <p:xfrm>
          <a:off x="459488" y="1220194"/>
          <a:ext cx="11273023" cy="5241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313962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 txBox="1">
            <a:spLocks/>
          </p:cNvSpPr>
          <p:nvPr/>
        </p:nvSpPr>
        <p:spPr>
          <a:xfrm>
            <a:off x="3691350" y="328484"/>
            <a:ext cx="10515600" cy="736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l-PL" sz="1600" b="1" dirty="0"/>
          </a:p>
        </p:txBody>
      </p:sp>
      <p:sp>
        <p:nvSpPr>
          <p:cNvPr id="82" name="Tytuł 1">
            <a:extLst>
              <a:ext uri="{FF2B5EF4-FFF2-40B4-BE49-F238E27FC236}">
                <a16:creationId xmlns:a16="http://schemas.microsoft.com/office/drawing/2014/main" id="{0F225B06-2E7F-1A47-B9D2-E066593CE969}"/>
              </a:ext>
            </a:extLst>
          </p:cNvPr>
          <p:cNvSpPr txBox="1">
            <a:spLocks/>
          </p:cNvSpPr>
          <p:nvPr/>
        </p:nvSpPr>
        <p:spPr>
          <a:xfrm>
            <a:off x="1868655" y="532321"/>
            <a:ext cx="8601356" cy="10092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pl-PL" sz="5100" dirty="0"/>
              <a:t>Jak będziemy monitorować SUMP</a:t>
            </a:r>
          </a:p>
          <a:p>
            <a:pPr algn="ctr">
              <a:lnSpc>
                <a:spcPct val="120000"/>
              </a:lnSpc>
            </a:pPr>
            <a:r>
              <a:rPr lang="pl-PL" sz="5100" dirty="0"/>
              <a:t>wskaźniki rezultatu</a:t>
            </a:r>
            <a:br>
              <a:rPr lang="pl-PL" sz="5100" dirty="0"/>
            </a:br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E6C56460-DB19-2198-1981-4F9DE7B471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81" y="153989"/>
            <a:ext cx="1365250" cy="948690"/>
          </a:xfrm>
          <a:prstGeom prst="rect">
            <a:avLst/>
          </a:prstGeom>
        </p:spPr>
      </p:pic>
      <p:sp>
        <p:nvSpPr>
          <p:cNvPr id="7" name="Prostokąt 6">
            <a:extLst>
              <a:ext uri="{FF2B5EF4-FFF2-40B4-BE49-F238E27FC236}">
                <a16:creationId xmlns:a16="http://schemas.microsoft.com/office/drawing/2014/main" id="{1636A7FE-412F-449F-4EE2-7FED8A67C6C9}"/>
              </a:ext>
            </a:extLst>
          </p:cNvPr>
          <p:cNvSpPr/>
          <p:nvPr/>
        </p:nvSpPr>
        <p:spPr>
          <a:xfrm rot="10800000">
            <a:off x="0" y="6579378"/>
            <a:ext cx="12192000" cy="2786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37000">
                <a:schemeClr val="accent1"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717F697D-E30F-45A8-AA93-D3415B9189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655" y="1585219"/>
            <a:ext cx="8083868" cy="451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3438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AF88641D-5D98-16B3-7F2F-62B66D85C53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70000" contrast="-70000"/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8021" y="3569949"/>
            <a:ext cx="3609005" cy="2507839"/>
          </a:xfrm>
          <a:prstGeom prst="rect">
            <a:avLst/>
          </a:prstGeom>
        </p:spPr>
      </p:pic>
      <p:sp>
        <p:nvSpPr>
          <p:cNvPr id="5" name="Tytuł 1"/>
          <p:cNvSpPr txBox="1">
            <a:spLocks/>
          </p:cNvSpPr>
          <p:nvPr/>
        </p:nvSpPr>
        <p:spPr>
          <a:xfrm>
            <a:off x="3691350" y="328484"/>
            <a:ext cx="10515600" cy="736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l-PL" sz="1600" b="1" dirty="0"/>
          </a:p>
        </p:txBody>
      </p:sp>
      <p:sp>
        <p:nvSpPr>
          <p:cNvPr id="82" name="Tytuł 1">
            <a:extLst>
              <a:ext uri="{FF2B5EF4-FFF2-40B4-BE49-F238E27FC236}">
                <a16:creationId xmlns:a16="http://schemas.microsoft.com/office/drawing/2014/main" id="{0F225B06-2E7F-1A47-B9D2-E066593CE969}"/>
              </a:ext>
            </a:extLst>
          </p:cNvPr>
          <p:cNvSpPr txBox="1">
            <a:spLocks/>
          </p:cNvSpPr>
          <p:nvPr/>
        </p:nvSpPr>
        <p:spPr>
          <a:xfrm>
            <a:off x="2377494" y="355108"/>
            <a:ext cx="8601356" cy="10092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pl-PL" sz="5100" dirty="0"/>
              <a:t>Jak będziemy monitorować SUMP</a:t>
            </a:r>
          </a:p>
          <a:p>
            <a:pPr algn="ctr">
              <a:lnSpc>
                <a:spcPct val="120000"/>
              </a:lnSpc>
            </a:pPr>
            <a:r>
              <a:rPr lang="pl-PL" sz="5100" dirty="0"/>
              <a:t>wskaźniki produktu</a:t>
            </a:r>
            <a:br>
              <a:rPr lang="pl-PL" sz="5100" dirty="0"/>
            </a:br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E6C56460-DB19-2198-1981-4F9DE7B471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81" y="153989"/>
            <a:ext cx="1365250" cy="948690"/>
          </a:xfrm>
          <a:prstGeom prst="rect">
            <a:avLst/>
          </a:prstGeom>
        </p:spPr>
      </p:pic>
      <p:sp>
        <p:nvSpPr>
          <p:cNvPr id="7" name="Prostokąt 6">
            <a:extLst>
              <a:ext uri="{FF2B5EF4-FFF2-40B4-BE49-F238E27FC236}">
                <a16:creationId xmlns:a16="http://schemas.microsoft.com/office/drawing/2014/main" id="{1636A7FE-412F-449F-4EE2-7FED8A67C6C9}"/>
              </a:ext>
            </a:extLst>
          </p:cNvPr>
          <p:cNvSpPr/>
          <p:nvPr/>
        </p:nvSpPr>
        <p:spPr>
          <a:xfrm rot="10800000">
            <a:off x="0" y="6579378"/>
            <a:ext cx="12192000" cy="2786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37000">
                <a:schemeClr val="accent1"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aphicFrame>
        <p:nvGraphicFramePr>
          <p:cNvPr id="20" name="Tabela 19">
            <a:extLst>
              <a:ext uri="{FF2B5EF4-FFF2-40B4-BE49-F238E27FC236}">
                <a16:creationId xmlns:a16="http://schemas.microsoft.com/office/drawing/2014/main" id="{36A0AE07-E3A7-9C02-BF5C-73D9801F0D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3847926"/>
              </p:ext>
            </p:extLst>
          </p:nvPr>
        </p:nvGraphicFramePr>
        <p:xfrm>
          <a:off x="463550" y="1179970"/>
          <a:ext cx="10949940" cy="56005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92524">
                  <a:extLst>
                    <a:ext uri="{9D8B030D-6E8A-4147-A177-3AD203B41FA5}">
                      <a16:colId xmlns:a16="http://schemas.microsoft.com/office/drawing/2014/main" val="290545982"/>
                    </a:ext>
                  </a:extLst>
                </a:gridCol>
                <a:gridCol w="3401568">
                  <a:extLst>
                    <a:ext uri="{9D8B030D-6E8A-4147-A177-3AD203B41FA5}">
                      <a16:colId xmlns:a16="http://schemas.microsoft.com/office/drawing/2014/main" val="2675882122"/>
                    </a:ext>
                  </a:extLst>
                </a:gridCol>
                <a:gridCol w="1179576">
                  <a:extLst>
                    <a:ext uri="{9D8B030D-6E8A-4147-A177-3AD203B41FA5}">
                      <a16:colId xmlns:a16="http://schemas.microsoft.com/office/drawing/2014/main" val="656067197"/>
                    </a:ext>
                  </a:extLst>
                </a:gridCol>
                <a:gridCol w="702407">
                  <a:extLst>
                    <a:ext uri="{9D8B030D-6E8A-4147-A177-3AD203B41FA5}">
                      <a16:colId xmlns:a16="http://schemas.microsoft.com/office/drawing/2014/main" val="1215369899"/>
                    </a:ext>
                  </a:extLst>
                </a:gridCol>
                <a:gridCol w="1473865">
                  <a:extLst>
                    <a:ext uri="{9D8B030D-6E8A-4147-A177-3AD203B41FA5}">
                      <a16:colId xmlns:a16="http://schemas.microsoft.com/office/drawing/2014/main" val="4170979033"/>
                    </a:ext>
                  </a:extLst>
                </a:gridCol>
              </a:tblGrid>
              <a:tr h="134344">
                <a:tc>
                  <a:txBody>
                    <a:bodyPr/>
                    <a:lstStyle/>
                    <a:p>
                      <a:pPr algn="ctr"/>
                      <a:r>
                        <a:rPr lang="pl-PL" sz="1100" dirty="0">
                          <a:effectLst/>
                        </a:rPr>
                        <a:t>Cel strategiczny</a:t>
                      </a:r>
                      <a:endParaRPr lang="pl-PL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>
                          <a:effectLst/>
                        </a:rPr>
                        <a:t>Nazwa wskaźnika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>
                          <a:effectLst/>
                        </a:rPr>
                        <a:t>Wartość bazowa 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>
                          <a:effectLst/>
                        </a:rPr>
                        <a:t>Jednostka miary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>
                          <a:effectLst/>
                        </a:rPr>
                        <a:t>Przewidywany trend 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/>
                </a:tc>
                <a:extLst>
                  <a:ext uri="{0D108BD9-81ED-4DB2-BD59-A6C34878D82A}">
                    <a16:rowId xmlns:a16="http://schemas.microsoft.com/office/drawing/2014/main" val="319240791"/>
                  </a:ext>
                </a:extLst>
              </a:tr>
              <a:tr h="672558">
                <a:tc>
                  <a:txBody>
                    <a:bodyPr/>
                    <a:lstStyle/>
                    <a:p>
                      <a:pPr>
                        <a:tabLst>
                          <a:tab pos="1298575" algn="l"/>
                        </a:tabLst>
                      </a:pPr>
                      <a:r>
                        <a:rPr lang="pl-PL" sz="1100" dirty="0">
                          <a:effectLst/>
                        </a:rPr>
                        <a:t>Cel 1: Stworzenie warunków do integracji społecznej wszystkich mieszkańców</a:t>
                      </a:r>
                    </a:p>
                    <a:p>
                      <a:pPr>
                        <a:tabLst>
                          <a:tab pos="1298575" algn="l"/>
                        </a:tabLst>
                      </a:pPr>
                      <a:r>
                        <a:rPr lang="pl-PL" sz="1100" dirty="0">
                          <a:effectLst/>
                        </a:rPr>
                        <a:t>oraz zapewnienie równego traktowania wszystkich użytkowników transportu</a:t>
                      </a:r>
                      <a:endParaRPr lang="pl-PL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r>
                        <a:rPr lang="pl-PL" sz="1100" dirty="0">
                          <a:effectLst/>
                        </a:rPr>
                        <a:t>udział powierzchni objętej obowiązującymi miejscowymi planami zagospodarowania przestrzennego w powierzchni ogółem</a:t>
                      </a:r>
                      <a:endParaRPr lang="pl-PL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>
                          <a:effectLst/>
                        </a:rPr>
                        <a:t>24,3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r>
                        <a:rPr lang="pl-PL" sz="1100" dirty="0">
                          <a:effectLst/>
                        </a:rPr>
                        <a:t>%</a:t>
                      </a:r>
                      <a:endParaRPr lang="pl-PL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>
                          <a:effectLst/>
                        </a:rPr>
                        <a:t>Wzrostowy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extLst>
                  <a:ext uri="{0D108BD9-81ED-4DB2-BD59-A6C34878D82A}">
                    <a16:rowId xmlns:a16="http://schemas.microsoft.com/office/drawing/2014/main" val="919588816"/>
                  </a:ext>
                </a:extLst>
              </a:tr>
              <a:tr h="201516">
                <a:tc rowSpan="3">
                  <a:txBody>
                    <a:bodyPr/>
                    <a:lstStyle/>
                    <a:p>
                      <a:r>
                        <a:rPr lang="pl-PL" sz="1100">
                          <a:effectLst/>
                        </a:rPr>
                        <a:t>Cel 2: Poprawa komfortu i bezpieczeństwa transportu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r>
                        <a:rPr lang="pl-PL" sz="1100" dirty="0">
                          <a:effectLst/>
                        </a:rPr>
                        <a:t>liczba przejść bezpiecznych dla pieszych na terenie KKBOF</a:t>
                      </a: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>
                          <a:effectLst/>
                        </a:rPr>
                        <a:t>0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r>
                        <a:rPr lang="pl-PL" sz="1100">
                          <a:effectLst/>
                        </a:rPr>
                        <a:t>szt.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>
                          <a:effectLst/>
                        </a:rPr>
                        <a:t>Wzrostowy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extLst>
                  <a:ext uri="{0D108BD9-81ED-4DB2-BD59-A6C34878D82A}">
                    <a16:rowId xmlns:a16="http://schemas.microsoft.com/office/drawing/2014/main" val="1286999560"/>
                  </a:ext>
                </a:extLst>
              </a:tr>
              <a:tr h="268687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100" dirty="0">
                          <a:effectLst/>
                        </a:rPr>
                        <a:t>liczba stref uspokojonego ruchu na terenie KKBOF</a:t>
                      </a: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 dirty="0">
                          <a:effectLst/>
                        </a:rPr>
                        <a:t>0</a:t>
                      </a:r>
                      <a:endParaRPr lang="pl-PL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r>
                        <a:rPr lang="pl-PL" sz="1100" dirty="0">
                          <a:effectLst/>
                        </a:rPr>
                        <a:t>szt.</a:t>
                      </a:r>
                      <a:endParaRPr lang="pl-PL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>
                          <a:effectLst/>
                        </a:rPr>
                        <a:t>Wzrostowy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extLst>
                  <a:ext uri="{0D108BD9-81ED-4DB2-BD59-A6C34878D82A}">
                    <a16:rowId xmlns:a16="http://schemas.microsoft.com/office/drawing/2014/main" val="2423839683"/>
                  </a:ext>
                </a:extLst>
              </a:tr>
              <a:tr h="470203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100">
                          <a:effectLst/>
                        </a:rPr>
                        <a:t>liczba autobusów dostosowanych do przewozu osób o ograniczonej mobilności we flotach operatorów łącznie wykorzystywanych do świadczenia usług transportu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>
                          <a:effectLst/>
                        </a:rPr>
                        <a:t>101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r>
                        <a:rPr lang="pl-PL" sz="1100" dirty="0">
                          <a:effectLst/>
                        </a:rPr>
                        <a:t>szt.</a:t>
                      </a:r>
                      <a:endParaRPr lang="pl-PL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 dirty="0">
                          <a:effectLst/>
                        </a:rPr>
                        <a:t>Wzrostowy</a:t>
                      </a:r>
                      <a:endParaRPr lang="pl-PL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extLst>
                  <a:ext uri="{0D108BD9-81ED-4DB2-BD59-A6C34878D82A}">
                    <a16:rowId xmlns:a16="http://schemas.microsoft.com/office/drawing/2014/main" val="3514856930"/>
                  </a:ext>
                </a:extLst>
              </a:tr>
              <a:tr h="268687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100">
                          <a:effectLst/>
                        </a:rPr>
                        <a:t>Cel 3: Rozwijanie i promocja oferty alternatywnych dla samochodu sposobów podróżowania</a:t>
                      </a:r>
                      <a:endParaRPr lang="pl-PL" sz="12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r>
                        <a:rPr lang="pl-PL" sz="1100">
                          <a:effectLst/>
                        </a:rPr>
                        <a:t>liczba wspólnych dla obszaru funkcjonalnego działań dot. promocji aktywnych form mobilności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>
                          <a:effectLst/>
                        </a:rPr>
                        <a:t>0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r>
                        <a:rPr lang="pl-PL" sz="1100">
                          <a:effectLst/>
                        </a:rPr>
                        <a:t>szt.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 dirty="0">
                          <a:effectLst/>
                        </a:rPr>
                        <a:t>Wzrostowy</a:t>
                      </a:r>
                      <a:endParaRPr lang="pl-PL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extLst>
                  <a:ext uri="{0D108BD9-81ED-4DB2-BD59-A6C34878D82A}">
                    <a16:rowId xmlns:a16="http://schemas.microsoft.com/office/drawing/2014/main" val="1812408716"/>
                  </a:ext>
                </a:extLst>
              </a:tr>
              <a:tr h="190320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100">
                          <a:effectLst/>
                        </a:rPr>
                        <a:t>długość ciągów rowerowych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>
                          <a:effectLst/>
                        </a:rPr>
                        <a:t>250,4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r>
                        <a:rPr lang="pl-PL" sz="1100">
                          <a:effectLst/>
                        </a:rPr>
                        <a:t>km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 dirty="0">
                          <a:effectLst/>
                        </a:rPr>
                        <a:t>Wzrostowy</a:t>
                      </a:r>
                      <a:endParaRPr lang="pl-PL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extLst>
                  <a:ext uri="{0D108BD9-81ED-4DB2-BD59-A6C34878D82A}">
                    <a16:rowId xmlns:a16="http://schemas.microsoft.com/office/drawing/2014/main" val="3874717373"/>
                  </a:ext>
                </a:extLst>
              </a:tr>
              <a:tr h="335859">
                <a:tc row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100" dirty="0">
                          <a:effectLst/>
                        </a:rPr>
                        <a:t>Cel 4: Poprawa integracji i dostępności systemów transportowych wewnątrz Koszalina Kołobrzegu i Białogardu oraz pomiędzy gminami obszaru funkcjonalnego</a:t>
                      </a:r>
                      <a:endParaRPr lang="pl-PL" sz="1200" dirty="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r>
                        <a:rPr lang="pl-PL" sz="1100" dirty="0">
                          <a:effectLst/>
                        </a:rPr>
                        <a:t>liczba zawartych porozumień międzygminnych</a:t>
                      </a:r>
                      <a:endParaRPr lang="pl-PL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>
                          <a:effectLst/>
                        </a:rPr>
                        <a:t>5 (w tym 2 funkcjonują tylko w sezonie letnim)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r>
                        <a:rPr lang="pl-PL" sz="1100">
                          <a:effectLst/>
                        </a:rPr>
                        <a:t>szt.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 dirty="0">
                          <a:effectLst/>
                        </a:rPr>
                        <a:t>Wzrostowy</a:t>
                      </a:r>
                      <a:endParaRPr lang="pl-PL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extLst>
                  <a:ext uri="{0D108BD9-81ED-4DB2-BD59-A6C34878D82A}">
                    <a16:rowId xmlns:a16="http://schemas.microsoft.com/office/drawing/2014/main" val="2156570552"/>
                  </a:ext>
                </a:extLst>
              </a:tr>
              <a:tr h="255533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100">
                          <a:effectLst/>
                        </a:rPr>
                        <a:t>liczba zintegrowanych, wielofunkcyjnych węzłów przesiadkowych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>
                          <a:effectLst/>
                        </a:rPr>
                        <a:t>7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r>
                        <a:rPr lang="pl-PL" sz="1100" dirty="0">
                          <a:effectLst/>
                        </a:rPr>
                        <a:t>szt.</a:t>
                      </a:r>
                      <a:endParaRPr lang="pl-PL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 dirty="0">
                          <a:effectLst/>
                        </a:rPr>
                        <a:t>Wzrostowy</a:t>
                      </a:r>
                      <a:endParaRPr lang="pl-PL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extLst>
                  <a:ext uri="{0D108BD9-81ED-4DB2-BD59-A6C34878D82A}">
                    <a16:rowId xmlns:a16="http://schemas.microsoft.com/office/drawing/2014/main" val="2563185791"/>
                  </a:ext>
                </a:extLst>
              </a:tr>
              <a:tr h="335859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100">
                          <a:effectLst/>
                        </a:rPr>
                        <a:t>liczba parkingów Park&amp;Ride Bike&amp;Ride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>
                          <a:effectLst/>
                        </a:rPr>
                        <a:t>Park&amp;Ride – 7</a:t>
                      </a:r>
                    </a:p>
                    <a:p>
                      <a:pPr algn="ctr"/>
                      <a:r>
                        <a:rPr lang="pl-PL" sz="1100">
                          <a:effectLst/>
                        </a:rPr>
                        <a:t>Bike&amp;Ride – 10</a:t>
                      </a:r>
                    </a:p>
                    <a:p>
                      <a:pPr algn="ctr"/>
                      <a:r>
                        <a:rPr lang="pl-PL" sz="1100">
                          <a:effectLst/>
                        </a:rPr>
                        <a:t> 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r>
                        <a:rPr lang="pl-PL" sz="1100">
                          <a:effectLst/>
                        </a:rPr>
                        <a:t>szt.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 dirty="0">
                          <a:effectLst/>
                        </a:rPr>
                        <a:t>Wzrostowy</a:t>
                      </a:r>
                      <a:endParaRPr lang="pl-PL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extLst>
                  <a:ext uri="{0D108BD9-81ED-4DB2-BD59-A6C34878D82A}">
                    <a16:rowId xmlns:a16="http://schemas.microsoft.com/office/drawing/2014/main" val="2077361430"/>
                  </a:ext>
                </a:extLst>
              </a:tr>
              <a:tr h="6132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100">
                          <a:effectLst/>
                        </a:rPr>
                        <a:t>Cel 5: Wzmocnienie znaczenia Koszalina, Kołobrzegu i Białogardu jako ośrodków gospodarczych poprzez stworzenie warunków dla efektywnego transportu ładunków</a:t>
                      </a:r>
                      <a:endParaRPr lang="pl-PL" sz="12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r>
                        <a:rPr lang="pl-PL" sz="1100" dirty="0">
                          <a:effectLst/>
                        </a:rPr>
                        <a:t>powierzchnia strefy przeznaczonej pod zabudowę przemysłową</a:t>
                      </a:r>
                      <a:endParaRPr lang="pl-PL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>
                          <a:effectLst/>
                        </a:rPr>
                        <a:t>779,7732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r>
                        <a:rPr lang="pl-PL" sz="1100">
                          <a:effectLst/>
                        </a:rPr>
                        <a:t>hektar</a:t>
                      </a:r>
                    </a:p>
                    <a:p>
                      <a:r>
                        <a:rPr lang="pl-PL" sz="1100">
                          <a:effectLst/>
                        </a:rPr>
                        <a:t>(ha.)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 dirty="0">
                          <a:effectLst/>
                        </a:rPr>
                        <a:t>Wzrostowy</a:t>
                      </a:r>
                      <a:endParaRPr lang="pl-PL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extLst>
                  <a:ext uri="{0D108BD9-81ED-4DB2-BD59-A6C34878D82A}">
                    <a16:rowId xmlns:a16="http://schemas.microsoft.com/office/drawing/2014/main" val="1710066216"/>
                  </a:ext>
                </a:extLst>
              </a:tr>
              <a:tr h="60454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09575" algn="l"/>
                        </a:tabLst>
                      </a:pPr>
                      <a:r>
                        <a:rPr lang="pl-PL" sz="1100">
                          <a:effectLst/>
                        </a:rPr>
                        <a:t>Cel 6: Zmniejszenie negatywnego wpływu transportu na mieszkańców, zdrowie i środowisko naturalne w trwały i odczuwalny sposób</a:t>
                      </a:r>
                      <a:endParaRPr lang="pl-PL" sz="1200"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r>
                        <a:rPr lang="pl-PL" sz="1100">
                          <a:effectLst/>
                        </a:rPr>
                        <a:t>liczba autobusów zero- i niskoemisyjnych we flotach operatorów łącznie wykorzystywanych do świadczenia usług transportu </a:t>
                      </a:r>
                    </a:p>
                    <a:p>
                      <a:r>
                        <a:rPr lang="pl-PL" sz="1100">
                          <a:effectLst/>
                        </a:rPr>
                        <a:t>(jako pojazd nisko emisyjny przyjmujemy pojazdy spełniające co najmniej normę Euro 6)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>
                          <a:effectLst/>
                        </a:rPr>
                        <a:t>47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r>
                        <a:rPr lang="pl-PL" sz="1100">
                          <a:effectLst/>
                        </a:rPr>
                        <a:t>szt.</a:t>
                      </a:r>
                      <a:endParaRPr lang="pl-PL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100" dirty="0">
                          <a:effectLst/>
                        </a:rPr>
                        <a:t>Wzrostowy</a:t>
                      </a:r>
                      <a:endParaRPr lang="pl-PL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227" marR="30227" marT="0" marB="0" anchor="ctr"/>
                </a:tc>
                <a:extLst>
                  <a:ext uri="{0D108BD9-81ED-4DB2-BD59-A6C34878D82A}">
                    <a16:rowId xmlns:a16="http://schemas.microsoft.com/office/drawing/2014/main" val="764601318"/>
                  </a:ext>
                </a:extLst>
              </a:tr>
            </a:tbl>
          </a:graphicData>
        </a:graphic>
      </p:graphicFrame>
      <p:pic>
        <p:nvPicPr>
          <p:cNvPr id="9225" name="Grafika 1144" descr="Trend wzrostowy">
            <a:extLst>
              <a:ext uri="{FF2B5EF4-FFF2-40B4-BE49-F238E27FC236}">
                <a16:creationId xmlns:a16="http://schemas.microsoft.com/office/drawing/2014/main" id="{63611806-02FD-77F6-9595-EDE1EB4B75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673" t="-14224" r="-8775" b="-13164"/>
          <a:stretch>
            <a:fillRect/>
          </a:stretch>
        </p:blipFill>
        <p:spPr bwMode="auto">
          <a:xfrm>
            <a:off x="285750" y="222250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Grafika 1145" descr="Trend wzrostowy">
            <a:extLst>
              <a:ext uri="{FF2B5EF4-FFF2-40B4-BE49-F238E27FC236}">
                <a16:creationId xmlns:a16="http://schemas.microsoft.com/office/drawing/2014/main" id="{30270483-C6A6-11EA-03B0-8268B55FA3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673" t="-14224" r="-8775" b="-13164"/>
          <a:stretch>
            <a:fillRect/>
          </a:stretch>
        </p:blipFill>
        <p:spPr bwMode="auto">
          <a:xfrm>
            <a:off x="285750" y="204788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Grafika 1146" descr="Trend wzrostowy">
            <a:extLst>
              <a:ext uri="{FF2B5EF4-FFF2-40B4-BE49-F238E27FC236}">
                <a16:creationId xmlns:a16="http://schemas.microsoft.com/office/drawing/2014/main" id="{04FFFE02-C585-5BE5-5B22-67BA850FE3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673" t="-14224" r="-8775" b="-13164"/>
          <a:stretch>
            <a:fillRect/>
          </a:stretch>
        </p:blipFill>
        <p:spPr bwMode="auto">
          <a:xfrm>
            <a:off x="273050" y="182563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Grafika 1147" descr="Trend wzrostowy">
            <a:extLst>
              <a:ext uri="{FF2B5EF4-FFF2-40B4-BE49-F238E27FC236}">
                <a16:creationId xmlns:a16="http://schemas.microsoft.com/office/drawing/2014/main" id="{5F62A4B1-3674-5DEC-13B2-9604B9EE6C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673" t="-14224" r="-8775" b="-13164"/>
          <a:stretch>
            <a:fillRect/>
          </a:stretch>
        </p:blipFill>
        <p:spPr bwMode="auto">
          <a:xfrm>
            <a:off x="282575" y="101600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Grafika 1148" descr="Trend wzrostowy">
            <a:extLst>
              <a:ext uri="{FF2B5EF4-FFF2-40B4-BE49-F238E27FC236}">
                <a16:creationId xmlns:a16="http://schemas.microsoft.com/office/drawing/2014/main" id="{C009DABF-88E8-AD0F-61E7-BD25FF8660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673" t="-14224" r="-8775" b="-13164"/>
          <a:stretch>
            <a:fillRect/>
          </a:stretch>
        </p:blipFill>
        <p:spPr bwMode="auto">
          <a:xfrm>
            <a:off x="285750" y="176213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Grafika 1149" descr="Trend wzrostowy">
            <a:extLst>
              <a:ext uri="{FF2B5EF4-FFF2-40B4-BE49-F238E27FC236}">
                <a16:creationId xmlns:a16="http://schemas.microsoft.com/office/drawing/2014/main" id="{DB035FA9-9BBB-CE57-DC59-DD8E63E7F6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673" t="-14224" r="-8775" b="-13164"/>
          <a:stretch>
            <a:fillRect/>
          </a:stretch>
        </p:blipFill>
        <p:spPr bwMode="auto">
          <a:xfrm>
            <a:off x="285750" y="166688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Grafika 1150" descr="Trend wzrostowy">
            <a:extLst>
              <a:ext uri="{FF2B5EF4-FFF2-40B4-BE49-F238E27FC236}">
                <a16:creationId xmlns:a16="http://schemas.microsoft.com/office/drawing/2014/main" id="{F72BA43F-2440-A4CE-08EC-254EB8108E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673" t="-14224" r="-8775" b="-13164"/>
          <a:stretch>
            <a:fillRect/>
          </a:stretch>
        </p:blipFill>
        <p:spPr bwMode="auto">
          <a:xfrm>
            <a:off x="295275" y="196850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" name="Grafika 1151" descr="Trend wzrostowy">
            <a:extLst>
              <a:ext uri="{FF2B5EF4-FFF2-40B4-BE49-F238E27FC236}">
                <a16:creationId xmlns:a16="http://schemas.microsoft.com/office/drawing/2014/main" id="{9ACBF917-0067-E086-F58D-945D45EF15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673" t="-14224" r="-8775" b="-13164"/>
          <a:stretch>
            <a:fillRect/>
          </a:stretch>
        </p:blipFill>
        <p:spPr bwMode="auto">
          <a:xfrm>
            <a:off x="295275" y="222250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Grafika 1143" descr="Trend wzrostowy">
            <a:extLst>
              <a:ext uri="{FF2B5EF4-FFF2-40B4-BE49-F238E27FC236}">
                <a16:creationId xmlns:a16="http://schemas.microsoft.com/office/drawing/2014/main" id="{FB78DCF9-8B38-0750-7824-A9B3DF1221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673" t="-14224" r="-8775" b="-13164"/>
          <a:stretch>
            <a:fillRect/>
          </a:stretch>
        </p:blipFill>
        <p:spPr bwMode="auto">
          <a:xfrm>
            <a:off x="296863" y="215900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Grafika 899" descr="Trend wzrostowy">
            <a:extLst>
              <a:ext uri="{FF2B5EF4-FFF2-40B4-BE49-F238E27FC236}">
                <a16:creationId xmlns:a16="http://schemas.microsoft.com/office/drawing/2014/main" id="{833467B8-C24B-9AB5-AEEF-45A9A74139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673" t="-14224" r="-8775" b="-13164"/>
          <a:stretch>
            <a:fillRect/>
          </a:stretch>
        </p:blipFill>
        <p:spPr bwMode="auto">
          <a:xfrm>
            <a:off x="296863" y="215900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4827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1">
            <a:extLst>
              <a:ext uri="{FF2B5EF4-FFF2-40B4-BE49-F238E27FC236}">
                <a16:creationId xmlns:a16="http://schemas.microsoft.com/office/drawing/2014/main" id="{C99CE0A5-6F17-764F-A6B8-A8C0F3FABBF9}"/>
              </a:ext>
            </a:extLst>
          </p:cNvPr>
          <p:cNvSpPr txBox="1">
            <a:spLocks/>
          </p:cNvSpPr>
          <p:nvPr/>
        </p:nvSpPr>
        <p:spPr>
          <a:xfrm>
            <a:off x="6934200" y="57021"/>
            <a:ext cx="4536330" cy="10092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pl-PL" sz="2800" dirty="0"/>
              <a:t>Najważniejsze kroki… 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E430A96-864E-EA55-5213-F7E6C4918CB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81" y="153989"/>
            <a:ext cx="1365250" cy="948690"/>
          </a:xfrm>
          <a:prstGeom prst="rect">
            <a:avLst/>
          </a:prstGeom>
        </p:spPr>
      </p:pic>
      <p:sp>
        <p:nvSpPr>
          <p:cNvPr id="10" name="Prostokąt 9">
            <a:extLst>
              <a:ext uri="{FF2B5EF4-FFF2-40B4-BE49-F238E27FC236}">
                <a16:creationId xmlns:a16="http://schemas.microsoft.com/office/drawing/2014/main" id="{753D1439-F2AA-25AC-0AFA-2C4AA7AAF32B}"/>
              </a:ext>
            </a:extLst>
          </p:cNvPr>
          <p:cNvSpPr/>
          <p:nvPr/>
        </p:nvSpPr>
        <p:spPr>
          <a:xfrm rot="10800000">
            <a:off x="0" y="6579378"/>
            <a:ext cx="12192000" cy="2786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37000">
                <a:schemeClr val="accent1"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2160E1EB-E4D0-2F29-0A78-7607275CC7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7025" y="956623"/>
            <a:ext cx="4648200" cy="4438650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E3E35E29-4F26-16A2-55C8-11240C11F9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lum bright="70000" contrast="-70000"/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9040" y="4797961"/>
            <a:ext cx="2563618" cy="1781417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568" y="1"/>
            <a:ext cx="4131604" cy="657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1188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A9518C12-AEFB-8827-2FDC-23F15362976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3764" y="0"/>
            <a:ext cx="12191980" cy="6857990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id="{87CC2527-562A-4F69-B487-4371E5B24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10" name="Tytuł 1">
            <a:extLst>
              <a:ext uri="{FF2B5EF4-FFF2-40B4-BE49-F238E27FC236}">
                <a16:creationId xmlns:a16="http://schemas.microsoft.com/office/drawing/2014/main" id="{A28F57FF-D17B-4E45-AFF6-45328ACAD54E}"/>
              </a:ext>
            </a:extLst>
          </p:cNvPr>
          <p:cNvSpPr txBox="1">
            <a:spLocks/>
          </p:cNvSpPr>
          <p:nvPr/>
        </p:nvSpPr>
        <p:spPr>
          <a:xfrm>
            <a:off x="8022021" y="3231931"/>
            <a:ext cx="3852041" cy="18340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pl-PL" sz="4000" dirty="0"/>
              <a:t>Konsultacje społeczne</a:t>
            </a:r>
          </a:p>
        </p:txBody>
      </p:sp>
      <p:cxnSp>
        <p:nvCxnSpPr>
          <p:cNvPr id="11" name="Straight Connector 26">
            <a:extLst>
              <a:ext uri="{FF2B5EF4-FFF2-40B4-BE49-F238E27FC236}">
                <a16:creationId xmlns:a16="http://schemas.microsoft.com/office/drawing/2014/main" id="{BCDAEC91-5BCE-4B55-9CC0-43EF94CB7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ytuł 1"/>
          <p:cNvSpPr txBox="1">
            <a:spLocks/>
          </p:cNvSpPr>
          <p:nvPr/>
        </p:nvSpPr>
        <p:spPr>
          <a:xfrm>
            <a:off x="2065750" y="366584"/>
            <a:ext cx="10515600" cy="736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l-PL" sz="2800" b="1" dirty="0"/>
          </a:p>
        </p:txBody>
      </p:sp>
      <p:pic>
        <p:nvPicPr>
          <p:cNvPr id="15" name="Obraz 14">
            <a:extLst>
              <a:ext uri="{FF2B5EF4-FFF2-40B4-BE49-F238E27FC236}">
                <a16:creationId xmlns:a16="http://schemas.microsoft.com/office/drawing/2014/main" id="{6846B72B-1106-F363-3D26-F0B0027F40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6086" y="5343028"/>
            <a:ext cx="1652633" cy="114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6809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 txBox="1">
            <a:spLocks/>
          </p:cNvSpPr>
          <p:nvPr/>
        </p:nvSpPr>
        <p:spPr>
          <a:xfrm>
            <a:off x="3691350" y="328484"/>
            <a:ext cx="10515600" cy="736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l-PL" sz="1600" b="1" dirty="0"/>
          </a:p>
        </p:txBody>
      </p:sp>
      <p:sp>
        <p:nvSpPr>
          <p:cNvPr id="82" name="Tytuł 1">
            <a:extLst>
              <a:ext uri="{FF2B5EF4-FFF2-40B4-BE49-F238E27FC236}">
                <a16:creationId xmlns:a16="http://schemas.microsoft.com/office/drawing/2014/main" id="{0F225B06-2E7F-1A47-B9D2-E066593CE969}"/>
              </a:ext>
            </a:extLst>
          </p:cNvPr>
          <p:cNvSpPr txBox="1">
            <a:spLocks/>
          </p:cNvSpPr>
          <p:nvPr/>
        </p:nvSpPr>
        <p:spPr>
          <a:xfrm>
            <a:off x="1894790" y="252188"/>
            <a:ext cx="8601356" cy="10092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pl-PL" sz="5100" dirty="0"/>
              <a:t>Konsultacje społeczne</a:t>
            </a:r>
            <a:br>
              <a:rPr lang="pl-PL" sz="5100" dirty="0"/>
            </a:br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E6C56460-DB19-2198-1981-4F9DE7B471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81" y="153989"/>
            <a:ext cx="1365250" cy="948690"/>
          </a:xfrm>
          <a:prstGeom prst="rect">
            <a:avLst/>
          </a:prstGeom>
        </p:spPr>
      </p:pic>
      <p:sp>
        <p:nvSpPr>
          <p:cNvPr id="7" name="Prostokąt 6">
            <a:extLst>
              <a:ext uri="{FF2B5EF4-FFF2-40B4-BE49-F238E27FC236}">
                <a16:creationId xmlns:a16="http://schemas.microsoft.com/office/drawing/2014/main" id="{1636A7FE-412F-449F-4EE2-7FED8A67C6C9}"/>
              </a:ext>
            </a:extLst>
          </p:cNvPr>
          <p:cNvSpPr/>
          <p:nvPr/>
        </p:nvSpPr>
        <p:spPr>
          <a:xfrm rot="10800000">
            <a:off x="0" y="6579378"/>
            <a:ext cx="12192000" cy="2786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37000">
                <a:schemeClr val="accent1"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8979A808-FCE8-7FC7-97BD-322B610AEE09}"/>
              </a:ext>
            </a:extLst>
          </p:cNvPr>
          <p:cNvSpPr txBox="1"/>
          <p:nvPr/>
        </p:nvSpPr>
        <p:spPr>
          <a:xfrm>
            <a:off x="2987221" y="2390817"/>
            <a:ext cx="660717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1600" b="1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Koszalińsko-Kołobrzesko-Białogardzki Obszar Funkcjonalny podlega ciągłym zmianom i nieustannie się rozwija. </a:t>
            </a:r>
          </a:p>
          <a:p>
            <a:pPr algn="just"/>
            <a:r>
              <a:rPr lang="pl-PL" sz="1600" b="1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Po zakończeniu cyklu Planowania Zrównoważonej Mobilności Miejskiej należy wymienić się doświadczeniami i opiniami </a:t>
            </a:r>
            <a:br>
              <a:rPr lang="pl-PL" sz="1600" b="1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1600" b="1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z mieszkańcami, aby ocenić, co poszło dobrze, a co nie, oraz zidentyfikować i rozważyć nowe problemy i wyzwania. Należy mieć świadomość tego, że koniec procesu planowania jest jednocześnie jego początkiem, a proces Planowania Zrównoważonej Mobilności Miejskiej jest cyklem, którego siłą napędową jest dążenie do ciągłego rozwoju.</a:t>
            </a:r>
            <a:endParaRPr lang="pl-PL" sz="16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637497592"/>
              </p:ext>
            </p:extLst>
          </p:nvPr>
        </p:nvGraphicFramePr>
        <p:xfrm>
          <a:off x="1251942" y="1131212"/>
          <a:ext cx="7072997" cy="50737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Obraz 9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995" y="861498"/>
            <a:ext cx="3523454" cy="53434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62475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: zaokrąglone rogi po przekątnej 3">
            <a:extLst>
              <a:ext uri="{FF2B5EF4-FFF2-40B4-BE49-F238E27FC236}">
                <a16:creationId xmlns:a16="http://schemas.microsoft.com/office/drawing/2014/main" id="{849145A7-D143-070B-06B5-6C9929C8EE0B}"/>
              </a:ext>
            </a:extLst>
          </p:cNvPr>
          <p:cNvSpPr/>
          <p:nvPr/>
        </p:nvSpPr>
        <p:spPr>
          <a:xfrm>
            <a:off x="2385064" y="2050328"/>
            <a:ext cx="7560850" cy="3543300"/>
          </a:xfrm>
          <a:prstGeom prst="round2DiagRect">
            <a:avLst/>
          </a:prstGeom>
          <a:solidFill>
            <a:srgbClr val="92D05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Tytuł 1"/>
          <p:cNvSpPr txBox="1">
            <a:spLocks/>
          </p:cNvSpPr>
          <p:nvPr/>
        </p:nvSpPr>
        <p:spPr>
          <a:xfrm>
            <a:off x="3691350" y="328484"/>
            <a:ext cx="10515600" cy="736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l-PL" sz="1600" b="1" dirty="0"/>
          </a:p>
        </p:txBody>
      </p:sp>
      <p:sp>
        <p:nvSpPr>
          <p:cNvPr id="82" name="Tytuł 1">
            <a:extLst>
              <a:ext uri="{FF2B5EF4-FFF2-40B4-BE49-F238E27FC236}">
                <a16:creationId xmlns:a16="http://schemas.microsoft.com/office/drawing/2014/main" id="{0F225B06-2E7F-1A47-B9D2-E066593CE969}"/>
              </a:ext>
            </a:extLst>
          </p:cNvPr>
          <p:cNvSpPr txBox="1">
            <a:spLocks/>
          </p:cNvSpPr>
          <p:nvPr/>
        </p:nvSpPr>
        <p:spPr>
          <a:xfrm>
            <a:off x="1990131" y="922898"/>
            <a:ext cx="8601356" cy="10092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pl-PL" sz="5100" dirty="0"/>
              <a:t>Podsumowanie </a:t>
            </a:r>
            <a:br>
              <a:rPr lang="pl-PL" sz="5100" dirty="0"/>
            </a:br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E6C56460-DB19-2198-1981-4F9DE7B471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81" y="153989"/>
            <a:ext cx="1365250" cy="948690"/>
          </a:xfrm>
          <a:prstGeom prst="rect">
            <a:avLst/>
          </a:prstGeom>
        </p:spPr>
      </p:pic>
      <p:sp>
        <p:nvSpPr>
          <p:cNvPr id="7" name="Prostokąt 6">
            <a:extLst>
              <a:ext uri="{FF2B5EF4-FFF2-40B4-BE49-F238E27FC236}">
                <a16:creationId xmlns:a16="http://schemas.microsoft.com/office/drawing/2014/main" id="{1636A7FE-412F-449F-4EE2-7FED8A67C6C9}"/>
              </a:ext>
            </a:extLst>
          </p:cNvPr>
          <p:cNvSpPr/>
          <p:nvPr/>
        </p:nvSpPr>
        <p:spPr>
          <a:xfrm rot="10800000">
            <a:off x="0" y="6579378"/>
            <a:ext cx="12192000" cy="2786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37000">
                <a:schemeClr val="accent1"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8979A808-FCE8-7FC7-97BD-322B610AEE09}"/>
              </a:ext>
            </a:extLst>
          </p:cNvPr>
          <p:cNvSpPr txBox="1"/>
          <p:nvPr/>
        </p:nvSpPr>
        <p:spPr>
          <a:xfrm>
            <a:off x="2987221" y="2390817"/>
            <a:ext cx="660717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1600" b="1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Koszalińsko-Kołobrzesko-Białogardzki Obszar Funkcjonalny podlega ciągłym zmianom i nieustannie się rozwija. </a:t>
            </a:r>
          </a:p>
          <a:p>
            <a:pPr algn="just"/>
            <a:r>
              <a:rPr lang="pl-PL" sz="1600" b="1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Po zakończeniu cyklu Planowania Zrównoważonej Mobilności Miejskiej należy wymienić się doświadczeniami i opiniami </a:t>
            </a:r>
            <a:br>
              <a:rPr lang="pl-PL" sz="1600" b="1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1600" b="1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z mieszkańcami, aby ocenić, co poszło dobrze, a co nie, oraz zidentyfikować i rozważyć nowe problemy i wyzwania. Należy mieć świadomość tego, że koniec procesu planowania jest jednocześnie jego początkiem, a proces Planowania Zrównoważonej Mobilności Miejskiej jest cyklem, którego siłą napędową jest dążenie do ciągłego rozwoju.</a:t>
            </a:r>
            <a:endParaRPr lang="pl-PL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9597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AF88641D-5D98-16B3-7F2F-62B66D85C53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70000" contrast="-70000"/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1574" y="3392020"/>
            <a:ext cx="3609005" cy="2507839"/>
          </a:xfrm>
          <a:prstGeom prst="rect">
            <a:avLst/>
          </a:prstGeom>
        </p:spPr>
      </p:pic>
      <p:sp>
        <p:nvSpPr>
          <p:cNvPr id="5" name="Tytuł 1"/>
          <p:cNvSpPr txBox="1">
            <a:spLocks/>
          </p:cNvSpPr>
          <p:nvPr/>
        </p:nvSpPr>
        <p:spPr>
          <a:xfrm>
            <a:off x="3691350" y="328484"/>
            <a:ext cx="10515600" cy="736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l-PL" sz="1600" b="1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E6C56460-DB19-2198-1981-4F9DE7B471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81" y="153989"/>
            <a:ext cx="1365250" cy="948690"/>
          </a:xfrm>
          <a:prstGeom prst="rect">
            <a:avLst/>
          </a:prstGeom>
        </p:spPr>
      </p:pic>
      <p:sp>
        <p:nvSpPr>
          <p:cNvPr id="7" name="Prostokąt 6">
            <a:extLst>
              <a:ext uri="{FF2B5EF4-FFF2-40B4-BE49-F238E27FC236}">
                <a16:creationId xmlns:a16="http://schemas.microsoft.com/office/drawing/2014/main" id="{1636A7FE-412F-449F-4EE2-7FED8A67C6C9}"/>
              </a:ext>
            </a:extLst>
          </p:cNvPr>
          <p:cNvSpPr/>
          <p:nvPr/>
        </p:nvSpPr>
        <p:spPr>
          <a:xfrm rot="10800000">
            <a:off x="0" y="6579378"/>
            <a:ext cx="12192000" cy="2786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37000">
                <a:schemeClr val="accent1"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A16DF756-28AB-8E5B-7B5A-BD410676C97F}"/>
              </a:ext>
            </a:extLst>
          </p:cNvPr>
          <p:cNvSpPr/>
          <p:nvPr/>
        </p:nvSpPr>
        <p:spPr>
          <a:xfrm>
            <a:off x="567556" y="2611228"/>
            <a:ext cx="4435366" cy="2609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pl-PL" sz="1200" dirty="0">
                <a:latin typeface="Trebuchet MS" panose="020B070302020209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Kompleksowe Usługi Doradcze Maciej Gabory</a:t>
            </a:r>
          </a:p>
          <a:p>
            <a:pPr algn="just">
              <a:lnSpc>
                <a:spcPct val="125000"/>
              </a:lnSpc>
            </a:pPr>
            <a:r>
              <a:rPr lang="pl-PL" sz="1200" dirty="0">
                <a:latin typeface="Trebuchet MS" panose="020B070302020209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ul. Świebodzka 2B</a:t>
            </a:r>
          </a:p>
          <a:p>
            <a:pPr algn="just">
              <a:lnSpc>
                <a:spcPct val="125000"/>
              </a:lnSpc>
            </a:pPr>
            <a:r>
              <a:rPr lang="pl-PL" sz="1200" dirty="0">
                <a:latin typeface="Trebuchet MS" panose="020B070302020209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50-046 Wrocław</a:t>
            </a:r>
          </a:p>
          <a:p>
            <a:pPr algn="just">
              <a:lnSpc>
                <a:spcPct val="125000"/>
              </a:lnSpc>
            </a:pPr>
            <a:r>
              <a:rPr lang="pl-PL" sz="1200" dirty="0">
                <a:latin typeface="Trebuchet MS" panose="020B070302020209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www: </a:t>
            </a:r>
            <a:r>
              <a:rPr lang="pl-PL" sz="1200" dirty="0">
                <a:latin typeface="Trebuchet MS" panose="020B070302020209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www.kud-doradztwo.pl</a:t>
            </a:r>
            <a:r>
              <a:rPr lang="pl-PL" sz="1200" dirty="0">
                <a:latin typeface="Trebuchet MS" panose="020B070302020209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25000"/>
              </a:lnSpc>
            </a:pPr>
            <a:r>
              <a:rPr lang="pl-PL" sz="1200" dirty="0">
                <a:latin typeface="Trebuchet MS" panose="020B070302020209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e-mail: </a:t>
            </a:r>
            <a:r>
              <a:rPr lang="pl-PL" sz="1200" dirty="0">
                <a:latin typeface="Trebuchet MS" panose="020B070302020209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kud.uslugi.doradcze@gmail.com</a:t>
            </a:r>
            <a:endParaRPr lang="pl-PL" sz="1200" dirty="0">
              <a:latin typeface="Trebuchet MS" panose="020B070302020209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endParaRPr lang="pl-PL" sz="1200" dirty="0">
              <a:latin typeface="Trebuchet MS" panose="020B070302020209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pl-PL" sz="1200" dirty="0">
                <a:latin typeface="Trebuchet MS" panose="020B070302020209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Maciej Gabory</a:t>
            </a:r>
          </a:p>
          <a:p>
            <a:pPr algn="just">
              <a:lnSpc>
                <a:spcPct val="125000"/>
              </a:lnSpc>
            </a:pPr>
            <a:r>
              <a:rPr lang="pl-PL" sz="1200" dirty="0">
                <a:latin typeface="Trebuchet MS" panose="020B070302020209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tel. 608 757 924</a:t>
            </a:r>
          </a:p>
          <a:p>
            <a:pPr algn="just">
              <a:lnSpc>
                <a:spcPct val="125000"/>
              </a:lnSpc>
            </a:pPr>
            <a:endParaRPr lang="pl-PL" sz="1200" dirty="0">
              <a:latin typeface="Trebuchet MS" panose="020B070302020209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pl-PL" sz="1200" dirty="0">
                <a:latin typeface="Trebuchet MS" panose="020B070302020209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Maciej Michnej</a:t>
            </a:r>
          </a:p>
          <a:p>
            <a:pPr algn="just">
              <a:lnSpc>
                <a:spcPct val="125000"/>
              </a:lnSpc>
            </a:pPr>
            <a:r>
              <a:rPr lang="pl-PL" sz="1200" dirty="0">
                <a:latin typeface="Trebuchet MS" panose="020B070302020209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tel. 668 119 549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EE730531-55FF-D6A5-4161-7C6DB555CD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81" y="1571202"/>
            <a:ext cx="1684865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4" name="Obiekt 3">
            <a:extLst>
              <a:ext uri="{FF2B5EF4-FFF2-40B4-BE49-F238E27FC236}">
                <a16:creationId xmlns:a16="http://schemas.microsoft.com/office/drawing/2014/main" id="{899B7322-8EAA-2B6C-332D-6758C8926D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8077584"/>
              </p:ext>
            </p:extLst>
          </p:nvPr>
        </p:nvGraphicFramePr>
        <p:xfrm>
          <a:off x="624881" y="1571202"/>
          <a:ext cx="2514026" cy="9486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6" imgW="7877662" imgH="2985895" progId="CorelDraw.Graphic.21">
                  <p:embed/>
                </p:oleObj>
              </mc:Choice>
              <mc:Fallback>
                <p:oleObj name="CorelDRAW" r:id="rId6" imgW="7877662" imgH="2985895" progId="CorelDraw.Graphic.2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81" y="1571202"/>
                        <a:ext cx="2514026" cy="9486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pole tekstowe 9">
            <a:extLst>
              <a:ext uri="{FF2B5EF4-FFF2-40B4-BE49-F238E27FC236}">
                <a16:creationId xmlns:a16="http://schemas.microsoft.com/office/drawing/2014/main" id="{6B26E6C7-EA8E-3728-221A-BD47CF472481}"/>
              </a:ext>
            </a:extLst>
          </p:cNvPr>
          <p:cNvSpPr txBox="1"/>
          <p:nvPr/>
        </p:nvSpPr>
        <p:spPr>
          <a:xfrm>
            <a:off x="4506034" y="2391646"/>
            <a:ext cx="50000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400" b="1" dirty="0">
                <a:solidFill>
                  <a:srgbClr val="92D050"/>
                </a:solidFill>
              </a:rPr>
              <a:t>Dziękuję za uwagę </a:t>
            </a:r>
          </a:p>
        </p:txBody>
      </p:sp>
    </p:spTree>
    <p:extLst>
      <p:ext uri="{BB962C8B-B14F-4D97-AF65-F5344CB8AC3E}">
        <p14:creationId xmlns:p14="http://schemas.microsoft.com/office/powerpoint/2010/main" val="14676402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1">
            <a:extLst>
              <a:ext uri="{FF2B5EF4-FFF2-40B4-BE49-F238E27FC236}">
                <a16:creationId xmlns:a16="http://schemas.microsoft.com/office/drawing/2014/main" id="{C99CE0A5-6F17-764F-A6B8-A8C0F3FABBF9}"/>
              </a:ext>
            </a:extLst>
          </p:cNvPr>
          <p:cNvSpPr txBox="1">
            <a:spLocks/>
          </p:cNvSpPr>
          <p:nvPr/>
        </p:nvSpPr>
        <p:spPr>
          <a:xfrm>
            <a:off x="2053393" y="57021"/>
            <a:ext cx="9417137" cy="10092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pl-PL" sz="2800" dirty="0"/>
              <a:t>SUMP krok po kroku, wg. wytycznych SUMP 2.0</a:t>
            </a:r>
          </a:p>
          <a:p>
            <a:pPr algn="ctr">
              <a:lnSpc>
                <a:spcPct val="120000"/>
              </a:lnSpc>
            </a:pPr>
            <a:r>
              <a:rPr lang="pl-PL" sz="2800" b="1" dirty="0"/>
              <a:t>CO DALEJ ?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E430A96-864E-EA55-5213-F7E6C4918CB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81" y="153989"/>
            <a:ext cx="1365250" cy="948690"/>
          </a:xfrm>
          <a:prstGeom prst="rect">
            <a:avLst/>
          </a:prstGeom>
        </p:spPr>
      </p:pic>
      <p:sp>
        <p:nvSpPr>
          <p:cNvPr id="10" name="Prostokąt 9">
            <a:extLst>
              <a:ext uri="{FF2B5EF4-FFF2-40B4-BE49-F238E27FC236}">
                <a16:creationId xmlns:a16="http://schemas.microsoft.com/office/drawing/2014/main" id="{753D1439-F2AA-25AC-0AFA-2C4AA7AAF32B}"/>
              </a:ext>
            </a:extLst>
          </p:cNvPr>
          <p:cNvSpPr/>
          <p:nvPr/>
        </p:nvSpPr>
        <p:spPr>
          <a:xfrm rot="10800000">
            <a:off x="0" y="6579378"/>
            <a:ext cx="12192000" cy="2786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37000">
                <a:schemeClr val="accent1"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976BDD73-86F9-9985-F7A6-D9DDB53AF9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119" y="1102679"/>
            <a:ext cx="7449298" cy="48317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4" name="Łącznik prosty 3"/>
          <p:cNvCxnSpPr/>
          <p:nvPr/>
        </p:nvCxnSpPr>
        <p:spPr>
          <a:xfrm>
            <a:off x="6275124" y="879731"/>
            <a:ext cx="69339" cy="2638836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Łącznik prosty 10"/>
          <p:cNvCxnSpPr/>
          <p:nvPr/>
        </p:nvCxnSpPr>
        <p:spPr>
          <a:xfrm>
            <a:off x="4480993" y="3518567"/>
            <a:ext cx="1898139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12"/>
          <p:cNvCxnSpPr/>
          <p:nvPr/>
        </p:nvCxnSpPr>
        <p:spPr>
          <a:xfrm>
            <a:off x="1348487" y="3518567"/>
            <a:ext cx="1898139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9875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1">
            <a:extLst>
              <a:ext uri="{FF2B5EF4-FFF2-40B4-BE49-F238E27FC236}">
                <a16:creationId xmlns:a16="http://schemas.microsoft.com/office/drawing/2014/main" id="{C99CE0A5-6F17-764F-A6B8-A8C0F3FABBF9}"/>
              </a:ext>
            </a:extLst>
          </p:cNvPr>
          <p:cNvSpPr txBox="1">
            <a:spLocks/>
          </p:cNvSpPr>
          <p:nvPr/>
        </p:nvSpPr>
        <p:spPr>
          <a:xfrm>
            <a:off x="2334747" y="338375"/>
            <a:ext cx="9417137" cy="10092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pl-PL" sz="2800" dirty="0"/>
              <a:t>SUMP dla obszaru KKBOF jest opracowany zgodnie </a:t>
            </a:r>
            <a:br>
              <a:rPr lang="pl-PL" sz="2800" dirty="0"/>
            </a:br>
            <a:r>
              <a:rPr lang="pl-PL" sz="2800" dirty="0"/>
              <a:t>z następującymi dokumentami – DOKUMENTY EUROPEJSKIE 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E430A96-864E-EA55-5213-F7E6C4918CB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81" y="153989"/>
            <a:ext cx="1365250" cy="948690"/>
          </a:xfrm>
          <a:prstGeom prst="rect">
            <a:avLst/>
          </a:prstGeom>
        </p:spPr>
      </p:pic>
      <p:sp>
        <p:nvSpPr>
          <p:cNvPr id="10" name="Prostokąt 9">
            <a:extLst>
              <a:ext uri="{FF2B5EF4-FFF2-40B4-BE49-F238E27FC236}">
                <a16:creationId xmlns:a16="http://schemas.microsoft.com/office/drawing/2014/main" id="{753D1439-F2AA-25AC-0AFA-2C4AA7AAF32B}"/>
              </a:ext>
            </a:extLst>
          </p:cNvPr>
          <p:cNvSpPr/>
          <p:nvPr/>
        </p:nvSpPr>
        <p:spPr>
          <a:xfrm rot="10800000">
            <a:off x="0" y="6579378"/>
            <a:ext cx="12192000" cy="2786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37000">
                <a:schemeClr val="accent1"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635121F8-1AAD-A6EB-4FD3-15F953C48B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7485395"/>
              </p:ext>
            </p:extLst>
          </p:nvPr>
        </p:nvGraphicFramePr>
        <p:xfrm>
          <a:off x="3094445" y="1224763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Obraz 1">
            <a:extLst>
              <a:ext uri="{FF2B5EF4-FFF2-40B4-BE49-F238E27FC236}">
                <a16:creationId xmlns:a16="http://schemas.microsoft.com/office/drawing/2014/main" id="{BAE38F8E-9EFC-165F-EFE1-4EA3E8800FF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8567" t="50000" r="51321" b="3554"/>
          <a:stretch/>
        </p:blipFill>
        <p:spPr>
          <a:xfrm>
            <a:off x="747774" y="3429000"/>
            <a:ext cx="2022712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598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ADCF667E-03B6-684D-FABD-2B7BD0A7A84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rot="1276012">
            <a:off x="616103" y="1925272"/>
            <a:ext cx="3111612" cy="2907412"/>
          </a:xfrm>
          <a:prstGeom prst="rect">
            <a:avLst/>
          </a:prstGeom>
        </p:spPr>
      </p:pic>
      <p:sp>
        <p:nvSpPr>
          <p:cNvPr id="9" name="Tytuł 1">
            <a:extLst>
              <a:ext uri="{FF2B5EF4-FFF2-40B4-BE49-F238E27FC236}">
                <a16:creationId xmlns:a16="http://schemas.microsoft.com/office/drawing/2014/main" id="{C99CE0A5-6F17-764F-A6B8-A8C0F3FABBF9}"/>
              </a:ext>
            </a:extLst>
          </p:cNvPr>
          <p:cNvSpPr txBox="1">
            <a:spLocks/>
          </p:cNvSpPr>
          <p:nvPr/>
        </p:nvSpPr>
        <p:spPr>
          <a:xfrm>
            <a:off x="2053393" y="57021"/>
            <a:ext cx="9417137" cy="10092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pl-PL" sz="2800" dirty="0"/>
              <a:t>SUMP dla obszaru KKBOF jest opracowany zgodnie </a:t>
            </a:r>
            <a:br>
              <a:rPr lang="pl-PL" sz="2800" dirty="0"/>
            </a:br>
            <a:r>
              <a:rPr lang="pl-PL" sz="2800" dirty="0"/>
              <a:t>z następującymi dokumentami – DOKUMENTY KRAJOWE 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E430A96-864E-EA55-5213-F7E6C4918CB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81" y="153989"/>
            <a:ext cx="1365250" cy="948690"/>
          </a:xfrm>
          <a:prstGeom prst="rect">
            <a:avLst/>
          </a:prstGeom>
        </p:spPr>
      </p:pic>
      <p:sp>
        <p:nvSpPr>
          <p:cNvPr id="10" name="Prostokąt 9">
            <a:extLst>
              <a:ext uri="{FF2B5EF4-FFF2-40B4-BE49-F238E27FC236}">
                <a16:creationId xmlns:a16="http://schemas.microsoft.com/office/drawing/2014/main" id="{753D1439-F2AA-25AC-0AFA-2C4AA7AAF32B}"/>
              </a:ext>
            </a:extLst>
          </p:cNvPr>
          <p:cNvSpPr/>
          <p:nvPr/>
        </p:nvSpPr>
        <p:spPr>
          <a:xfrm rot="10800000">
            <a:off x="0" y="6579378"/>
            <a:ext cx="12192000" cy="2786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37000">
                <a:schemeClr val="accent1"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Prostokąt zaokrąglony 1080">
            <a:extLst>
              <a:ext uri="{FF2B5EF4-FFF2-40B4-BE49-F238E27FC236}">
                <a16:creationId xmlns:a16="http://schemas.microsoft.com/office/drawing/2014/main" id="{EC8C2462-6243-16EF-83C8-194DF89E33EE}"/>
              </a:ext>
            </a:extLst>
          </p:cNvPr>
          <p:cNvSpPr/>
          <p:nvPr/>
        </p:nvSpPr>
        <p:spPr>
          <a:xfrm>
            <a:off x="3960428" y="1133187"/>
            <a:ext cx="6122996" cy="5054916"/>
          </a:xfrm>
          <a:prstGeom prst="roundRect">
            <a:avLst>
              <a:gd name="adj" fmla="val 559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pl-PL"/>
          </a:p>
        </p:txBody>
      </p:sp>
      <p:sp>
        <p:nvSpPr>
          <p:cNvPr id="21" name="pole tekstowe 1">
            <a:extLst>
              <a:ext uri="{FF2B5EF4-FFF2-40B4-BE49-F238E27FC236}">
                <a16:creationId xmlns:a16="http://schemas.microsoft.com/office/drawing/2014/main" id="{32F1D1A8-3184-0E8D-46D2-A58C0F0C3210}"/>
              </a:ext>
            </a:extLst>
          </p:cNvPr>
          <p:cNvSpPr txBox="1"/>
          <p:nvPr/>
        </p:nvSpPr>
        <p:spPr>
          <a:xfrm>
            <a:off x="4065953" y="4304970"/>
            <a:ext cx="3249742" cy="1598291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square" lIns="91440" tIns="45720" rIns="91440" bIns="45720" rtlCol="0" anchor="t">
            <a:no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l-PL" sz="900" b="1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Dokumenty europejskie</a:t>
            </a:r>
            <a:endParaRPr lang="pl-PL" sz="1050"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228600" algn="l">
              <a:lnSpc>
                <a:spcPct val="133000"/>
              </a:lnSpc>
              <a:spcBef>
                <a:spcPts val="600"/>
              </a:spcBef>
              <a:spcAft>
                <a:spcPts val="0"/>
              </a:spcAft>
              <a:tabLst>
                <a:tab pos="457200" algn="l"/>
              </a:tabLst>
            </a:pPr>
            <a:r>
              <a:rPr lang="pl-PL" sz="900" kern="1200"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Nowe Unijne Ramy Mobilności Miejskiej.</a:t>
            </a:r>
            <a:endParaRPr lang="pl-PL" sz="1050">
              <a:solidFill>
                <a:srgbClr val="000000"/>
              </a:solidFill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228600" algn="l">
              <a:lnSpc>
                <a:spcPct val="133000"/>
              </a:lnSpc>
              <a:spcBef>
                <a:spcPts val="600"/>
              </a:spcBef>
              <a:spcAft>
                <a:spcPts val="0"/>
              </a:spcAft>
              <a:tabLst>
                <a:tab pos="457200" algn="l"/>
              </a:tabLst>
            </a:pPr>
            <a:r>
              <a:rPr lang="pl-PL" sz="900" kern="1200"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Strategia Zrównoważonej i Inteligentnej Mobilności,</a:t>
            </a:r>
            <a:endParaRPr lang="pl-PL" sz="1050">
              <a:solidFill>
                <a:srgbClr val="000000"/>
              </a:solidFill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228600" algn="l">
              <a:lnSpc>
                <a:spcPct val="133000"/>
              </a:lnSpc>
              <a:spcBef>
                <a:spcPts val="600"/>
              </a:spcBef>
              <a:spcAft>
                <a:spcPts val="0"/>
              </a:spcAft>
              <a:tabLst>
                <a:tab pos="457200" algn="l"/>
              </a:tabLst>
            </a:pPr>
            <a:r>
              <a:rPr lang="pl-PL" sz="900" kern="1200"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Europejski Zielony Ład,</a:t>
            </a:r>
            <a:endParaRPr lang="pl-PL" sz="1050">
              <a:solidFill>
                <a:srgbClr val="000000"/>
              </a:solidFill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228600" algn="l">
              <a:lnSpc>
                <a:spcPct val="133000"/>
              </a:lnSpc>
              <a:spcBef>
                <a:spcPts val="600"/>
              </a:spcBef>
              <a:spcAft>
                <a:spcPts val="0"/>
              </a:spcAft>
              <a:tabLst>
                <a:tab pos="457200" algn="l"/>
              </a:tabLst>
            </a:pPr>
            <a:r>
              <a:rPr lang="pl-PL" sz="900" kern="1200"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Pakiet Fit-for-55,</a:t>
            </a:r>
            <a:endParaRPr lang="pl-PL" sz="1050">
              <a:solidFill>
                <a:srgbClr val="000000"/>
              </a:solidFill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228600" algn="l">
              <a:lnSpc>
                <a:spcPct val="133000"/>
              </a:lnSpc>
              <a:spcBef>
                <a:spcPts val="600"/>
              </a:spcBef>
              <a:spcAft>
                <a:spcPts val="0"/>
              </a:spcAft>
              <a:tabLst>
                <a:tab pos="457200" algn="l"/>
              </a:tabLst>
            </a:pPr>
            <a:r>
              <a:rPr lang="pl-PL" sz="900" kern="1200"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 działania UE na rzecz eliminacji zanieczyszczeń,</a:t>
            </a:r>
            <a:endParaRPr lang="pl-PL" sz="1050">
              <a:solidFill>
                <a:srgbClr val="000000"/>
              </a:solidFill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228600" algn="l">
              <a:lnSpc>
                <a:spcPct val="133000"/>
              </a:lnSpc>
              <a:spcBef>
                <a:spcPts val="600"/>
              </a:spcBef>
              <a:spcAft>
                <a:spcPts val="0"/>
              </a:spcAft>
              <a:tabLst>
                <a:tab pos="457200" algn="l"/>
              </a:tabLst>
            </a:pPr>
            <a:r>
              <a:rPr lang="pl-PL" sz="900" kern="1200"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Europejski plan walki z rakiem,</a:t>
            </a:r>
            <a:endParaRPr lang="pl-PL" sz="1050">
              <a:solidFill>
                <a:srgbClr val="000000"/>
              </a:solidFill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pole tekstowe 3">
            <a:extLst>
              <a:ext uri="{FF2B5EF4-FFF2-40B4-BE49-F238E27FC236}">
                <a16:creationId xmlns:a16="http://schemas.microsoft.com/office/drawing/2014/main" id="{D8FBACD1-8D7E-C026-6116-3388ECE79F33}"/>
              </a:ext>
            </a:extLst>
          </p:cNvPr>
          <p:cNvSpPr txBox="1"/>
          <p:nvPr/>
        </p:nvSpPr>
        <p:spPr>
          <a:xfrm>
            <a:off x="7021926" y="4299903"/>
            <a:ext cx="3116681" cy="1803654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square" lIns="91440" tIns="45720" rIns="91440" bIns="45720" rtlCol="0" anchor="t">
            <a:no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l-PL" sz="9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Dokumenty krajowe</a:t>
            </a:r>
            <a:endParaRPr lang="pl-PL" sz="1050" dirty="0"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228600" algn="l">
              <a:lnSpc>
                <a:spcPct val="133000"/>
              </a:lnSpc>
              <a:spcBef>
                <a:spcPts val="600"/>
              </a:spcBef>
              <a:spcAft>
                <a:spcPts val="0"/>
              </a:spcAft>
              <a:tabLst>
                <a:tab pos="457200" algn="l"/>
              </a:tabLst>
            </a:pPr>
            <a:r>
              <a:rPr lang="pl-PL" sz="900" kern="1200" dirty="0"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Polityka Transportowa Państwa na lata 2006–2025.</a:t>
            </a:r>
            <a:endParaRPr lang="pl-PL" sz="1050" dirty="0">
              <a:solidFill>
                <a:srgbClr val="000000"/>
              </a:solidFill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228600" algn="l">
              <a:lnSpc>
                <a:spcPct val="133000"/>
              </a:lnSpc>
              <a:spcBef>
                <a:spcPts val="600"/>
              </a:spcBef>
              <a:spcAft>
                <a:spcPts val="0"/>
              </a:spcAft>
              <a:tabLst>
                <a:tab pos="457200" algn="l"/>
              </a:tabLst>
            </a:pPr>
            <a:r>
              <a:rPr lang="pl-PL" sz="900" kern="1200" dirty="0"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Krajowa Polityka Miejska 2030,</a:t>
            </a:r>
            <a:endParaRPr lang="pl-PL" sz="1050" dirty="0">
              <a:solidFill>
                <a:srgbClr val="000000"/>
              </a:solidFill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228600" algn="l">
              <a:lnSpc>
                <a:spcPct val="133000"/>
              </a:lnSpc>
              <a:spcBef>
                <a:spcPts val="600"/>
              </a:spcBef>
              <a:spcAft>
                <a:spcPts val="0"/>
              </a:spcAft>
              <a:tabLst>
                <a:tab pos="457200" algn="l"/>
              </a:tabLst>
            </a:pPr>
            <a:r>
              <a:rPr lang="pl-PL" sz="900" kern="1200" dirty="0"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Strategia rozwoju transportu w Polsce </a:t>
            </a:r>
            <a:endParaRPr lang="pl-PL" sz="1050" dirty="0">
              <a:solidFill>
                <a:srgbClr val="000000"/>
              </a:solidFill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228600" algn="l">
              <a:lnSpc>
                <a:spcPct val="133000"/>
              </a:lnSpc>
              <a:spcBef>
                <a:spcPts val="600"/>
              </a:spcBef>
              <a:spcAft>
                <a:spcPts val="0"/>
              </a:spcAft>
              <a:tabLst>
                <a:tab pos="457200" algn="l"/>
              </a:tabLst>
            </a:pPr>
            <a:r>
              <a:rPr lang="pl-PL" sz="900" kern="1200" dirty="0"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Strategia na rzecz Odpowiedzialnego Rozwoju,</a:t>
            </a:r>
            <a:endParaRPr lang="pl-PL" sz="1050" dirty="0">
              <a:solidFill>
                <a:srgbClr val="000000"/>
              </a:solidFill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228600" algn="l">
              <a:lnSpc>
                <a:spcPct val="133000"/>
              </a:lnSpc>
              <a:spcBef>
                <a:spcPts val="600"/>
              </a:spcBef>
              <a:spcAft>
                <a:spcPts val="0"/>
              </a:spcAft>
              <a:tabLst>
                <a:tab pos="457200" algn="l"/>
              </a:tabLst>
            </a:pPr>
            <a:r>
              <a:rPr lang="pl-PL" sz="900" kern="1200" dirty="0">
                <a:solidFill>
                  <a:srgbClr val="000000"/>
                </a:solidFill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Krajowa Strategia Rozwoju Regionalnego 2030,</a:t>
            </a:r>
            <a:endParaRPr lang="pl-PL" sz="1050" dirty="0">
              <a:solidFill>
                <a:srgbClr val="000000"/>
              </a:solidFill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3" name="Diagram 22">
            <a:extLst>
              <a:ext uri="{FF2B5EF4-FFF2-40B4-BE49-F238E27FC236}">
                <a16:creationId xmlns:a16="http://schemas.microsoft.com/office/drawing/2014/main" id="{5BF43DCC-874F-C666-FF91-2DC2DF19B1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1542591"/>
              </p:ext>
            </p:extLst>
          </p:nvPr>
        </p:nvGraphicFramePr>
        <p:xfrm>
          <a:off x="3905245" y="1066247"/>
          <a:ext cx="54864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50934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45A1303E-2644-C177-CCEC-8507BFA222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" b="2660"/>
          <a:stretch/>
        </p:blipFill>
        <p:spPr bwMode="auto">
          <a:xfrm>
            <a:off x="319203" y="2031333"/>
            <a:ext cx="4331467" cy="31644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ytuł 1"/>
          <p:cNvSpPr txBox="1">
            <a:spLocks/>
          </p:cNvSpPr>
          <p:nvPr/>
        </p:nvSpPr>
        <p:spPr>
          <a:xfrm>
            <a:off x="2065750" y="366584"/>
            <a:ext cx="10515600" cy="736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l-PL" sz="2800" b="1" dirty="0"/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35339C21-FB31-6B4B-9BDD-6985818D64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1426784"/>
              </p:ext>
            </p:extLst>
          </p:nvPr>
        </p:nvGraphicFramePr>
        <p:xfrm>
          <a:off x="4398264" y="922620"/>
          <a:ext cx="7474533" cy="5474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3" name="Tytuł 1">
            <a:extLst>
              <a:ext uri="{FF2B5EF4-FFF2-40B4-BE49-F238E27FC236}">
                <a16:creationId xmlns:a16="http://schemas.microsoft.com/office/drawing/2014/main" id="{AF9967AA-6EF3-7147-AA45-646552157A82}"/>
              </a:ext>
            </a:extLst>
          </p:cNvPr>
          <p:cNvSpPr txBox="1">
            <a:spLocks/>
          </p:cNvSpPr>
          <p:nvPr/>
        </p:nvSpPr>
        <p:spPr>
          <a:xfrm>
            <a:off x="2065750" y="366584"/>
            <a:ext cx="9417137" cy="10092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pl-PL" sz="2800" dirty="0"/>
              <a:t>Partycypacja społeczna, badania komunikacji zbiorowej </a:t>
            </a:r>
          </a:p>
          <a:p>
            <a:pPr algn="ctr"/>
            <a:endParaRPr lang="pl-PL" sz="2800" dirty="0"/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B9E60780-C82C-1CCB-679F-0BABDFD9E49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81" y="153989"/>
            <a:ext cx="1365250" cy="948690"/>
          </a:xfrm>
          <a:prstGeom prst="rect">
            <a:avLst/>
          </a:prstGeom>
        </p:spPr>
      </p:pic>
      <p:sp>
        <p:nvSpPr>
          <p:cNvPr id="15" name="Prostokąt 14">
            <a:extLst>
              <a:ext uri="{FF2B5EF4-FFF2-40B4-BE49-F238E27FC236}">
                <a16:creationId xmlns:a16="http://schemas.microsoft.com/office/drawing/2014/main" id="{09C1DCED-E1A7-7E9E-AA43-FF02A23E1F00}"/>
              </a:ext>
            </a:extLst>
          </p:cNvPr>
          <p:cNvSpPr/>
          <p:nvPr/>
        </p:nvSpPr>
        <p:spPr>
          <a:xfrm rot="10800000">
            <a:off x="0" y="6579378"/>
            <a:ext cx="12192000" cy="2786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37000">
                <a:schemeClr val="accent1"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92DC781-5872-A7AC-1A65-E1748BDD5E2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4776" y="5105569"/>
            <a:ext cx="2482885" cy="17469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6730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 txBox="1">
            <a:spLocks/>
          </p:cNvSpPr>
          <p:nvPr/>
        </p:nvSpPr>
        <p:spPr>
          <a:xfrm>
            <a:off x="2065750" y="366584"/>
            <a:ext cx="10515600" cy="736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l-PL" sz="2800" b="1" dirty="0"/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35339C21-FB31-6B4B-9BDD-6985818D64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9973601"/>
              </p:ext>
            </p:extLst>
          </p:nvPr>
        </p:nvGraphicFramePr>
        <p:xfrm>
          <a:off x="285750" y="1197864"/>
          <a:ext cx="7648575" cy="5454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ytuł 1">
            <a:extLst>
              <a:ext uri="{FF2B5EF4-FFF2-40B4-BE49-F238E27FC236}">
                <a16:creationId xmlns:a16="http://schemas.microsoft.com/office/drawing/2014/main" id="{AF9967AA-6EF3-7147-AA45-646552157A82}"/>
              </a:ext>
            </a:extLst>
          </p:cNvPr>
          <p:cNvSpPr txBox="1">
            <a:spLocks/>
          </p:cNvSpPr>
          <p:nvPr/>
        </p:nvSpPr>
        <p:spPr>
          <a:xfrm>
            <a:off x="2065750" y="366584"/>
            <a:ext cx="9417137" cy="10092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pl-PL" sz="2800" dirty="0"/>
              <a:t>Partycypacja społeczna, badania komunikacji zbiorowej </a:t>
            </a:r>
          </a:p>
          <a:p>
            <a:pPr algn="ctr"/>
            <a:endParaRPr lang="pl-PL" sz="2800" dirty="0"/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B9E60780-C82C-1CCB-679F-0BABDFD9E49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81" y="153989"/>
            <a:ext cx="1365250" cy="948690"/>
          </a:xfrm>
          <a:prstGeom prst="rect">
            <a:avLst/>
          </a:prstGeom>
        </p:spPr>
      </p:pic>
      <p:sp>
        <p:nvSpPr>
          <p:cNvPr id="15" name="Prostokąt 14">
            <a:extLst>
              <a:ext uri="{FF2B5EF4-FFF2-40B4-BE49-F238E27FC236}">
                <a16:creationId xmlns:a16="http://schemas.microsoft.com/office/drawing/2014/main" id="{09C1DCED-E1A7-7E9E-AA43-FF02A23E1F00}"/>
              </a:ext>
            </a:extLst>
          </p:cNvPr>
          <p:cNvSpPr/>
          <p:nvPr/>
        </p:nvSpPr>
        <p:spPr>
          <a:xfrm rot="10800000">
            <a:off x="0" y="6579378"/>
            <a:ext cx="12192000" cy="2786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37000">
                <a:schemeClr val="accent1"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B02F39BB-1C5F-57A1-CD91-0BF000BF2E6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024" y="1262207"/>
            <a:ext cx="3422482" cy="24089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048D681-DFFB-11D3-090C-322BDE9F2F1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1260" y="4232910"/>
            <a:ext cx="2639060" cy="19773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744263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 txBox="1">
            <a:spLocks/>
          </p:cNvSpPr>
          <p:nvPr/>
        </p:nvSpPr>
        <p:spPr>
          <a:xfrm>
            <a:off x="2065750" y="366584"/>
            <a:ext cx="10515600" cy="736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l-PL" sz="2800" b="1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A6DC0D9B-6E50-7D49-868F-2E182BA6868F}"/>
              </a:ext>
            </a:extLst>
          </p:cNvPr>
          <p:cNvSpPr txBox="1"/>
          <p:nvPr/>
        </p:nvSpPr>
        <p:spPr>
          <a:xfrm>
            <a:off x="7984104" y="2712764"/>
            <a:ext cx="4103394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23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Jakie mamy problemy i opcje na przyszłość?</a:t>
            </a:r>
          </a:p>
          <a:p>
            <a:pPr marR="0" lvl="0" algn="l" defTabSz="91423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l-PL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marR="0" lvl="0" indent="-285750" algn="l" defTabSz="91423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którym kierunku chcemy rozwijać KKBOF</a:t>
            </a: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</a:t>
            </a:r>
          </a:p>
          <a:p>
            <a:pPr marR="0" lvl="0" algn="l" defTabSz="91423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l-PL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marR="0" lvl="0" indent="-285750" algn="l" defTabSz="914232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Jak </a:t>
            </a:r>
            <a:r>
              <a:rPr lang="pl-PL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zdefiniujemy osiągnięcie</a:t>
            </a: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b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pl-PL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sukcesu?</a:t>
            </a:r>
          </a:p>
        </p:txBody>
      </p:sp>
      <p:sp>
        <p:nvSpPr>
          <p:cNvPr id="10" name="Prostokąt: zaokrąglone rogi 19">
            <a:extLst>
              <a:ext uri="{FF2B5EF4-FFF2-40B4-BE49-F238E27FC236}">
                <a16:creationId xmlns:a16="http://schemas.microsoft.com/office/drawing/2014/main" id="{61902BAF-8DCF-924E-8B66-8B8CC051D8E8}"/>
              </a:ext>
            </a:extLst>
          </p:cNvPr>
          <p:cNvSpPr/>
          <p:nvPr/>
        </p:nvSpPr>
        <p:spPr>
          <a:xfrm>
            <a:off x="7984103" y="1513051"/>
            <a:ext cx="2563618" cy="60765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2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b="1" i="0" u="none" strike="noStrike" kern="1200" cap="none" spc="0" normalizeH="0" baseline="0" noProof="0" dirty="0">
                <a:ln>
                  <a:noFill/>
                </a:ln>
                <a:solidFill>
                  <a:srgbClr val="16419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Kamień milowy: </a:t>
            </a: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16419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opracowanie diagnozy</a:t>
            </a:r>
          </a:p>
        </p:txBody>
      </p:sp>
      <p:pic>
        <p:nvPicPr>
          <p:cNvPr id="12" name="Obraz 11" descr="Obraz zawierający jasne&#10;&#10;Opis wygenerowany automatycznie">
            <a:extLst>
              <a:ext uri="{FF2B5EF4-FFF2-40B4-BE49-F238E27FC236}">
                <a16:creationId xmlns:a16="http://schemas.microsoft.com/office/drawing/2014/main" id="{B3B97ECD-E5C8-264C-A0E5-90BBB3EB90B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442620" y="4655948"/>
            <a:ext cx="396621" cy="540000"/>
          </a:xfrm>
          <a:prstGeom prst="rect">
            <a:avLst/>
          </a:prstGeom>
        </p:spPr>
      </p:pic>
      <p:sp>
        <p:nvSpPr>
          <p:cNvPr id="13" name="Tytuł 1">
            <a:extLst>
              <a:ext uri="{FF2B5EF4-FFF2-40B4-BE49-F238E27FC236}">
                <a16:creationId xmlns:a16="http://schemas.microsoft.com/office/drawing/2014/main" id="{AF9967AA-6EF3-7147-AA45-646552157A82}"/>
              </a:ext>
            </a:extLst>
          </p:cNvPr>
          <p:cNvSpPr txBox="1">
            <a:spLocks/>
          </p:cNvSpPr>
          <p:nvPr/>
        </p:nvSpPr>
        <p:spPr>
          <a:xfrm>
            <a:off x="2065750" y="366584"/>
            <a:ext cx="9417137" cy="10092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pl-PL" sz="2800" dirty="0"/>
              <a:t>Raport Diagnostyczno- Strategiczny </a:t>
            </a:r>
          </a:p>
          <a:p>
            <a:pPr algn="ctr">
              <a:lnSpc>
                <a:spcPct val="120000"/>
              </a:lnSpc>
            </a:pPr>
            <a:r>
              <a:rPr lang="pl-PL" sz="2800" dirty="0"/>
              <a:t>w zakresie mobilności</a:t>
            </a:r>
          </a:p>
          <a:p>
            <a:pPr algn="ctr"/>
            <a:endParaRPr lang="pl-PL" sz="2800" dirty="0"/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B9E60780-C82C-1CCB-679F-0BABDFD9E49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81" y="153989"/>
            <a:ext cx="1365250" cy="948690"/>
          </a:xfrm>
          <a:prstGeom prst="rect">
            <a:avLst/>
          </a:prstGeom>
        </p:spPr>
      </p:pic>
      <p:sp>
        <p:nvSpPr>
          <p:cNvPr id="15" name="Prostokąt 14">
            <a:extLst>
              <a:ext uri="{FF2B5EF4-FFF2-40B4-BE49-F238E27FC236}">
                <a16:creationId xmlns:a16="http://schemas.microsoft.com/office/drawing/2014/main" id="{09C1DCED-E1A7-7E9E-AA43-FF02A23E1F00}"/>
              </a:ext>
            </a:extLst>
          </p:cNvPr>
          <p:cNvSpPr/>
          <p:nvPr/>
        </p:nvSpPr>
        <p:spPr>
          <a:xfrm rot="10800000">
            <a:off x="0" y="6579378"/>
            <a:ext cx="12192000" cy="2786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37000">
                <a:schemeClr val="accent1"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B23C5213-F8AE-88B2-DCF9-E941E8F620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288" y="1192677"/>
            <a:ext cx="3770924" cy="52987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FC63D32C-B409-4D7D-D6C8-8E3BD0842B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43980" y="1581988"/>
            <a:ext cx="3762375" cy="4495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D2174017-28B2-740B-EE6A-55EE142BA908}"/>
              </a:ext>
            </a:extLst>
          </p:cNvPr>
          <p:cNvSpPr/>
          <p:nvPr/>
        </p:nvSpPr>
        <p:spPr>
          <a:xfrm>
            <a:off x="1854926" y="6077788"/>
            <a:ext cx="496388" cy="1662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803820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az 10">
            <a:extLst>
              <a:ext uri="{FF2B5EF4-FFF2-40B4-BE49-F238E27FC236}">
                <a16:creationId xmlns:a16="http://schemas.microsoft.com/office/drawing/2014/main" id="{E4620B9F-96A0-E5BD-7674-E4D6F06D0E2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5" name="Freeform 5">
            <a:extLst>
              <a:ext uri="{FF2B5EF4-FFF2-40B4-BE49-F238E27FC236}">
                <a16:creationId xmlns:a16="http://schemas.microsoft.com/office/drawing/2014/main" id="{87CC2527-562A-4F69-B487-4371E5B24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13" name="Tytuł 1">
            <a:extLst>
              <a:ext uri="{FF2B5EF4-FFF2-40B4-BE49-F238E27FC236}">
                <a16:creationId xmlns:a16="http://schemas.microsoft.com/office/drawing/2014/main" id="{A28F57FF-D17B-4E45-AFF6-45328ACAD54E}"/>
              </a:ext>
            </a:extLst>
          </p:cNvPr>
          <p:cNvSpPr txBox="1">
            <a:spLocks/>
          </p:cNvSpPr>
          <p:nvPr/>
        </p:nvSpPr>
        <p:spPr>
          <a:xfrm>
            <a:off x="8066381" y="3180120"/>
            <a:ext cx="3852041" cy="18340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pl-PL" sz="1800" dirty="0">
                <a:solidFill>
                  <a:srgbClr val="0070C0"/>
                </a:solidFill>
              </a:rPr>
              <a:t>Plan Zrównoważonej Mobilności Miejskiej dla Koszalińsko-Kołobrzesko-Białogardzkiego Obszaru Funkcjonalnego na lata 2021-2030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CDAEC91-5BCE-4B55-9CC0-43EF94CB7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ytuł 1"/>
          <p:cNvSpPr txBox="1">
            <a:spLocks/>
          </p:cNvSpPr>
          <p:nvPr/>
        </p:nvSpPr>
        <p:spPr>
          <a:xfrm>
            <a:off x="2065750" y="366584"/>
            <a:ext cx="10515600" cy="736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0063AF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l-PL" sz="2800" b="1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B9334DA9-5430-DD4D-8570-C73F9C3E44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6086" y="5343028"/>
            <a:ext cx="1652633" cy="114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016890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UMK">
      <a:majorFont>
        <a:latin typeface="Lato Black"/>
        <a:ea typeface=""/>
        <a:cs typeface=""/>
      </a:majorFont>
      <a:minorFont>
        <a:latin typeface="Lato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{62545DAD-4F47-A14F-BFC4-B1B645E88FEF}tf10001060</Template>
  <TotalTime>8420</TotalTime>
  <Words>2020</Words>
  <Application>Microsoft Office PowerPoint</Application>
  <PresentationFormat>Panoramiczny</PresentationFormat>
  <Paragraphs>228</Paragraphs>
  <Slides>23</Slides>
  <Notes>0</Notes>
  <HiddenSlides>0</HiddenSlides>
  <MMClips>0</MMClips>
  <ScaleCrop>false</ScaleCrop>
  <HeadingPairs>
    <vt:vector size="8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32" baseType="lpstr">
      <vt:lpstr>Arial</vt:lpstr>
      <vt:lpstr>Calibri</vt:lpstr>
      <vt:lpstr>Lato</vt:lpstr>
      <vt:lpstr>Lato Black</vt:lpstr>
      <vt:lpstr>Times New Roman</vt:lpstr>
      <vt:lpstr>Trebuchet MS</vt:lpstr>
      <vt:lpstr>Wingdings</vt:lpstr>
      <vt:lpstr>Motyw pakietu Office</vt:lpstr>
      <vt:lpstr>CorelDRAW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Robert Balcerzyk</dc:creator>
  <cp:lastModifiedBy>Renata Szott</cp:lastModifiedBy>
  <cp:revision>220</cp:revision>
  <dcterms:created xsi:type="dcterms:W3CDTF">2017-05-26T08:53:19Z</dcterms:created>
  <dcterms:modified xsi:type="dcterms:W3CDTF">2023-02-08T12:47:12Z</dcterms:modified>
</cp:coreProperties>
</file>