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18" r:id="rId2"/>
    <p:sldId id="276" r:id="rId3"/>
    <p:sldId id="315" r:id="rId4"/>
    <p:sldId id="316" r:id="rId5"/>
    <p:sldId id="277" r:id="rId6"/>
    <p:sldId id="322" r:id="rId7"/>
    <p:sldId id="260" r:id="rId8"/>
    <p:sldId id="269" r:id="rId9"/>
    <p:sldId id="258" r:id="rId10"/>
    <p:sldId id="261" r:id="rId11"/>
    <p:sldId id="278" r:id="rId12"/>
    <p:sldId id="270" r:id="rId13"/>
    <p:sldId id="271" r:id="rId14"/>
    <p:sldId id="266" r:id="rId15"/>
    <p:sldId id="262" r:id="rId16"/>
    <p:sldId id="263" r:id="rId17"/>
    <p:sldId id="264" r:id="rId18"/>
    <p:sldId id="274" r:id="rId19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FBE5"/>
    <a:srgbClr val="DAF0FE"/>
    <a:srgbClr val="91E391"/>
    <a:srgbClr val="85C2FF"/>
    <a:srgbClr val="FBFDFF"/>
    <a:srgbClr val="EFF9FF"/>
    <a:srgbClr val="C8F6BC"/>
    <a:srgbClr val="F1FCEE"/>
    <a:srgbClr val="D6EFFE"/>
    <a:srgbClr val="D8F1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Styl pośredni 3 — Ak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Styl jasny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DBED569-4797-4DF1-A0F4-6AAB3CD982D8}" styleName="Styl jasny 3 — Ak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FABFCF23-3B69-468F-B69F-88F6DE6A72F2}" styleName="Styl pośredni 1 — Ak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B301B821-A1FF-4177-AEE7-76D212191A09}" styleName="Styl pośredni 1 — Ak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D82FAA5-9862-CF82-59A6-F638492A53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93F1E9C3-20E8-7207-3410-04474115EE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ACC21221-F2BA-286F-E8D9-B7AF0FB074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CD30-3131-4D95-A429-195D50006454}" type="datetimeFigureOut">
              <a:rPr lang="pl-PL" smtClean="0"/>
              <a:t>2023-02-08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F1155ADF-DB15-A53C-BF4B-5EDBA7C1BA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E33197B1-A39B-F500-A7EC-7DBAAB2EB8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8D90E-AF4F-4656-B272-66BACD2EF5E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1310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EF98909-E666-4946-49D4-FDE0A0E20E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3B563D20-DE3B-4729-5215-607F7A6C87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E3F6C4A4-9C9C-BD3E-B70F-61BA1AFCF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CD30-3131-4D95-A429-195D50006454}" type="datetimeFigureOut">
              <a:rPr lang="pl-PL" smtClean="0"/>
              <a:t>2023-02-08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AB9B0CB8-DB24-DAEB-7038-621BD09898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C50101A4-F481-AAB2-80EB-C666F376D9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8D90E-AF4F-4656-B272-66BACD2EF5E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577800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C3035738-81DD-2DA5-6E73-87DF40267D7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5FAF26E4-CE0E-28CB-4EF1-B1AAA853BA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FB2A25F3-6B94-2C52-E2DF-C455EA633C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CD30-3131-4D95-A429-195D50006454}" type="datetimeFigureOut">
              <a:rPr lang="pl-PL" smtClean="0"/>
              <a:t>2023-02-08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FC022587-48A3-B59B-17B4-6E2F50F2F7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830CA44C-3993-ACDF-D366-79333F7F41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8D90E-AF4F-4656-B272-66BACD2EF5E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384795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932E5DE-4320-DAC8-3762-DB2F9907F8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A3B1B553-2AF9-7910-D590-606B1D9E8D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F728046C-C001-F935-28BE-8ECAA33D8D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CD30-3131-4D95-A429-195D50006454}" type="datetimeFigureOut">
              <a:rPr lang="pl-PL" smtClean="0"/>
              <a:t>2023-02-08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948EC247-3FD4-73C2-8163-4F35DB9944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B7121C92-E7B5-9693-70AB-BC8A048153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8D90E-AF4F-4656-B272-66BACD2EF5E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99543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7C5C9BA-FDA5-2C93-3FC0-405B35C5EC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2D76DF23-AF2D-5E68-BFB9-9BD46574D8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816F117B-E8C4-2A1B-792C-0FF3F19C79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CD30-3131-4D95-A429-195D50006454}" type="datetimeFigureOut">
              <a:rPr lang="pl-PL" smtClean="0"/>
              <a:t>2023-02-08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22ED4B0B-C21F-702F-AEBA-3D56F4ABFB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FF548C7B-80CA-9351-189D-5615C4577E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8D90E-AF4F-4656-B272-66BACD2EF5E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6924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9DBD81A-F3D3-D1B3-A258-22D59E6DF2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0BBFE1B1-6514-32CD-ED25-E7C7C192B0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67E95512-00AF-083F-B074-2C63C88BF4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52730D49-8F9B-239A-4178-B860C085D2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CD30-3131-4D95-A429-195D50006454}" type="datetimeFigureOut">
              <a:rPr lang="pl-PL" smtClean="0"/>
              <a:t>2023-02-08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9CEF6486-4978-3C22-9C4D-E490A28CCD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CAEEF6BF-2020-70A3-1B8C-2B21BDC69E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8D90E-AF4F-4656-B272-66BACD2EF5E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2395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770A976-4073-D551-9086-083A1F45FE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C490AA19-C129-2D0A-58F2-C760BEBC4C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22DE837A-1547-5639-79C6-E1FDE852573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D24A402C-C320-59B4-E146-760D8CFF4E0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9DB11602-4F09-EAC4-BFF4-2F441DFF838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691ADB92-A09F-0A3B-E527-41B1860D5F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CD30-3131-4D95-A429-195D50006454}" type="datetimeFigureOut">
              <a:rPr lang="pl-PL" smtClean="0"/>
              <a:t>2023-02-08</a:t>
            </a:fld>
            <a:endParaRPr lang="pl-PL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088CB593-3AAF-FD23-9718-EA789AD517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66966434-03AF-318C-FE42-F4D1B98DB9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8D90E-AF4F-4656-B272-66BACD2EF5E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605275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B339871-D862-0AF1-858C-596DBADCA8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4225A9AA-4885-6977-C7E9-95E8EEDB70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CD30-3131-4D95-A429-195D50006454}" type="datetimeFigureOut">
              <a:rPr lang="pl-PL" smtClean="0"/>
              <a:t>2023-02-08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95F10A71-2435-45C2-14A2-40D3CC1B7D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CF8E943B-6C50-9BBC-F7DC-B5B1673D80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8D90E-AF4F-4656-B272-66BACD2EF5E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416927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0791E270-98C9-0632-1109-D38137E017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CD30-3131-4D95-A429-195D50006454}" type="datetimeFigureOut">
              <a:rPr lang="pl-PL" smtClean="0"/>
              <a:t>2023-02-08</a:t>
            </a:fld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B9975A89-CCBD-0909-9841-3BB69D9845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194E2A5A-9E20-BD8E-67DE-43CC855C48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8D90E-AF4F-4656-B272-66BACD2EF5E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530104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D6BBC55-6A63-2ACD-BF3E-5EECD387B5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9E7BCF5F-BAD9-2CDC-A234-0383D03E8E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57775853-42B3-EED3-FD27-926EC82294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7A2FFDFF-726B-B903-5321-F3A66E6942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CD30-3131-4D95-A429-195D50006454}" type="datetimeFigureOut">
              <a:rPr lang="pl-PL" smtClean="0"/>
              <a:t>2023-02-08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6AFAF414-B838-6AF7-E2C9-5A04827054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311F95D5-F19B-D5BC-00E1-FA739E3D92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8D90E-AF4F-4656-B272-66BACD2EF5E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74399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9389152-3D7F-7559-159C-B6113573F8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EBE2252E-A451-D251-E35A-1918874A804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37BF71AD-193C-E0D6-DBDC-98D0722D9D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CDEC2DF4-3E86-91B6-A9A2-702408A2E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CD30-3131-4D95-A429-195D50006454}" type="datetimeFigureOut">
              <a:rPr lang="pl-PL" smtClean="0"/>
              <a:t>2023-02-08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7E02DB23-AEB6-4C00-B715-AAFA90F113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FDA401DA-E048-FE98-48B3-26D512F760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8D90E-AF4F-4656-B272-66BACD2EF5E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696176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B4C22FDC-B90C-B0B5-DEB3-D639F66B39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038256CF-C951-0C67-D035-8FE2E332D5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B9DABD54-1BC1-ED96-10B8-C9D2E87C482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B6CD30-3131-4D95-A429-195D50006454}" type="datetimeFigureOut">
              <a:rPr lang="pl-PL" smtClean="0"/>
              <a:t>2023-02-08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E966B9EA-14A6-A2C2-1574-12293DF13A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819750F6-F217-A28E-9494-BD8384ACDD8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78D90E-AF4F-4656-B272-66BACD2EF5E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72194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2.png"/><Relationship Id="rId7" Type="http://schemas.openxmlformats.org/officeDocument/2006/relationships/image" Target="cid:0baafe54-962f-4bdc-b5a6-196af9a4c818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12" Type="http://schemas.openxmlformats.org/officeDocument/2006/relationships/image" Target="../media/image27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>
            <a:extLst>
              <a:ext uri="{FF2B5EF4-FFF2-40B4-BE49-F238E27FC236}">
                <a16:creationId xmlns:a16="http://schemas.microsoft.com/office/drawing/2014/main" id="{C41AB0AD-83FF-6898-5228-81A8EFF171C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50247"/>
            <a:ext cx="7623508" cy="5135177"/>
          </a:xfrm>
          <a:prstGeom prst="rect">
            <a:avLst/>
          </a:pr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525860B6-85D8-8B81-6056-3092EE4221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847" y="115410"/>
            <a:ext cx="11745896" cy="1048360"/>
          </a:xfrm>
          <a:solidFill>
            <a:schemeClr val="accent1"/>
          </a:solidFill>
        </p:spPr>
        <p:txBody>
          <a:bodyPr>
            <a:noAutofit/>
          </a:bodyPr>
          <a:lstStyle/>
          <a:p>
            <a:pPr marL="446088"/>
            <a:r>
              <a:rPr lang="pl-PL" sz="3200" b="1" dirty="0">
                <a:solidFill>
                  <a:schemeClr val="bg1"/>
                </a:solidFill>
                <a:latin typeface="+mn-lt"/>
              </a:rPr>
              <a:t>Spotkanie podsumowujące prace nad dokumentami strategicznymi dla KKBOF 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FAD02E21-A309-4540-C8AB-C958AE5089C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2749" y="1077873"/>
            <a:ext cx="2921631" cy="4132433"/>
          </a:xfrm>
          <a:prstGeom prst="rect">
            <a:avLst/>
          </a:prstGeom>
        </p:spPr>
      </p:pic>
      <p:pic>
        <p:nvPicPr>
          <p:cNvPr id="3" name="Obraz 2">
            <a:extLst>
              <a:ext uri="{FF2B5EF4-FFF2-40B4-BE49-F238E27FC236}">
                <a16:creationId xmlns:a16="http://schemas.microsoft.com/office/drawing/2014/main" id="{237B4392-05B9-A878-6456-271BE80E503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6371" y="2139320"/>
            <a:ext cx="2958405" cy="4184447"/>
          </a:xfrm>
          <a:prstGeom prst="rect">
            <a:avLst/>
          </a:prstGeom>
        </p:spPr>
      </p:pic>
      <p:sp>
        <p:nvSpPr>
          <p:cNvPr id="7" name="pole tekstowe 6">
            <a:extLst>
              <a:ext uri="{FF2B5EF4-FFF2-40B4-BE49-F238E27FC236}">
                <a16:creationId xmlns:a16="http://schemas.microsoft.com/office/drawing/2014/main" id="{19EF99E2-D80E-66D4-BBBB-FBBBFE91F8A3}"/>
              </a:ext>
            </a:extLst>
          </p:cNvPr>
          <p:cNvSpPr txBox="1"/>
          <p:nvPr/>
        </p:nvSpPr>
        <p:spPr>
          <a:xfrm>
            <a:off x="6385975" y="540441"/>
            <a:ext cx="38838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3200" b="1" dirty="0"/>
              <a:t>Koszalin 9.02.2023</a:t>
            </a:r>
          </a:p>
        </p:txBody>
      </p:sp>
      <p:pic>
        <p:nvPicPr>
          <p:cNvPr id="9" name="Obraz 8">
            <a:extLst>
              <a:ext uri="{FF2B5EF4-FFF2-40B4-BE49-F238E27FC236}">
                <a16:creationId xmlns:a16="http://schemas.microsoft.com/office/drawing/2014/main" id="{D01ABE32-9466-C453-9479-7C2CE63B57F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559" y="1281176"/>
            <a:ext cx="1682407" cy="1682407"/>
          </a:xfrm>
          <a:prstGeom prst="rect">
            <a:avLst/>
          </a:prstGeom>
        </p:spPr>
      </p:pic>
      <p:sp>
        <p:nvSpPr>
          <p:cNvPr id="6" name="pole tekstowe 5"/>
          <p:cNvSpPr txBox="1"/>
          <p:nvPr/>
        </p:nvSpPr>
        <p:spPr>
          <a:xfrm>
            <a:off x="9836081" y="6054995"/>
            <a:ext cx="240323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i="1" dirty="0">
                <a:latin typeface="+mj-lt"/>
              </a:rPr>
              <a:t>Opracowanie wizualne: Katarzyna Szoka </a:t>
            </a:r>
            <a:r>
              <a:rPr lang="pl-PL" dirty="0">
                <a:latin typeface="+mj-lt"/>
              </a:rPr>
              <a:t>©</a:t>
            </a:r>
            <a:br>
              <a:rPr lang="pl-PL" dirty="0"/>
            </a:br>
            <a:endParaRPr lang="pl-PL" i="1" dirty="0">
              <a:latin typeface="+mj-lt"/>
            </a:endParaRPr>
          </a:p>
        </p:txBody>
      </p:sp>
      <p:pic>
        <p:nvPicPr>
          <p:cNvPr id="10" name="Obraz 9">
            <a:extLst>
              <a:ext uri="{FF2B5EF4-FFF2-40B4-BE49-F238E27FC236}">
                <a16:creationId xmlns:a16="http://schemas.microsoft.com/office/drawing/2014/main" id="{490ADE45-7C47-DD55-4D80-C8E0CAE2A276}"/>
              </a:ext>
            </a:extLst>
          </p:cNvPr>
          <p:cNvPicPr/>
          <p:nvPr/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9440" y="6172769"/>
            <a:ext cx="2539117" cy="34389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Obraz 5" descr="FE_POIS_poziom_pl-1_rgb">
            <a:extLst>
              <a:ext uri="{FF2B5EF4-FFF2-40B4-BE49-F238E27FC236}">
                <a16:creationId xmlns:a16="http://schemas.microsoft.com/office/drawing/2014/main" id="{F6DD341D-42C5-AF00-E0B8-E90F3B2D9A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8485" y="5062012"/>
            <a:ext cx="2407337" cy="313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10997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upa 8">
            <a:extLst>
              <a:ext uri="{FF2B5EF4-FFF2-40B4-BE49-F238E27FC236}">
                <a16:creationId xmlns:a16="http://schemas.microsoft.com/office/drawing/2014/main" id="{6139D156-06F3-1DD7-0CA3-C8C94DE9BB41}"/>
              </a:ext>
            </a:extLst>
          </p:cNvPr>
          <p:cNvGrpSpPr>
            <a:grpSpLocks/>
          </p:cNvGrpSpPr>
          <p:nvPr/>
        </p:nvGrpSpPr>
        <p:grpSpPr bwMode="auto">
          <a:xfrm>
            <a:off x="4572612" y="2141356"/>
            <a:ext cx="3103494" cy="4432110"/>
            <a:chOff x="-3951" y="-74"/>
            <a:chExt cx="19444" cy="16527"/>
          </a:xfrm>
        </p:grpSpPr>
        <p:sp>
          <p:nvSpPr>
            <p:cNvPr id="28" name="Prostokąt zaokrąglony 1073741862">
              <a:extLst>
                <a:ext uri="{FF2B5EF4-FFF2-40B4-BE49-F238E27FC236}">
                  <a16:creationId xmlns:a16="http://schemas.microsoft.com/office/drawing/2014/main" id="{EAD82062-9A9A-0148-4525-776AB31E05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3951" y="-74"/>
              <a:ext cx="18660" cy="3037"/>
            </a:xfrm>
            <a:prstGeom prst="roundRect">
              <a:avLst>
                <a:gd name="adj" fmla="val 16667"/>
              </a:avLst>
            </a:prstGeom>
            <a:solidFill>
              <a:srgbClr val="CFFEBE"/>
            </a:solidFill>
            <a:ln>
              <a:noFill/>
            </a:ln>
            <a:effectLst>
              <a:outerShdw dist="19050" dir="5400000" algn="ctr" rotWithShape="0">
                <a:srgbClr val="000000">
                  <a:alpha val="62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36000" tIns="0" rIns="36000" bIns="0" anchor="t" anchorCtr="0" upright="1">
              <a:noAutofit/>
            </a:bodyPr>
            <a:lstStyle/>
            <a:p>
              <a:pPr algn="ctr">
                <a:spcBef>
                  <a:spcPts val="1400"/>
                </a:spcBef>
                <a:spcAft>
                  <a:spcPts val="800"/>
                </a:spcAft>
              </a:pPr>
              <a:endParaRPr lang="pl-PL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9" name="Prostokąt zaokrąglony 73">
              <a:extLst>
                <a:ext uri="{FF2B5EF4-FFF2-40B4-BE49-F238E27FC236}">
                  <a16:creationId xmlns:a16="http://schemas.microsoft.com/office/drawing/2014/main" id="{BA3DF9FB-5405-2B3F-D9A3-CE88CAEB22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3655" y="4575"/>
              <a:ext cx="18171" cy="3017"/>
            </a:xfrm>
            <a:prstGeom prst="roundRect">
              <a:avLst>
                <a:gd name="adj" fmla="val 6673"/>
              </a:avLst>
            </a:prstGeom>
            <a:solidFill>
              <a:srgbClr val="AEF2A0"/>
            </a:solidFill>
            <a:ln>
              <a:noFill/>
            </a:ln>
            <a:effectLst>
              <a:outerShdw dist="19050" dir="5400000" algn="ctr" rotWithShape="0">
                <a:srgbClr val="000000">
                  <a:alpha val="62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algn="ctr">
                <a:lnSpc>
                  <a:spcPct val="107000"/>
                </a:lnSpc>
                <a:spcBef>
                  <a:spcPts val="1400"/>
                </a:spcBef>
                <a:spcAft>
                  <a:spcPts val="800"/>
                </a:spcAft>
              </a:pPr>
              <a:r>
                <a:rPr lang="pl-PL" sz="2000" b="1" dirty="0">
                  <a:solidFill>
                    <a:srgbClr val="000000"/>
                  </a:solidFill>
                  <a:effectLst/>
                  <a:latin typeface="Calibri Light" panose="020F03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Kierunki działań Strategii </a:t>
              </a:r>
              <a:r>
                <a:rPr lang="pl-PL" sz="20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</a:p>
          </p:txBody>
        </p:sp>
        <p:sp>
          <p:nvSpPr>
            <p:cNvPr id="30" name="Prostokąt zaokrąglony 70">
              <a:extLst>
                <a:ext uri="{FF2B5EF4-FFF2-40B4-BE49-F238E27FC236}">
                  <a16:creationId xmlns:a16="http://schemas.microsoft.com/office/drawing/2014/main" id="{CE2E5B30-8CE3-577D-BAFD-4D213A647B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3692" y="8979"/>
              <a:ext cx="18135" cy="2745"/>
            </a:xfrm>
            <a:prstGeom prst="roundRect">
              <a:avLst>
                <a:gd name="adj" fmla="val 16667"/>
              </a:avLst>
            </a:prstGeom>
            <a:solidFill>
              <a:srgbClr val="EDEDED"/>
            </a:solidFill>
            <a:ln>
              <a:noFill/>
            </a:ln>
            <a:effectLst>
              <a:outerShdw dist="19050" dir="5400000" algn="ctr" rotWithShape="0">
                <a:srgbClr val="000000">
                  <a:alpha val="62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36000" tIns="36000" rIns="36000" bIns="0" anchor="t" anchorCtr="0" upright="1">
              <a:noAutofit/>
            </a:bodyPr>
            <a:lstStyle/>
            <a:p>
              <a:pPr algn="ctr">
                <a:lnSpc>
                  <a:spcPct val="107000"/>
                </a:lnSpc>
                <a:spcBef>
                  <a:spcPts val="1400"/>
                </a:spcBef>
                <a:spcAft>
                  <a:spcPts val="800"/>
                </a:spcAft>
              </a:pPr>
              <a:r>
                <a:rPr lang="pl-PL" sz="2000" b="1" dirty="0">
                  <a:effectLst/>
                  <a:latin typeface="Calibri Light" panose="020F03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Wiązki projektów  </a:t>
              </a:r>
              <a:endParaRPr lang="pl-PL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>
                <a:lnSpc>
                  <a:spcPct val="107000"/>
                </a:lnSpc>
                <a:spcBef>
                  <a:spcPts val="1400"/>
                </a:spcBef>
                <a:spcAft>
                  <a:spcPts val="800"/>
                </a:spcAft>
              </a:pPr>
              <a:r>
                <a:rPr lang="pl-PL" sz="10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  <a:endParaRPr lang="pl-PL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1" name="Prostokąt zaokrąglony 71">
              <a:extLst>
                <a:ext uri="{FF2B5EF4-FFF2-40B4-BE49-F238E27FC236}">
                  <a16:creationId xmlns:a16="http://schemas.microsoft.com/office/drawing/2014/main" id="{4F7AF427-9BC8-5DC6-3AD4-56E4F0241B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3951" y="13500"/>
              <a:ext cx="19444" cy="2953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2700">
              <a:solidFill>
                <a:schemeClr val="accent6">
                  <a:lumMod val="60000"/>
                  <a:lumOff val="40000"/>
                </a:schemeClr>
              </a:solidFill>
              <a:miter lim="800000"/>
              <a:headEnd/>
              <a:tailEnd/>
            </a:ln>
          </p:spPr>
          <p:txBody>
            <a:bodyPr rot="0" vert="horz" wrap="square" lIns="36000" tIns="0" rIns="36000" bIns="36000" anchor="t" anchorCtr="0" upright="1">
              <a:noAutofit/>
            </a:bodyPr>
            <a:lstStyle/>
            <a:p>
              <a:pPr algn="ctr">
                <a:lnSpc>
                  <a:spcPct val="107000"/>
                </a:lnSpc>
                <a:spcBef>
                  <a:spcPts val="1400"/>
                </a:spcBef>
                <a:spcAft>
                  <a:spcPts val="800"/>
                </a:spcAft>
              </a:pPr>
              <a:r>
                <a:rPr lang="pl-PL" b="1" dirty="0">
                  <a:effectLst/>
                  <a:latin typeface="Calibri Light" panose="020F03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Rezultaty planowanych działań </a:t>
              </a:r>
              <a:br>
                <a:rPr lang="pl-PL" b="1" dirty="0">
                  <a:effectLst/>
                  <a:latin typeface="Calibri Light" panose="020F03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</a:br>
              <a:r>
                <a:rPr lang="pl-PL" b="1" dirty="0">
                  <a:effectLst/>
                  <a:latin typeface="Calibri Light" panose="020F03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i wskaźniki ich osiągnięcia</a:t>
              </a:r>
              <a:endParaRPr lang="pl-PL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>
                <a:lnSpc>
                  <a:spcPct val="107000"/>
                </a:lnSpc>
                <a:spcBef>
                  <a:spcPts val="1400"/>
                </a:spcBef>
                <a:spcAft>
                  <a:spcPts val="800"/>
                </a:spcAft>
              </a:pPr>
              <a:r>
                <a:rPr lang="pl-PL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</a:p>
            <a:p>
              <a:pPr algn="ctr">
                <a:lnSpc>
                  <a:spcPct val="107000"/>
                </a:lnSpc>
                <a:spcBef>
                  <a:spcPts val="1400"/>
                </a:spcBef>
                <a:spcAft>
                  <a:spcPts val="800"/>
                </a:spcAft>
              </a:pPr>
              <a:r>
                <a:rPr lang="pl-PL" sz="10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  <a:endParaRPr lang="pl-PL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32" name="Łącznik prosty ze strzałką 31">
              <a:extLst>
                <a:ext uri="{FF2B5EF4-FFF2-40B4-BE49-F238E27FC236}">
                  <a16:creationId xmlns:a16="http://schemas.microsoft.com/office/drawing/2014/main" id="{64F70C9C-02D9-2F1D-A156-B78C0ABA79C7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636" y="3171"/>
              <a:ext cx="0" cy="1275"/>
            </a:xfrm>
            <a:prstGeom prst="straightConnector1">
              <a:avLst/>
            </a:prstGeom>
            <a:noFill/>
            <a:ln w="9525">
              <a:solidFill>
                <a:srgbClr val="7F7F7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3" name="Łącznik prosty ze strzałką 32">
              <a:extLst>
                <a:ext uri="{FF2B5EF4-FFF2-40B4-BE49-F238E27FC236}">
                  <a16:creationId xmlns:a16="http://schemas.microsoft.com/office/drawing/2014/main" id="{4F6B80A3-09CF-A47F-FBA8-E18D0EE730CE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791" y="7463"/>
              <a:ext cx="0" cy="1569"/>
            </a:xfrm>
            <a:prstGeom prst="straightConnector1">
              <a:avLst/>
            </a:prstGeom>
            <a:noFill/>
            <a:ln w="9525">
              <a:solidFill>
                <a:srgbClr val="7F7F7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4" name="Łącznik prosty ze strzałką 33">
              <a:extLst>
                <a:ext uri="{FF2B5EF4-FFF2-40B4-BE49-F238E27FC236}">
                  <a16:creationId xmlns:a16="http://schemas.microsoft.com/office/drawing/2014/main" id="{A7154C17-07AD-B48C-84C0-4E3F60A1637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791" y="11694"/>
              <a:ext cx="0" cy="1765"/>
            </a:xfrm>
            <a:prstGeom prst="straightConnector1">
              <a:avLst/>
            </a:prstGeom>
            <a:noFill/>
            <a:ln w="9525">
              <a:solidFill>
                <a:srgbClr val="7F7F7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0" name="Grupa 9">
            <a:extLst>
              <a:ext uri="{FF2B5EF4-FFF2-40B4-BE49-F238E27FC236}">
                <a16:creationId xmlns:a16="http://schemas.microsoft.com/office/drawing/2014/main" id="{DD0FB53A-A0A6-108C-2841-19765E81CDD3}"/>
              </a:ext>
            </a:extLst>
          </p:cNvPr>
          <p:cNvGrpSpPr>
            <a:grpSpLocks/>
          </p:cNvGrpSpPr>
          <p:nvPr/>
        </p:nvGrpSpPr>
        <p:grpSpPr bwMode="auto">
          <a:xfrm>
            <a:off x="7916003" y="2155033"/>
            <a:ext cx="3153133" cy="4390006"/>
            <a:chOff x="-3176" y="-23"/>
            <a:chExt cx="19755" cy="16370"/>
          </a:xfrm>
        </p:grpSpPr>
        <p:cxnSp>
          <p:nvCxnSpPr>
            <p:cNvPr id="21" name="Łącznik prosty ze strzałką 20">
              <a:extLst>
                <a:ext uri="{FF2B5EF4-FFF2-40B4-BE49-F238E27FC236}">
                  <a16:creationId xmlns:a16="http://schemas.microsoft.com/office/drawing/2014/main" id="{B3B2B8E2-F63D-004D-FB60-5E4718CE4EE8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835" y="7321"/>
              <a:ext cx="0" cy="1765"/>
            </a:xfrm>
            <a:prstGeom prst="straightConnector1">
              <a:avLst/>
            </a:prstGeom>
            <a:noFill/>
            <a:ln w="9525">
              <a:solidFill>
                <a:srgbClr val="7F7F7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2" name="Prostokąt zaokrąglony 1073741864">
              <a:extLst>
                <a:ext uri="{FF2B5EF4-FFF2-40B4-BE49-F238E27FC236}">
                  <a16:creationId xmlns:a16="http://schemas.microsoft.com/office/drawing/2014/main" id="{7E23278A-C622-2552-9ED1-28999578FB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2980" y="-23"/>
              <a:ext cx="19402" cy="2986"/>
            </a:xfrm>
            <a:prstGeom prst="roundRect">
              <a:avLst>
                <a:gd name="adj" fmla="val 16667"/>
              </a:avLst>
            </a:prstGeom>
            <a:solidFill>
              <a:schemeClr val="bg2"/>
            </a:solidFill>
            <a:ln>
              <a:noFill/>
            </a:ln>
            <a:effectLst>
              <a:outerShdw dist="19050" dir="5400000" algn="ctr" rotWithShape="0">
                <a:srgbClr val="000000">
                  <a:alpha val="62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spcBef>
                  <a:spcPts val="1400"/>
                </a:spcBef>
                <a:spcAft>
                  <a:spcPts val="800"/>
                </a:spcAft>
              </a:pPr>
              <a:endParaRPr lang="pl-PL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3" name="Prostokąt zaokrąglony 1073741855">
              <a:extLst>
                <a:ext uri="{FF2B5EF4-FFF2-40B4-BE49-F238E27FC236}">
                  <a16:creationId xmlns:a16="http://schemas.microsoft.com/office/drawing/2014/main" id="{681F450B-2A92-F72D-A91F-A343F63C6D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3176" y="4604"/>
              <a:ext cx="19755" cy="3020"/>
            </a:xfrm>
            <a:prstGeom prst="roundRect">
              <a:avLst>
                <a:gd name="adj" fmla="val 2926"/>
              </a:avLst>
            </a:prstGeom>
            <a:solidFill>
              <a:schemeClr val="bg2">
                <a:lumMod val="75000"/>
              </a:schemeClr>
            </a:solidFill>
            <a:ln>
              <a:noFill/>
            </a:ln>
            <a:effectLst>
              <a:outerShdw dist="19050" dir="5400000" algn="ctr" rotWithShape="0">
                <a:srgbClr val="000000">
                  <a:alpha val="62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algn="ctr">
                <a:lnSpc>
                  <a:spcPct val="107000"/>
                </a:lnSpc>
                <a:spcBef>
                  <a:spcPts val="1400"/>
                </a:spcBef>
                <a:spcAft>
                  <a:spcPts val="800"/>
                </a:spcAft>
              </a:pPr>
              <a:r>
                <a:rPr lang="pl-PL" sz="2000" b="1" dirty="0">
                  <a:effectLst/>
                  <a:latin typeface="Calibri Light" panose="020F03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Kierunki działań Strategii</a:t>
              </a:r>
              <a:endParaRPr lang="pl-PL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4" name="Prostokąt zaokrąglony 1073741848">
              <a:extLst>
                <a:ext uri="{FF2B5EF4-FFF2-40B4-BE49-F238E27FC236}">
                  <a16:creationId xmlns:a16="http://schemas.microsoft.com/office/drawing/2014/main" id="{13DDA952-51AD-2720-00CD-74C65E749E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3176" y="9018"/>
              <a:ext cx="19444" cy="2745"/>
            </a:xfrm>
            <a:prstGeom prst="roundRect">
              <a:avLst>
                <a:gd name="adj" fmla="val 16667"/>
              </a:avLst>
            </a:prstGeom>
            <a:solidFill>
              <a:srgbClr val="EDEDED"/>
            </a:solidFill>
            <a:ln>
              <a:noFill/>
            </a:ln>
            <a:effectLst>
              <a:outerShdw dist="19050" dir="5400000" algn="ctr" rotWithShape="0">
                <a:srgbClr val="000000">
                  <a:alpha val="62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36000" tIns="36000" rIns="36000" bIns="0" anchor="t" anchorCtr="0" upright="1">
              <a:noAutofit/>
            </a:bodyPr>
            <a:lstStyle/>
            <a:p>
              <a:pPr algn="ctr">
                <a:lnSpc>
                  <a:spcPct val="107000"/>
                </a:lnSpc>
                <a:spcBef>
                  <a:spcPts val="1400"/>
                </a:spcBef>
                <a:spcAft>
                  <a:spcPts val="800"/>
                </a:spcAft>
              </a:pPr>
              <a:r>
                <a:rPr lang="pl-PL" sz="2000" b="1" dirty="0">
                  <a:effectLst/>
                  <a:latin typeface="Calibri Light" panose="020F03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Wiązki projektów </a:t>
              </a:r>
              <a:r>
                <a:rPr lang="pl-PL" sz="20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</a:p>
          </p:txBody>
        </p:sp>
        <p:sp>
          <p:nvSpPr>
            <p:cNvPr id="25" name="Prostokąt zaokrąglony 1073741847">
              <a:extLst>
                <a:ext uri="{FF2B5EF4-FFF2-40B4-BE49-F238E27FC236}">
                  <a16:creationId xmlns:a16="http://schemas.microsoft.com/office/drawing/2014/main" id="{22647386-AB01-294A-8652-53FB8F271C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2280" y="13544"/>
              <a:ext cx="18692" cy="2803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2700">
              <a:solidFill>
                <a:schemeClr val="bg2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rot="0" vert="horz" wrap="square" lIns="36000" tIns="0" rIns="36000" bIns="36000" anchor="t" anchorCtr="0" upright="1">
              <a:noAutofit/>
            </a:bodyPr>
            <a:lstStyle/>
            <a:p>
              <a:pPr algn="ctr">
                <a:lnSpc>
                  <a:spcPct val="107000"/>
                </a:lnSpc>
                <a:spcBef>
                  <a:spcPts val="1400"/>
                </a:spcBef>
                <a:spcAft>
                  <a:spcPts val="800"/>
                </a:spcAft>
              </a:pPr>
              <a:r>
                <a:rPr lang="pl-PL" b="1" dirty="0">
                  <a:effectLst/>
                  <a:latin typeface="Calibri Light" panose="020F03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Rezultaty planowanych działań i wskaźniki ich osiągnięcia</a:t>
              </a:r>
              <a:endParaRPr lang="pl-PL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>
                <a:lnSpc>
                  <a:spcPct val="107000"/>
                </a:lnSpc>
                <a:spcBef>
                  <a:spcPts val="1400"/>
                </a:spcBef>
                <a:spcAft>
                  <a:spcPts val="800"/>
                </a:spcAft>
              </a:pPr>
              <a:r>
                <a:rPr lang="pl-PL" sz="10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  <a:endParaRPr lang="pl-PL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6" name="Łącznik prosty ze strzałką 25">
              <a:extLst>
                <a:ext uri="{FF2B5EF4-FFF2-40B4-BE49-F238E27FC236}">
                  <a16:creationId xmlns:a16="http://schemas.microsoft.com/office/drawing/2014/main" id="{9CDCA7DA-49FD-5DFB-587E-47A4CDA4CD9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702" y="3082"/>
              <a:ext cx="0" cy="1275"/>
            </a:xfrm>
            <a:prstGeom prst="straightConnector1">
              <a:avLst/>
            </a:prstGeom>
            <a:noFill/>
            <a:ln w="9525">
              <a:solidFill>
                <a:srgbClr val="7F7F7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7" name="Łącznik prosty ze strzałką 26">
              <a:extLst>
                <a:ext uri="{FF2B5EF4-FFF2-40B4-BE49-F238E27FC236}">
                  <a16:creationId xmlns:a16="http://schemas.microsoft.com/office/drawing/2014/main" id="{8827FF18-C475-8D38-00D8-151C175CAB31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835" y="11827"/>
              <a:ext cx="0" cy="1765"/>
            </a:xfrm>
            <a:prstGeom prst="straightConnector1">
              <a:avLst/>
            </a:prstGeom>
            <a:noFill/>
            <a:ln w="9525">
              <a:solidFill>
                <a:srgbClr val="7F7F7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1" name="Grupa 10">
            <a:extLst>
              <a:ext uri="{FF2B5EF4-FFF2-40B4-BE49-F238E27FC236}">
                <a16:creationId xmlns:a16="http://schemas.microsoft.com/office/drawing/2014/main" id="{BEE97B13-B771-C252-E7B1-2226B73BD45C}"/>
              </a:ext>
            </a:extLst>
          </p:cNvPr>
          <p:cNvGrpSpPr>
            <a:grpSpLocks/>
          </p:cNvGrpSpPr>
          <p:nvPr/>
        </p:nvGrpSpPr>
        <p:grpSpPr bwMode="auto">
          <a:xfrm>
            <a:off x="904092" y="1415678"/>
            <a:ext cx="10195530" cy="5129898"/>
            <a:chOff x="-6837" y="1250"/>
            <a:chExt cx="63877" cy="19129"/>
          </a:xfrm>
        </p:grpSpPr>
        <p:cxnSp>
          <p:nvCxnSpPr>
            <p:cNvPr id="12" name="Łącznik prosty ze strzałką 11">
              <a:extLst>
                <a:ext uri="{FF2B5EF4-FFF2-40B4-BE49-F238E27FC236}">
                  <a16:creationId xmlns:a16="http://schemas.microsoft.com/office/drawing/2014/main" id="{D3052FC7-86F0-F41B-FAFF-CEC7085BC077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074" y="6994"/>
              <a:ext cx="0" cy="1632"/>
            </a:xfrm>
            <a:prstGeom prst="straightConnector1">
              <a:avLst/>
            </a:prstGeom>
            <a:noFill/>
            <a:ln w="9525">
              <a:solidFill>
                <a:srgbClr val="7F7F7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" name="Łącznik prosty ze strzałką 12">
              <a:extLst>
                <a:ext uri="{FF2B5EF4-FFF2-40B4-BE49-F238E27FC236}">
                  <a16:creationId xmlns:a16="http://schemas.microsoft.com/office/drawing/2014/main" id="{1C0D4285-8EF8-FF7B-4300-F57C96CBE79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074" y="11351"/>
              <a:ext cx="0" cy="1632"/>
            </a:xfrm>
            <a:prstGeom prst="straightConnector1">
              <a:avLst/>
            </a:prstGeom>
            <a:noFill/>
            <a:ln w="9525">
              <a:solidFill>
                <a:srgbClr val="7F7F7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4" name="Łącznik prosty ze strzałką 13">
              <a:extLst>
                <a:ext uri="{FF2B5EF4-FFF2-40B4-BE49-F238E27FC236}">
                  <a16:creationId xmlns:a16="http://schemas.microsoft.com/office/drawing/2014/main" id="{C57388F1-B757-940A-4C5A-36F42026D33A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074" y="15525"/>
              <a:ext cx="0" cy="1765"/>
            </a:xfrm>
            <a:prstGeom prst="straightConnector1">
              <a:avLst/>
            </a:prstGeom>
            <a:noFill/>
            <a:ln w="9525">
              <a:solidFill>
                <a:srgbClr val="7F7F7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15" name="Grupa 14">
              <a:extLst>
                <a:ext uri="{FF2B5EF4-FFF2-40B4-BE49-F238E27FC236}">
                  <a16:creationId xmlns:a16="http://schemas.microsoft.com/office/drawing/2014/main" id="{F1AD9AF6-0667-500B-F64A-11E63FE6263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6837" y="1250"/>
              <a:ext cx="63877" cy="19129"/>
              <a:chOff x="-6837" y="1250"/>
              <a:chExt cx="63877" cy="19129"/>
            </a:xfrm>
          </p:grpSpPr>
          <p:sp>
            <p:nvSpPr>
              <p:cNvPr id="16" name="Prostokąt zaokrąglony 1073741865">
                <a:extLst>
                  <a:ext uri="{FF2B5EF4-FFF2-40B4-BE49-F238E27FC236}">
                    <a16:creationId xmlns:a16="http://schemas.microsoft.com/office/drawing/2014/main" id="{50CD9170-345A-6CE3-2ED6-3EB29F705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6370" y="1250"/>
                <a:ext cx="63410" cy="2281"/>
              </a:xfrm>
              <a:prstGeom prst="roundRect">
                <a:avLst>
                  <a:gd name="adj" fmla="val 16667"/>
                </a:avLst>
              </a:prstGeom>
              <a:solidFill>
                <a:srgbClr val="0070C0"/>
              </a:solidFill>
              <a:ln>
                <a:noFill/>
              </a:ln>
              <a:effectLst>
                <a:outerShdw dist="19050" dir="5400000" algn="ctr" rotWithShape="0">
                  <a:srgbClr val="000000">
                    <a:alpha val="62999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Bef>
                    <a:spcPts val="1400"/>
                  </a:spcBef>
                  <a:spcAft>
                    <a:spcPts val="800"/>
                  </a:spcAft>
                </a:pPr>
                <a:r>
                  <a:rPr lang="pl-PL" sz="2000" b="1" dirty="0"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Strategia Rozwoju Ponadlokalnego Koszalińsko-Kołobrzesko-Białogardzkiego Obszaru Funkcjonalnego na lata 2021 - 2030</a:t>
                </a:r>
                <a:endParaRPr lang="pl-PL" sz="20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Prostokąt zaokrąglony 1073741863">
                <a:extLst>
                  <a:ext uri="{FF2B5EF4-FFF2-40B4-BE49-F238E27FC236}">
                    <a16:creationId xmlns:a16="http://schemas.microsoft.com/office/drawing/2014/main" id="{4FE3B2CC-8A48-5D9C-36F9-4F7F4AEFE9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6443" y="3982"/>
                <a:ext cx="20312" cy="2961"/>
              </a:xfrm>
              <a:prstGeom prst="roundRect">
                <a:avLst>
                  <a:gd name="adj" fmla="val 16667"/>
                </a:avLst>
              </a:prstGeom>
              <a:solidFill>
                <a:srgbClr val="BEE0FA"/>
              </a:solidFill>
              <a:ln>
                <a:noFill/>
              </a:ln>
              <a:effectLst>
                <a:outerShdw dist="19050" dir="5400000" algn="ctr" rotWithShape="0">
                  <a:srgbClr val="000000">
                    <a:alpha val="62999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36000" tIns="45720" rIns="36000" bIns="45720" anchor="t" anchorCtr="0" upright="1">
                <a:noAutofit/>
              </a:bodyPr>
              <a:lstStyle/>
              <a:p>
                <a:pPr algn="ctr">
                  <a:spcBef>
                    <a:spcPts val="1400"/>
                  </a:spcBef>
                  <a:spcAft>
                    <a:spcPts val="800"/>
                  </a:spcAft>
                </a:pPr>
                <a:endParaRPr lang="pl-PL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Prostokąt zaokrąglony 1073741861">
                <a:extLst>
                  <a:ext uri="{FF2B5EF4-FFF2-40B4-BE49-F238E27FC236}">
                    <a16:creationId xmlns:a16="http://schemas.microsoft.com/office/drawing/2014/main" id="{3396A2B7-95D6-787F-6417-ADB8BC70DD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6370" y="8601"/>
                <a:ext cx="20312" cy="2750"/>
              </a:xfrm>
              <a:prstGeom prst="roundRect">
                <a:avLst>
                  <a:gd name="adj" fmla="val 5588"/>
                </a:avLst>
              </a:prstGeom>
              <a:solidFill>
                <a:srgbClr val="A6D5F8"/>
              </a:solidFill>
              <a:ln>
                <a:noFill/>
              </a:ln>
              <a:effectLst>
                <a:outerShdw dist="19050" dir="5400000" algn="ctr" rotWithShape="0">
                  <a:srgbClr val="000000">
                    <a:alpha val="62999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Bef>
                    <a:spcPts val="1400"/>
                  </a:spcBef>
                  <a:spcAft>
                    <a:spcPts val="800"/>
                  </a:spcAft>
                </a:pPr>
                <a:r>
                  <a:rPr lang="pl-PL" sz="2000" b="1" dirty="0">
                    <a:effectLst/>
                    <a:latin typeface="Calibri Light" panose="020F03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Kierunki działań Strategii</a:t>
                </a:r>
                <a:endParaRPr lang="pl-PL" sz="20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" name="Prostokąt zaokrąglony 1073741860">
                <a:extLst>
                  <a:ext uri="{FF2B5EF4-FFF2-40B4-BE49-F238E27FC236}">
                    <a16:creationId xmlns:a16="http://schemas.microsoft.com/office/drawing/2014/main" id="{EEFF1443-E404-07FE-E451-1F8364F347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6837" y="13009"/>
                <a:ext cx="20313" cy="2400"/>
              </a:xfrm>
              <a:prstGeom prst="roundRect">
                <a:avLst>
                  <a:gd name="adj" fmla="val 16667"/>
                </a:avLst>
              </a:prstGeom>
              <a:solidFill>
                <a:srgbClr val="EDEDED"/>
              </a:solidFill>
              <a:ln>
                <a:noFill/>
              </a:ln>
              <a:effectLst>
                <a:outerShdw dist="19050" dir="5400000" algn="ctr" rotWithShape="0">
                  <a:srgbClr val="000000">
                    <a:alpha val="62999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36000" tIns="36000" rIns="36000" bIns="0" anchor="t" anchorCtr="0" upright="1">
                <a:noAutofit/>
              </a:bodyPr>
              <a:lstStyle/>
              <a:p>
                <a:pPr algn="ctr">
                  <a:spcBef>
                    <a:spcPts val="1400"/>
                  </a:spcBef>
                  <a:spcAft>
                    <a:spcPts val="800"/>
                  </a:spcAft>
                </a:pPr>
                <a:r>
                  <a:rPr lang="pl-PL" sz="2000" b="1" dirty="0">
                    <a:effectLst/>
                    <a:latin typeface="Calibri Light" panose="020F03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Wiązki projektów</a:t>
                </a:r>
                <a:endParaRPr lang="pl-PL" sz="20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" name="Prostokąt zaokrąglony 1073741859">
                <a:extLst>
                  <a:ext uri="{FF2B5EF4-FFF2-40B4-BE49-F238E27FC236}">
                    <a16:creationId xmlns:a16="http://schemas.microsoft.com/office/drawing/2014/main" id="{0ACD1BDD-CC35-B000-CF5E-953947BC88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6837" y="17392"/>
                <a:ext cx="19937" cy="2987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12700">
                <a:solidFill>
                  <a:schemeClr val="accent1"/>
                </a:solidFill>
                <a:miter lim="800000"/>
                <a:headEnd/>
                <a:tailEnd/>
              </a:ln>
            </p:spPr>
            <p:txBody>
              <a:bodyPr rot="0" vert="horz" wrap="square" lIns="36000" tIns="0" rIns="36000" bIns="36000" anchor="t" anchorCtr="0" upright="1">
                <a:noAutofit/>
              </a:bodyPr>
              <a:lstStyle/>
              <a:p>
                <a:pPr algn="ctr">
                  <a:lnSpc>
                    <a:spcPct val="107000"/>
                  </a:lnSpc>
                  <a:spcBef>
                    <a:spcPts val="1400"/>
                  </a:spcBef>
                  <a:spcAft>
                    <a:spcPts val="800"/>
                  </a:spcAft>
                </a:pPr>
                <a:r>
                  <a:rPr lang="pl-PL" b="1" dirty="0">
                    <a:effectLst/>
                    <a:latin typeface="Calibri Light" panose="020F03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Rezultaty planowanych działań i wskaźniki ich osiągnięcia</a:t>
                </a:r>
                <a:endParaRPr lang="pl-PL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35" name="Prostokąt zaokrąglony 1073741863">
            <a:extLst>
              <a:ext uri="{FF2B5EF4-FFF2-40B4-BE49-F238E27FC236}">
                <a16:creationId xmlns:a16="http://schemas.microsoft.com/office/drawing/2014/main" id="{4D755838-DF3B-5A47-AEB6-2D91A52564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6978" y="208712"/>
            <a:ext cx="10128862" cy="403295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>
            <a:noFill/>
          </a:ln>
          <a:effectLst>
            <a:outerShdw dist="19050" dir="5400000" algn="ctr" rotWithShape="0">
              <a:srgbClr val="000000">
                <a:alpha val="62999"/>
              </a:srgbClr>
            </a:outerShdw>
          </a:effectLst>
        </p:spPr>
        <p:txBody>
          <a:bodyPr rot="0" vert="horz" wrap="square" lIns="36000" tIns="45720" rIns="3600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Bef>
                <a:spcPts val="1400"/>
              </a:spcBef>
              <a:spcAft>
                <a:spcPts val="800"/>
              </a:spcAft>
            </a:pPr>
            <a:r>
              <a:rPr lang="pl-PL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l-PL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Misja </a:t>
            </a:r>
            <a:endParaRPr lang="pl-PL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6" name="Prostokąt zaokrąglony 1073741863">
            <a:extLst>
              <a:ext uri="{FF2B5EF4-FFF2-40B4-BE49-F238E27FC236}">
                <a16:creationId xmlns:a16="http://schemas.microsoft.com/office/drawing/2014/main" id="{F8495459-62E6-AF6E-006C-9B08CA3A6E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6978" y="812195"/>
            <a:ext cx="10138390" cy="413173"/>
          </a:xfrm>
          <a:prstGeom prst="roundRect">
            <a:avLst>
              <a:gd name="adj" fmla="val 16667"/>
            </a:avLst>
          </a:prstGeom>
          <a:solidFill>
            <a:srgbClr val="9FE6FF"/>
          </a:solidFill>
          <a:ln>
            <a:noFill/>
          </a:ln>
          <a:effectLst>
            <a:outerShdw dist="19050" dir="5400000" algn="ctr" rotWithShape="0">
              <a:srgbClr val="000000">
                <a:alpha val="62999"/>
              </a:srgbClr>
            </a:outerShdw>
          </a:effectLst>
        </p:spPr>
        <p:txBody>
          <a:bodyPr rot="0" vert="horz" wrap="square" lIns="36000" tIns="45720" rIns="3600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Bef>
                <a:spcPts val="1400"/>
              </a:spcBef>
              <a:spcAft>
                <a:spcPts val="800"/>
              </a:spcAft>
            </a:pPr>
            <a:r>
              <a:rPr lang="pl-PL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l-PL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Wizja</a:t>
            </a:r>
            <a:r>
              <a:rPr lang="pl-PL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pl-PL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7" name="pole tekstowe 36">
            <a:extLst>
              <a:ext uri="{FF2B5EF4-FFF2-40B4-BE49-F238E27FC236}">
                <a16:creationId xmlns:a16="http://schemas.microsoft.com/office/drawing/2014/main" id="{2C4A370D-DAAE-9623-1877-A12E76EE17C1}"/>
              </a:ext>
            </a:extLst>
          </p:cNvPr>
          <p:cNvSpPr txBox="1"/>
          <p:nvPr/>
        </p:nvSpPr>
        <p:spPr>
          <a:xfrm>
            <a:off x="1147922" y="2128085"/>
            <a:ext cx="2819237" cy="1058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7000"/>
              </a:lnSpc>
            </a:pPr>
            <a:r>
              <a:rPr lang="pl-PL" sz="2000" b="1" dirty="0">
                <a:solidFill>
                  <a:srgbClr val="0070C0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Sfera społeczna </a:t>
            </a:r>
            <a:endParaRPr lang="pl-PL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</a:pPr>
            <a:r>
              <a:rPr lang="pl-PL" sz="2000" b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Cele strategiczne</a:t>
            </a:r>
            <a:r>
              <a:rPr lang="pl-PL" sz="200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pl-PL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pl-PL" sz="2000" dirty="0"/>
          </a:p>
        </p:txBody>
      </p:sp>
      <p:sp>
        <p:nvSpPr>
          <p:cNvPr id="38" name="pole tekstowe 37">
            <a:extLst>
              <a:ext uri="{FF2B5EF4-FFF2-40B4-BE49-F238E27FC236}">
                <a16:creationId xmlns:a16="http://schemas.microsoft.com/office/drawing/2014/main" id="{E8E7F363-0B50-A2CC-7E60-9025ECF9E68C}"/>
              </a:ext>
            </a:extLst>
          </p:cNvPr>
          <p:cNvSpPr txBox="1"/>
          <p:nvPr/>
        </p:nvSpPr>
        <p:spPr>
          <a:xfrm>
            <a:off x="4588993" y="2113918"/>
            <a:ext cx="2900265" cy="1215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100"/>
              </a:lnSpc>
            </a:pPr>
            <a:r>
              <a:rPr lang="pl-PL" sz="2000" b="1" dirty="0">
                <a:solidFill>
                  <a:srgbClr val="0070C0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Sfera infrastruktury, przestrzeni i środowiska</a:t>
            </a:r>
            <a:endParaRPr lang="pl-PL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ts val="2100"/>
              </a:lnSpc>
            </a:pPr>
            <a:r>
              <a:rPr lang="pl-PL" sz="2000" b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Cele strategiczne</a:t>
            </a:r>
            <a:r>
              <a:rPr lang="pl-PL" sz="200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pl-PL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pl-PL" dirty="0"/>
          </a:p>
        </p:txBody>
      </p:sp>
      <p:sp>
        <p:nvSpPr>
          <p:cNvPr id="39" name="pole tekstowe 38">
            <a:extLst>
              <a:ext uri="{FF2B5EF4-FFF2-40B4-BE49-F238E27FC236}">
                <a16:creationId xmlns:a16="http://schemas.microsoft.com/office/drawing/2014/main" id="{D3AC8443-080E-9988-F86E-FE269C14953E}"/>
              </a:ext>
            </a:extLst>
          </p:cNvPr>
          <p:cNvSpPr txBox="1"/>
          <p:nvPr/>
        </p:nvSpPr>
        <p:spPr>
          <a:xfrm>
            <a:off x="8083030" y="2146750"/>
            <a:ext cx="2819237" cy="9971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7000"/>
              </a:lnSpc>
            </a:pPr>
            <a:r>
              <a:rPr lang="pl-PL" sz="2000" b="1" dirty="0">
                <a:solidFill>
                  <a:srgbClr val="0070C0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Sfera gospodarcza</a:t>
            </a:r>
            <a:endParaRPr lang="pl-PL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</a:pPr>
            <a:r>
              <a:rPr lang="pl-PL" sz="2000" b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Cele strategiczne</a:t>
            </a:r>
            <a:r>
              <a:rPr lang="pl-PL" sz="200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pl-PL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pl-PL" sz="1600" dirty="0"/>
          </a:p>
        </p:txBody>
      </p:sp>
    </p:spTree>
    <p:extLst>
      <p:ext uri="{BB962C8B-B14F-4D97-AF65-F5344CB8AC3E}">
        <p14:creationId xmlns:p14="http://schemas.microsoft.com/office/powerpoint/2010/main" val="35011878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DF114573-5381-30F9-8701-9A16C080EFFC}"/>
              </a:ext>
            </a:extLst>
          </p:cNvPr>
          <p:cNvSpPr txBox="1"/>
          <p:nvPr/>
        </p:nvSpPr>
        <p:spPr>
          <a:xfrm>
            <a:off x="5720124" y="3027793"/>
            <a:ext cx="6545034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b="1" dirty="0"/>
              <a:t>130</a:t>
            </a:r>
            <a:r>
              <a:rPr lang="pl-PL" sz="2800" dirty="0">
                <a:latin typeface="+mj-lt"/>
              </a:rPr>
              <a:t> wiązek projektów </a:t>
            </a:r>
            <a:r>
              <a:rPr lang="pl-PL" sz="2400" dirty="0">
                <a:solidFill>
                  <a:srgbClr val="0070C0"/>
                </a:solidFill>
                <a:latin typeface="+mj-lt"/>
              </a:rPr>
              <a:t>w tym w sferze: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sz="2400" dirty="0">
                <a:solidFill>
                  <a:srgbClr val="0070C0"/>
                </a:solidFill>
                <a:latin typeface="+mj-lt"/>
              </a:rPr>
              <a:t>Społecznej – </a:t>
            </a:r>
            <a:r>
              <a:rPr lang="pl-PL" sz="2400" b="1" dirty="0">
                <a:solidFill>
                  <a:srgbClr val="0070C0"/>
                </a:solidFill>
              </a:rPr>
              <a:t>38</a:t>
            </a:r>
            <a:r>
              <a:rPr lang="pl-PL" sz="2400" dirty="0">
                <a:solidFill>
                  <a:srgbClr val="0070C0"/>
                </a:solidFill>
                <a:latin typeface="+mj-lt"/>
              </a:rPr>
              <a:t>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sz="2400" dirty="0">
                <a:solidFill>
                  <a:srgbClr val="0070C0"/>
                </a:solidFill>
                <a:latin typeface="+mj-lt"/>
              </a:rPr>
              <a:t>Gospodarczej – </a:t>
            </a:r>
            <a:r>
              <a:rPr lang="pl-PL" sz="2400" b="1" dirty="0">
                <a:solidFill>
                  <a:srgbClr val="0070C0"/>
                </a:solidFill>
              </a:rPr>
              <a:t>26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sz="2400" dirty="0">
                <a:solidFill>
                  <a:srgbClr val="0070C0"/>
                </a:solidFill>
                <a:latin typeface="+mj-lt"/>
              </a:rPr>
              <a:t>Infrastruktury, przestrzeni i środowiska – </a:t>
            </a:r>
            <a:r>
              <a:rPr lang="pl-PL" sz="2400" b="1" dirty="0">
                <a:solidFill>
                  <a:srgbClr val="0070C0"/>
                </a:solidFill>
              </a:rPr>
              <a:t>66</a:t>
            </a:r>
            <a:r>
              <a:rPr lang="pl-PL" sz="2400" dirty="0">
                <a:solidFill>
                  <a:srgbClr val="0070C0"/>
                </a:solidFill>
                <a:latin typeface="+mj-lt"/>
              </a:rPr>
              <a:t> </a:t>
            </a:r>
            <a:endParaRPr lang="pl-PL" sz="2800" dirty="0">
              <a:solidFill>
                <a:srgbClr val="0070C0"/>
              </a:solidFill>
              <a:latin typeface="+mj-lt"/>
            </a:endParaRPr>
          </a:p>
          <a:p>
            <a:endParaRPr lang="pl-PL" dirty="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B7C6B0C1-809C-9771-A248-36D67CF37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2788" y="119743"/>
            <a:ext cx="10731251" cy="842312"/>
          </a:xfrm>
          <a:solidFill>
            <a:schemeClr val="accent1"/>
          </a:solidFill>
        </p:spPr>
        <p:txBody>
          <a:bodyPr>
            <a:normAutofit/>
          </a:bodyPr>
          <a:lstStyle/>
          <a:p>
            <a:r>
              <a:rPr lang="pl-PL" sz="2800" b="1" dirty="0">
                <a:solidFill>
                  <a:schemeClr val="bg1"/>
                </a:solidFill>
                <a:latin typeface="+mj-lt"/>
              </a:rPr>
              <a:t>Struktura ilościowa Strategii KKBOF</a:t>
            </a: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01CDF0C8-5A2A-CADA-7D88-9428C04AD5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8226" y="962055"/>
            <a:ext cx="1618872" cy="1743400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BF8C6B59-7F82-BF19-CDE7-C89FEEF760C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320" y="1101366"/>
            <a:ext cx="1575932" cy="1602789"/>
          </a:xfrm>
          <a:prstGeom prst="rect">
            <a:avLst/>
          </a:prstGeom>
        </p:spPr>
      </p:pic>
      <p:sp>
        <p:nvSpPr>
          <p:cNvPr id="9" name="pole tekstowe 8">
            <a:extLst>
              <a:ext uri="{FF2B5EF4-FFF2-40B4-BE49-F238E27FC236}">
                <a16:creationId xmlns:a16="http://schemas.microsoft.com/office/drawing/2014/main" id="{619CF752-1AF4-8AAF-C030-790ED953E26F}"/>
              </a:ext>
            </a:extLst>
          </p:cNvPr>
          <p:cNvSpPr txBox="1"/>
          <p:nvPr/>
        </p:nvSpPr>
        <p:spPr>
          <a:xfrm>
            <a:off x="2851285" y="1572145"/>
            <a:ext cx="113997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2800" dirty="0">
                <a:latin typeface="+mj-lt"/>
              </a:rPr>
              <a:t>Misja</a:t>
            </a:r>
            <a:endParaRPr lang="pl-PL" sz="2800" dirty="0"/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id="{2F0A68A5-9816-DC48-3857-75981D8E6C54}"/>
              </a:ext>
            </a:extLst>
          </p:cNvPr>
          <p:cNvSpPr txBox="1"/>
          <p:nvPr/>
        </p:nvSpPr>
        <p:spPr>
          <a:xfrm>
            <a:off x="8611136" y="1572145"/>
            <a:ext cx="122482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2800" dirty="0">
                <a:latin typeface="+mj-lt"/>
              </a:rPr>
              <a:t>Wizja</a:t>
            </a:r>
          </a:p>
        </p:txBody>
      </p:sp>
      <p:sp>
        <p:nvSpPr>
          <p:cNvPr id="13" name="pole tekstowe 12">
            <a:extLst>
              <a:ext uri="{FF2B5EF4-FFF2-40B4-BE49-F238E27FC236}">
                <a16:creationId xmlns:a16="http://schemas.microsoft.com/office/drawing/2014/main" id="{994A9425-5AF7-6984-CDF3-8D9245E188D0}"/>
              </a:ext>
            </a:extLst>
          </p:cNvPr>
          <p:cNvSpPr txBox="1"/>
          <p:nvPr/>
        </p:nvSpPr>
        <p:spPr>
          <a:xfrm>
            <a:off x="827237" y="3027793"/>
            <a:ext cx="345302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2800" b="1" dirty="0"/>
              <a:t>6 </a:t>
            </a:r>
            <a:r>
              <a:rPr lang="pl-PL" sz="2800" dirty="0">
                <a:latin typeface="+mj-lt"/>
              </a:rPr>
              <a:t>Celów</a:t>
            </a:r>
            <a:r>
              <a:rPr lang="pl-PL" sz="1800" dirty="0">
                <a:latin typeface="+mj-lt"/>
              </a:rPr>
              <a:t> </a:t>
            </a:r>
            <a:r>
              <a:rPr lang="pl-PL" sz="2800" dirty="0">
                <a:latin typeface="+mj-lt"/>
              </a:rPr>
              <a:t>strategicznych</a:t>
            </a:r>
            <a:endParaRPr lang="pl-PL" sz="2800" b="1" dirty="0"/>
          </a:p>
        </p:txBody>
      </p:sp>
      <p:sp>
        <p:nvSpPr>
          <p:cNvPr id="15" name="pole tekstowe 14">
            <a:extLst>
              <a:ext uri="{FF2B5EF4-FFF2-40B4-BE49-F238E27FC236}">
                <a16:creationId xmlns:a16="http://schemas.microsoft.com/office/drawing/2014/main" id="{2D81A4B3-F0E2-C242-3580-0A751D2DD2DB}"/>
              </a:ext>
            </a:extLst>
          </p:cNvPr>
          <p:cNvSpPr txBox="1"/>
          <p:nvPr/>
        </p:nvSpPr>
        <p:spPr>
          <a:xfrm>
            <a:off x="5720124" y="4941026"/>
            <a:ext cx="6282063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2800" b="1" dirty="0"/>
              <a:t>21</a:t>
            </a:r>
            <a:r>
              <a:rPr lang="pl-PL" sz="2800" dirty="0">
                <a:latin typeface="+mj-lt"/>
              </a:rPr>
              <a:t> Kierunków działań  </a:t>
            </a:r>
            <a:r>
              <a:rPr lang="pl-PL" sz="2400" dirty="0">
                <a:solidFill>
                  <a:srgbClr val="0070C0"/>
                </a:solidFill>
                <a:latin typeface="+mj-lt"/>
              </a:rPr>
              <a:t>w tym w sferze: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sz="2400" dirty="0">
                <a:solidFill>
                  <a:srgbClr val="0070C0"/>
                </a:solidFill>
                <a:latin typeface="+mj-lt"/>
              </a:rPr>
              <a:t>Społecznej – </a:t>
            </a:r>
            <a:r>
              <a:rPr lang="pl-PL" sz="2400" b="1" dirty="0">
                <a:solidFill>
                  <a:srgbClr val="0070C0"/>
                </a:solidFill>
              </a:rPr>
              <a:t>7</a:t>
            </a:r>
            <a:r>
              <a:rPr lang="pl-PL" sz="2400" dirty="0">
                <a:solidFill>
                  <a:srgbClr val="0070C0"/>
                </a:solidFill>
                <a:latin typeface="+mj-lt"/>
              </a:rPr>
              <a:t>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sz="2400" dirty="0">
                <a:solidFill>
                  <a:srgbClr val="0070C0"/>
                </a:solidFill>
                <a:latin typeface="+mj-lt"/>
              </a:rPr>
              <a:t>Gospodarczej – </a:t>
            </a:r>
            <a:r>
              <a:rPr lang="pl-PL" sz="2400" b="1" dirty="0">
                <a:solidFill>
                  <a:srgbClr val="0070C0"/>
                </a:solidFill>
              </a:rPr>
              <a:t>3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sz="2400" dirty="0">
                <a:solidFill>
                  <a:srgbClr val="0070C0"/>
                </a:solidFill>
                <a:latin typeface="+mj-lt"/>
              </a:rPr>
              <a:t>Infrastruktury, przestrzeni i środowiska – </a:t>
            </a:r>
            <a:r>
              <a:rPr lang="pl-PL" sz="2400" b="1" dirty="0">
                <a:solidFill>
                  <a:srgbClr val="0070C0"/>
                </a:solidFill>
              </a:rPr>
              <a:t>11</a:t>
            </a:r>
          </a:p>
        </p:txBody>
      </p:sp>
      <p:pic>
        <p:nvPicPr>
          <p:cNvPr id="17" name="Obraz 16">
            <a:extLst>
              <a:ext uri="{FF2B5EF4-FFF2-40B4-BE49-F238E27FC236}">
                <a16:creationId xmlns:a16="http://schemas.microsoft.com/office/drawing/2014/main" id="{ABA61735-53E9-33C3-603B-1FF00318EB7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045" y="3551013"/>
            <a:ext cx="3278480" cy="3278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6629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7E183D4F-941E-FD11-CBF2-5D43BA365080}"/>
              </a:ext>
            </a:extLst>
          </p:cNvPr>
          <p:cNvSpPr txBox="1"/>
          <p:nvPr/>
        </p:nvSpPr>
        <p:spPr>
          <a:xfrm>
            <a:off x="3368246" y="2624136"/>
            <a:ext cx="8142718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>
              <a:spcAft>
                <a:spcPts val="1000"/>
              </a:spcAft>
            </a:pPr>
            <a:r>
              <a:rPr lang="pl-PL" sz="2400" b="1" i="1" dirty="0">
                <a:solidFill>
                  <a:srgbClr val="70AD47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Jesteśmy zintegrowanym społecznie, gospodarczo</a:t>
            </a:r>
            <a:br>
              <a:rPr lang="pl-PL" sz="2400" b="1" i="1" dirty="0">
                <a:solidFill>
                  <a:srgbClr val="70AD47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</a:br>
            <a:r>
              <a:rPr lang="pl-PL" sz="2400" b="1" i="1" dirty="0">
                <a:solidFill>
                  <a:srgbClr val="70AD47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i przestrzennie nadmorskim obszarem ukierunkowanym na poprawę warunków życia i dostępu do usług obecnych </a:t>
            </a:r>
            <a:br>
              <a:rPr lang="pl-PL" sz="2400" b="1" i="1" dirty="0">
                <a:solidFill>
                  <a:srgbClr val="70AD47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</a:br>
            <a:r>
              <a:rPr lang="pl-PL" sz="2400" b="1" i="1" dirty="0">
                <a:solidFill>
                  <a:srgbClr val="70AD47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i przyszłych mieszkańców, przy jednoczesnym zachowaniu wysokich walorów</a:t>
            </a:r>
            <a:r>
              <a:rPr lang="pl-PL" sz="2400" b="1" dirty="0">
                <a:solidFill>
                  <a:srgbClr val="70AD47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unikalnego </a:t>
            </a:r>
            <a:r>
              <a:rPr lang="pl-PL" sz="2400" b="1" i="1" dirty="0">
                <a:solidFill>
                  <a:srgbClr val="70AD47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środowiska przyrodniczego.</a:t>
            </a:r>
            <a:endParaRPr lang="pl-PL" sz="24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sp>
        <p:nvSpPr>
          <p:cNvPr id="8" name="Prostokąt zaokrąglony 1073741863">
            <a:extLst>
              <a:ext uri="{FF2B5EF4-FFF2-40B4-BE49-F238E27FC236}">
                <a16:creationId xmlns:a16="http://schemas.microsoft.com/office/drawing/2014/main" id="{43EF6328-CC21-CC54-AADA-F8CDBEFB79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4517" y="1127562"/>
            <a:ext cx="10062965" cy="575372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>
            <a:noFill/>
          </a:ln>
          <a:effectLst>
            <a:outerShdw dist="19050" dir="5400000" algn="ctr" rotWithShape="0">
              <a:srgbClr val="000000">
                <a:alpha val="62999"/>
              </a:srgbClr>
            </a:outerShdw>
          </a:effectLst>
        </p:spPr>
        <p:txBody>
          <a:bodyPr rot="0" vert="horz" wrap="square" lIns="36000" tIns="45720" rIns="36000" bIns="45720" anchor="ctr" anchorCtr="0" upright="1">
            <a:noAutofit/>
          </a:bodyPr>
          <a:lstStyle/>
          <a:p>
            <a:pPr algn="ctr">
              <a:lnSpc>
                <a:spcPct val="107000"/>
              </a:lnSpc>
              <a:spcBef>
                <a:spcPts val="1400"/>
              </a:spcBef>
              <a:spcAft>
                <a:spcPts val="800"/>
              </a:spcAft>
            </a:pP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Misja </a:t>
            </a:r>
            <a:endParaRPr lang="pl-PL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Obraz 9">
            <a:extLst>
              <a:ext uri="{FF2B5EF4-FFF2-40B4-BE49-F238E27FC236}">
                <a16:creationId xmlns:a16="http://schemas.microsoft.com/office/drawing/2014/main" id="{37602E65-A264-7007-EB52-D1BB6EC828D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517" y="2457449"/>
            <a:ext cx="2103630" cy="2139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3626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>
            <a:extLst>
              <a:ext uri="{FF2B5EF4-FFF2-40B4-BE49-F238E27FC236}">
                <a16:creationId xmlns:a16="http://schemas.microsoft.com/office/drawing/2014/main" id="{5EE0D634-B048-8004-DEFC-3212FFE4C1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1338" y="1085677"/>
            <a:ext cx="8349424" cy="5972519"/>
          </a:xfrm>
          <a:prstGeom prst="rect">
            <a:avLst/>
          </a:prstGeom>
        </p:spPr>
      </p:pic>
      <p:sp>
        <p:nvSpPr>
          <p:cNvPr id="3" name="Prostokąt zaokrąglony 1073741863">
            <a:extLst>
              <a:ext uri="{FF2B5EF4-FFF2-40B4-BE49-F238E27FC236}">
                <a16:creationId xmlns:a16="http://schemas.microsoft.com/office/drawing/2014/main" id="{44897FF9-A551-C4D7-5BA8-140B5CCCD0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8320" y="312132"/>
            <a:ext cx="10115359" cy="635606"/>
          </a:xfrm>
          <a:prstGeom prst="roundRect">
            <a:avLst>
              <a:gd name="adj" fmla="val 16667"/>
            </a:avLst>
          </a:prstGeom>
          <a:solidFill>
            <a:srgbClr val="9FE6FF"/>
          </a:solidFill>
          <a:ln>
            <a:noFill/>
          </a:ln>
          <a:effectLst>
            <a:outerShdw dist="19050" dir="5400000" algn="ctr" rotWithShape="0">
              <a:srgbClr val="000000">
                <a:alpha val="62999"/>
              </a:srgbClr>
            </a:outerShdw>
          </a:effectLst>
        </p:spPr>
        <p:txBody>
          <a:bodyPr rot="0" vert="horz" wrap="square" lIns="36000" tIns="45720" rIns="36000" bIns="45720" anchor="ctr" anchorCtr="0" upright="1">
            <a:noAutofit/>
          </a:bodyPr>
          <a:lstStyle/>
          <a:p>
            <a:pPr algn="ctr">
              <a:lnSpc>
                <a:spcPct val="107000"/>
              </a:lnSpc>
              <a:spcBef>
                <a:spcPts val="1400"/>
              </a:spcBef>
              <a:spcAft>
                <a:spcPts val="800"/>
              </a:spcAft>
            </a:pPr>
            <a:r>
              <a:rPr lang="pl-PL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Wizja KKBOF do 2030 r. </a:t>
            </a:r>
            <a:endParaRPr lang="pl-PL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72174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a 7">
            <a:extLst>
              <a:ext uri="{FF2B5EF4-FFF2-40B4-BE49-F238E27FC236}">
                <a16:creationId xmlns:a16="http://schemas.microsoft.com/office/drawing/2014/main" id="{C512930E-6FFF-BF5D-C849-E9C9B090DF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8477300"/>
              </p:ext>
            </p:extLst>
          </p:nvPr>
        </p:nvGraphicFramePr>
        <p:xfrm>
          <a:off x="522401" y="1001811"/>
          <a:ext cx="11060112" cy="5242560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3352913">
                  <a:extLst>
                    <a:ext uri="{9D8B030D-6E8A-4147-A177-3AD203B41FA5}">
                      <a16:colId xmlns:a16="http://schemas.microsoft.com/office/drawing/2014/main" val="1627581579"/>
                    </a:ext>
                  </a:extLst>
                </a:gridCol>
                <a:gridCol w="4283529">
                  <a:extLst>
                    <a:ext uri="{9D8B030D-6E8A-4147-A177-3AD203B41FA5}">
                      <a16:colId xmlns:a16="http://schemas.microsoft.com/office/drawing/2014/main" val="1190204197"/>
                    </a:ext>
                  </a:extLst>
                </a:gridCol>
                <a:gridCol w="3423670">
                  <a:extLst>
                    <a:ext uri="{9D8B030D-6E8A-4147-A177-3AD203B41FA5}">
                      <a16:colId xmlns:a16="http://schemas.microsoft.com/office/drawing/2014/main" val="156883733"/>
                    </a:ext>
                  </a:extLst>
                </a:gridCol>
              </a:tblGrid>
              <a:tr h="670926">
                <a:tc>
                  <a:txBody>
                    <a:bodyPr/>
                    <a:lstStyle/>
                    <a:p>
                      <a:pPr algn="ctr"/>
                      <a:r>
                        <a:rPr lang="pl-PL" sz="2000" dirty="0">
                          <a:latin typeface="+mj-lt"/>
                        </a:rPr>
                        <a:t>Sfera społeczna</a:t>
                      </a:r>
                    </a:p>
                  </a:txBody>
                  <a:tcPr anchor="ctr">
                    <a:solidFill>
                      <a:srgbClr val="85C2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000" dirty="0">
                          <a:latin typeface="+mj-lt"/>
                        </a:rPr>
                        <a:t>Sfera infrastruktury, przestrzeni i środowiska</a:t>
                      </a:r>
                    </a:p>
                  </a:txBody>
                  <a:tcPr anchor="ctr">
                    <a:solidFill>
                      <a:srgbClr val="91E39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000" dirty="0">
                          <a:latin typeface="+mj-lt"/>
                        </a:rPr>
                        <a:t>Sfera gospodarcza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2145713"/>
                  </a:ext>
                </a:extLst>
              </a:tr>
              <a:tr h="153354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2000" b="1" kern="12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Cel strategiczny 1</a:t>
                      </a:r>
                      <a:r>
                        <a:rPr lang="pl-PL" sz="20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: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20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Rozwinięte sieci współpracy w </a:t>
                      </a:r>
                      <a:r>
                        <a:rPr lang="pl-PL" sz="2000" kern="120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ramach KKBOF.</a:t>
                      </a:r>
                      <a:endParaRPr lang="pl-PL" sz="20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2000" b="1" kern="12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Cel strategiczny 3: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20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Zwiększony stopień integracji przestrzennej i zachowania zasobów naturalnych oraz dziedzictwa kulturowego obszaru KKBOF.</a:t>
                      </a:r>
                      <a:endParaRPr lang="pl-PL" sz="20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l-PL" sz="2000" b="1" kern="12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Cel strategiczny 6: </a:t>
                      </a:r>
                    </a:p>
                    <a:p>
                      <a:r>
                        <a:rPr lang="pl-PL" sz="20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Zrównoważony rozwój gospodarczy KKBOF spójny</a:t>
                      </a:r>
                      <a:br>
                        <a:rPr lang="pl-PL" sz="20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lang="pl-PL" sz="20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z potencjałami lokalnymi.</a:t>
                      </a:r>
                      <a:endParaRPr lang="pl-PL" sz="2000" dirty="0">
                        <a:latin typeface="+mj-lt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7744686"/>
                  </a:ext>
                </a:extLst>
              </a:tr>
              <a:tr h="1919328">
                <a:tc>
                  <a:txBody>
                    <a:bodyPr/>
                    <a:lstStyle/>
                    <a:p>
                      <a:r>
                        <a:rPr lang="pl-PL" sz="2000" b="1" kern="12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Cel strategiczny 2: </a:t>
                      </a:r>
                    </a:p>
                    <a:p>
                      <a:r>
                        <a:rPr lang="pl-PL" sz="20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Dobrostan, lepsza jakość życia oraz możliwości rozwoju mieszkańców KKBOF.</a:t>
                      </a:r>
                      <a:endParaRPr lang="pl-PL" sz="2000" dirty="0">
                        <a:latin typeface="+mj-lt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2000" b="1" kern="12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Cel strategiczny 4: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20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Rozwinięta infrastruktura obszaru </a:t>
                      </a:r>
                      <a:br>
                        <a:rPr lang="pl-PL" sz="20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lang="pl-PL" sz="20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z wykorzystaniem technologii informacyjno-komunikacyjnych (smart </a:t>
                      </a:r>
                      <a:r>
                        <a:rPr lang="pl-PL" sz="2000" kern="1200" dirty="0" err="1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city</a:t>
                      </a:r>
                      <a:r>
                        <a:rPr lang="pl-PL" sz="20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) dla potrzeb społecznych</a:t>
                      </a:r>
                      <a:br>
                        <a:rPr lang="pl-PL" sz="20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lang="pl-PL" sz="20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i gospodarczych.</a:t>
                      </a:r>
                      <a:endParaRPr lang="pl-PL" sz="200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 sz="2000" dirty="0">
                        <a:latin typeface="+mj-lt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0076033"/>
                  </a:ext>
                </a:extLst>
              </a:tr>
              <a:tr h="958465">
                <a:tc>
                  <a:txBody>
                    <a:bodyPr/>
                    <a:lstStyle/>
                    <a:p>
                      <a:endParaRPr lang="pl-PL" sz="2000" dirty="0">
                        <a:latin typeface="+mj-lt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2000" b="1" kern="12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Cel strategiczny 5: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20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Zrównoważona mobilność mieszkańców i użytkowników obszaru KKBOF.</a:t>
                      </a:r>
                      <a:endParaRPr lang="pl-PL" sz="20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2000" b="1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389984"/>
                  </a:ext>
                </a:extLst>
              </a:tr>
            </a:tbl>
          </a:graphicData>
        </a:graphic>
      </p:graphicFrame>
      <p:sp>
        <p:nvSpPr>
          <p:cNvPr id="2" name="Tytuł 1">
            <a:extLst>
              <a:ext uri="{FF2B5EF4-FFF2-40B4-BE49-F238E27FC236}">
                <a16:creationId xmlns:a16="http://schemas.microsoft.com/office/drawing/2014/main" id="{C15D8E85-E88E-65FB-9A0E-AAE08A679681}"/>
              </a:ext>
            </a:extLst>
          </p:cNvPr>
          <p:cNvSpPr txBox="1">
            <a:spLocks/>
          </p:cNvSpPr>
          <p:nvPr/>
        </p:nvSpPr>
        <p:spPr>
          <a:xfrm>
            <a:off x="522401" y="85197"/>
            <a:ext cx="11060112" cy="842312"/>
          </a:xfrm>
          <a:prstGeom prst="rect">
            <a:avLst/>
          </a:prstGeom>
          <a:solidFill>
            <a:schemeClr val="accent1"/>
          </a:solidFill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2800" b="1" dirty="0">
                <a:solidFill>
                  <a:schemeClr val="bg1"/>
                </a:solidFill>
                <a:latin typeface="+mj-lt"/>
              </a:rPr>
              <a:t>Cele strategiczne</a:t>
            </a:r>
          </a:p>
        </p:txBody>
      </p:sp>
    </p:spTree>
    <p:extLst>
      <p:ext uri="{BB962C8B-B14F-4D97-AF65-F5344CB8AC3E}">
        <p14:creationId xmlns:p14="http://schemas.microsoft.com/office/powerpoint/2010/main" val="42914706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>
            <a:extLst>
              <a:ext uri="{FF2B5EF4-FFF2-40B4-BE49-F238E27FC236}">
                <a16:creationId xmlns:a16="http://schemas.microsoft.com/office/drawing/2014/main" id="{A634FFBA-CF41-853A-07BF-B7558F3BB3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839" y="27000"/>
            <a:ext cx="9623763" cy="6804000"/>
          </a:xfrm>
          <a:prstGeom prst="rect">
            <a:avLst/>
          </a:prstGeom>
        </p:spPr>
      </p:pic>
      <p:sp>
        <p:nvSpPr>
          <p:cNvPr id="2" name="Strzałka: pięciokąt 1">
            <a:extLst>
              <a:ext uri="{FF2B5EF4-FFF2-40B4-BE49-F238E27FC236}">
                <a16:creationId xmlns:a16="http://schemas.microsoft.com/office/drawing/2014/main" id="{486328CF-79C9-A420-9150-804098519B18}"/>
              </a:ext>
            </a:extLst>
          </p:cNvPr>
          <p:cNvSpPr/>
          <p:nvPr/>
        </p:nvSpPr>
        <p:spPr>
          <a:xfrm rot="10800000">
            <a:off x="7860207" y="426435"/>
            <a:ext cx="4184436" cy="1250974"/>
          </a:xfrm>
          <a:prstGeom prst="homePlate">
            <a:avLst/>
          </a:prstGeom>
          <a:solidFill>
            <a:srgbClr val="DAF0F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pl-PL" b="1" dirty="0">
              <a:solidFill>
                <a:schemeClr val="bg1"/>
              </a:solidFill>
            </a:endParaRPr>
          </a:p>
        </p:txBody>
      </p:sp>
      <p:sp>
        <p:nvSpPr>
          <p:cNvPr id="3" name="pole tekstowe 2"/>
          <p:cNvSpPr txBox="1"/>
          <p:nvPr/>
        </p:nvSpPr>
        <p:spPr>
          <a:xfrm>
            <a:off x="7766560" y="522292"/>
            <a:ext cx="427808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l-PL" sz="2800" dirty="0">
                <a:latin typeface="+mj-lt"/>
              </a:rPr>
              <a:t>Kierunki działań w sferze społecznej  </a:t>
            </a:r>
          </a:p>
        </p:txBody>
      </p:sp>
    </p:spTree>
    <p:extLst>
      <p:ext uri="{BB962C8B-B14F-4D97-AF65-F5344CB8AC3E}">
        <p14:creationId xmlns:p14="http://schemas.microsoft.com/office/powerpoint/2010/main" val="6658283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>
            <a:extLst>
              <a:ext uri="{FF2B5EF4-FFF2-40B4-BE49-F238E27FC236}">
                <a16:creationId xmlns:a16="http://schemas.microsoft.com/office/drawing/2014/main" id="{4DAC6720-664F-80F8-8B3C-548F6519AE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3183" y="63000"/>
            <a:ext cx="9521925" cy="6732000"/>
          </a:xfrm>
          <a:prstGeom prst="rect">
            <a:avLst/>
          </a:prstGeom>
        </p:spPr>
      </p:pic>
      <p:sp>
        <p:nvSpPr>
          <p:cNvPr id="2" name="Strzałka: pięciokąt 1">
            <a:extLst>
              <a:ext uri="{FF2B5EF4-FFF2-40B4-BE49-F238E27FC236}">
                <a16:creationId xmlns:a16="http://schemas.microsoft.com/office/drawing/2014/main" id="{F8541EB2-65D7-0A19-5DD9-D427343C1BDD}"/>
              </a:ext>
            </a:extLst>
          </p:cNvPr>
          <p:cNvSpPr/>
          <p:nvPr/>
        </p:nvSpPr>
        <p:spPr>
          <a:xfrm>
            <a:off x="142042" y="4856615"/>
            <a:ext cx="4287386" cy="1742848"/>
          </a:xfrm>
          <a:prstGeom prst="homePlate">
            <a:avLst/>
          </a:prstGeom>
          <a:solidFill>
            <a:srgbClr val="EAFBE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pl-PL" b="1" dirty="0">
              <a:solidFill>
                <a:schemeClr val="bg1"/>
              </a:solidFill>
            </a:endParaRPr>
          </a:p>
        </p:txBody>
      </p:sp>
      <p:sp>
        <p:nvSpPr>
          <p:cNvPr id="3" name="pole tekstowe 2"/>
          <p:cNvSpPr txBox="1"/>
          <p:nvPr/>
        </p:nvSpPr>
        <p:spPr>
          <a:xfrm>
            <a:off x="224660" y="4820098"/>
            <a:ext cx="459319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dirty="0">
                <a:latin typeface="+mj-lt"/>
              </a:rPr>
              <a:t>Kierunki działań </a:t>
            </a:r>
            <a:br>
              <a:rPr lang="pl-PL" sz="2800" dirty="0">
                <a:latin typeface="+mj-lt"/>
              </a:rPr>
            </a:br>
            <a:r>
              <a:rPr lang="pl-PL" sz="2800" dirty="0">
                <a:latin typeface="+mj-lt"/>
              </a:rPr>
              <a:t>w sferze infrastruktury, przestrzeni </a:t>
            </a:r>
            <a:br>
              <a:rPr lang="pl-PL" sz="2800" dirty="0">
                <a:latin typeface="+mj-lt"/>
              </a:rPr>
            </a:br>
            <a:r>
              <a:rPr lang="pl-PL" sz="2800" dirty="0">
                <a:latin typeface="+mj-lt"/>
              </a:rPr>
              <a:t>i środowiska  </a:t>
            </a:r>
          </a:p>
        </p:txBody>
      </p:sp>
    </p:spTree>
    <p:extLst>
      <p:ext uri="{BB962C8B-B14F-4D97-AF65-F5344CB8AC3E}">
        <p14:creationId xmlns:p14="http://schemas.microsoft.com/office/powerpoint/2010/main" val="14631391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>
            <a:extLst>
              <a:ext uri="{FF2B5EF4-FFF2-40B4-BE49-F238E27FC236}">
                <a16:creationId xmlns:a16="http://schemas.microsoft.com/office/drawing/2014/main" id="{4A56665E-22BF-4256-A526-6F1AD2E472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705"/>
            <a:ext cx="9700142" cy="6858000"/>
          </a:xfrm>
          <a:prstGeom prst="rect">
            <a:avLst/>
          </a:prstGeom>
        </p:spPr>
      </p:pic>
      <p:sp>
        <p:nvSpPr>
          <p:cNvPr id="2" name="Strzałka: pięciokąt 1">
            <a:extLst>
              <a:ext uri="{FF2B5EF4-FFF2-40B4-BE49-F238E27FC236}">
                <a16:creationId xmlns:a16="http://schemas.microsoft.com/office/drawing/2014/main" id="{BAD97926-FC23-F4D9-2A49-490B0487AD21}"/>
              </a:ext>
            </a:extLst>
          </p:cNvPr>
          <p:cNvSpPr/>
          <p:nvPr/>
        </p:nvSpPr>
        <p:spPr>
          <a:xfrm rot="10800000">
            <a:off x="7575592" y="4880838"/>
            <a:ext cx="4380883" cy="1362516"/>
          </a:xfrm>
          <a:prstGeom prst="homePlate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pl-PL" b="1" dirty="0">
              <a:solidFill>
                <a:schemeClr val="bg1"/>
              </a:solidFill>
            </a:endParaRPr>
          </a:p>
        </p:txBody>
      </p:sp>
      <p:sp>
        <p:nvSpPr>
          <p:cNvPr id="3" name="pole tekstowe 2"/>
          <p:cNvSpPr txBox="1"/>
          <p:nvPr/>
        </p:nvSpPr>
        <p:spPr>
          <a:xfrm>
            <a:off x="7561099" y="5085042"/>
            <a:ext cx="427808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l-PL" sz="2800" dirty="0">
                <a:latin typeface="+mj-lt"/>
              </a:rPr>
              <a:t>Kierunki działań w sferze gospodarczej  </a:t>
            </a:r>
          </a:p>
        </p:txBody>
      </p:sp>
    </p:spTree>
    <p:extLst>
      <p:ext uri="{BB962C8B-B14F-4D97-AF65-F5344CB8AC3E}">
        <p14:creationId xmlns:p14="http://schemas.microsoft.com/office/powerpoint/2010/main" val="9762246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85766C72-3306-7FB9-7046-1C5CE0B8EC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0344" y="1053122"/>
            <a:ext cx="5391312" cy="5391312"/>
          </a:xfrm>
          <a:prstGeom prst="rect">
            <a:avLst/>
          </a:prstGeom>
        </p:spPr>
      </p:pic>
      <p:sp>
        <p:nvSpPr>
          <p:cNvPr id="5" name="Tytuł 1">
            <a:extLst>
              <a:ext uri="{FF2B5EF4-FFF2-40B4-BE49-F238E27FC236}">
                <a16:creationId xmlns:a16="http://schemas.microsoft.com/office/drawing/2014/main" id="{C7819AD9-6030-49BE-D4B6-5BFC4BA36147}"/>
              </a:ext>
            </a:extLst>
          </p:cNvPr>
          <p:cNvSpPr txBox="1">
            <a:spLocks/>
          </p:cNvSpPr>
          <p:nvPr/>
        </p:nvSpPr>
        <p:spPr>
          <a:xfrm>
            <a:off x="625347" y="93521"/>
            <a:ext cx="11060112" cy="842312"/>
          </a:xfrm>
          <a:prstGeom prst="rect">
            <a:avLst/>
          </a:prstGeom>
          <a:solidFill>
            <a:schemeClr val="accent1"/>
          </a:solidFill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l-PL" sz="2800" b="1" dirty="0">
                <a:solidFill>
                  <a:schemeClr val="bg1"/>
                </a:solidFill>
              </a:rPr>
              <a:t>Zakończenie spotkania podsumowującego</a:t>
            </a:r>
          </a:p>
        </p:txBody>
      </p:sp>
    </p:spTree>
    <p:extLst>
      <p:ext uri="{BB962C8B-B14F-4D97-AF65-F5344CB8AC3E}">
        <p14:creationId xmlns:p14="http://schemas.microsoft.com/office/powerpoint/2010/main" val="29568313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>
            <a:extLst>
              <a:ext uri="{FF2B5EF4-FFF2-40B4-BE49-F238E27FC236}">
                <a16:creationId xmlns:a16="http://schemas.microsoft.com/office/drawing/2014/main" id="{3B03592D-4979-9969-9EB8-ED25F55A25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63923"/>
            <a:ext cx="7623508" cy="5056723"/>
          </a:xfrm>
          <a:prstGeom prst="rect">
            <a:avLst/>
          </a:prstGeom>
        </p:spPr>
      </p:pic>
      <p:sp>
        <p:nvSpPr>
          <p:cNvPr id="13" name="pole tekstowe 12">
            <a:extLst>
              <a:ext uri="{FF2B5EF4-FFF2-40B4-BE49-F238E27FC236}">
                <a16:creationId xmlns:a16="http://schemas.microsoft.com/office/drawing/2014/main" id="{29350646-7899-C857-F601-1D02716CA16F}"/>
              </a:ext>
            </a:extLst>
          </p:cNvPr>
          <p:cNvSpPr txBox="1"/>
          <p:nvPr/>
        </p:nvSpPr>
        <p:spPr>
          <a:xfrm>
            <a:off x="7369628" y="1860301"/>
            <a:ext cx="4555672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Strategia Rozwoju Ponadlokalnego KKBOF powstała w ramach porozumienia z dnia 17 czerwca 2021 roku.</a:t>
            </a:r>
            <a:endParaRPr lang="pl-PL" sz="2000" b="1" u="none" strike="noStrike" dirty="0">
              <a:effectLst/>
              <a:latin typeface="+mj-lt"/>
            </a:endParaRPr>
          </a:p>
          <a:p>
            <a:endParaRPr lang="pl-PL" sz="2000" b="1" dirty="0">
              <a:latin typeface="+mj-lt"/>
            </a:endParaRPr>
          </a:p>
          <a:p>
            <a:r>
              <a:rPr lang="pl-PL" sz="2000" b="1" u="none" strike="noStrike" dirty="0">
                <a:effectLst/>
                <a:latin typeface="+mj-lt"/>
              </a:rPr>
              <a:t>Gminy: </a:t>
            </a:r>
          </a:p>
          <a:p>
            <a:pPr algn="just"/>
            <a:r>
              <a:rPr lang="pl-PL" sz="2000" b="1" u="none" strike="noStrike" dirty="0">
                <a:solidFill>
                  <a:schemeClr val="accent5">
                    <a:lumMod val="75000"/>
                  </a:schemeClr>
                </a:solidFill>
                <a:effectLst/>
                <a:latin typeface="+mj-lt"/>
              </a:rPr>
              <a:t>Będzino, Białogard, Miasto Białogard, Miasto Kołobrzeg, Biesiekierz, Bobolice, Dygowo, Gościno, Karlino, Kołobrzeg, Miasto Koszalin, Manowo, Mielno, Polanów, Rymań, Sianów, Siemyśl, Świeszyno, Tychowo, Ustronie Morskie</a:t>
            </a:r>
          </a:p>
          <a:p>
            <a:endParaRPr lang="pl-PL" sz="2000" dirty="0">
              <a:solidFill>
                <a:schemeClr val="accent5">
                  <a:lumMod val="75000"/>
                </a:schemeClr>
              </a:solidFill>
              <a:effectLst/>
              <a:latin typeface="+mj-lt"/>
            </a:endParaRPr>
          </a:p>
          <a:p>
            <a:r>
              <a:rPr lang="pl-PL" sz="2000" b="1" u="none" strike="noStrike" dirty="0">
                <a:effectLst/>
                <a:latin typeface="+mj-lt"/>
              </a:rPr>
              <a:t>Powiaty: </a:t>
            </a:r>
          </a:p>
          <a:p>
            <a:r>
              <a:rPr lang="pl-PL" sz="2000" b="1" u="none" strike="noStrike" dirty="0">
                <a:solidFill>
                  <a:schemeClr val="accent5">
                    <a:lumMod val="75000"/>
                  </a:schemeClr>
                </a:solidFill>
                <a:effectLst/>
                <a:latin typeface="+mj-lt"/>
              </a:rPr>
              <a:t>Białogardzki, Kołobrzeski, Koszaliński</a:t>
            </a:r>
            <a:endParaRPr lang="pl-PL" sz="2000" b="1" dirty="0">
              <a:solidFill>
                <a:schemeClr val="accent5">
                  <a:lumMod val="75000"/>
                </a:schemeClr>
              </a:solidFill>
              <a:effectLst/>
              <a:latin typeface="+mj-lt"/>
            </a:endParaRPr>
          </a:p>
        </p:txBody>
      </p:sp>
      <p:sp>
        <p:nvSpPr>
          <p:cNvPr id="5" name="Tytuł 1">
            <a:extLst>
              <a:ext uri="{FF2B5EF4-FFF2-40B4-BE49-F238E27FC236}">
                <a16:creationId xmlns:a16="http://schemas.microsoft.com/office/drawing/2014/main" id="{AFA88B2C-10A0-1C96-CE7F-A4D787CDFFAA}"/>
              </a:ext>
            </a:extLst>
          </p:cNvPr>
          <p:cNvSpPr txBox="1">
            <a:spLocks/>
          </p:cNvSpPr>
          <p:nvPr/>
        </p:nvSpPr>
        <p:spPr>
          <a:xfrm>
            <a:off x="0" y="318791"/>
            <a:ext cx="12192000" cy="1031038"/>
          </a:xfrm>
          <a:prstGeom prst="rect">
            <a:avLst/>
          </a:prstGeom>
          <a:solidFill>
            <a:schemeClr val="accent1"/>
          </a:solidFill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pl-PL" sz="3200" b="1" dirty="0">
                <a:solidFill>
                  <a:schemeClr val="bg1"/>
                </a:solidFill>
              </a:rPr>
              <a:t>Samorządy tworzące </a:t>
            </a:r>
          </a:p>
          <a:p>
            <a:pPr algn="ctr">
              <a:lnSpc>
                <a:spcPct val="100000"/>
              </a:lnSpc>
            </a:pPr>
            <a:r>
              <a:rPr lang="pl-PL" sz="3200" b="1" dirty="0">
                <a:solidFill>
                  <a:schemeClr val="bg1"/>
                </a:solidFill>
              </a:rPr>
              <a:t>Koszalińsko-Kołobrzesko- Białogardzki Obszar Funkcjonalny</a:t>
            </a:r>
          </a:p>
        </p:txBody>
      </p:sp>
    </p:spTree>
    <p:extLst>
      <p:ext uri="{BB962C8B-B14F-4D97-AF65-F5344CB8AC3E}">
        <p14:creationId xmlns:p14="http://schemas.microsoft.com/office/powerpoint/2010/main" val="19728056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8EA03174-980F-4CBE-8C5B-B100BF3CCF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5179" y="1466665"/>
            <a:ext cx="10781130" cy="4676456"/>
          </a:xfrm>
        </p:spPr>
        <p:txBody>
          <a:bodyPr>
            <a:normAutofit lnSpcReduction="10000"/>
          </a:bodyPr>
          <a:lstStyle/>
          <a:p>
            <a:pPr marL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-PL" sz="2400" dirty="0">
                <a:latin typeface="+mj-lt"/>
              </a:rPr>
              <a:t>ResPublic sp. z o.o. z Warszawy </a:t>
            </a:r>
            <a:r>
              <a:rPr lang="pl-PL" sz="2400" u="sng" dirty="0">
                <a:latin typeface="+mj-lt"/>
              </a:rPr>
              <a:t>Lider Konsorcjum 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-PL" sz="2400" i="1" dirty="0">
                <a:solidFill>
                  <a:srgbClr val="0070C0"/>
                </a:solidFill>
                <a:latin typeface="+mj-lt"/>
              </a:rPr>
              <a:t>Jacek Dębczyński (kierownik zespołu), dr hab. prof. PG Jacek Sołtys, Agnieszka Esz, Katarzyna Szoka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pl-PL" sz="2400" i="1" dirty="0">
              <a:solidFill>
                <a:srgbClr val="0070C0"/>
              </a:solidFill>
              <a:latin typeface="+mj-lt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-PL" sz="2400" u="sng" dirty="0">
                <a:latin typeface="+mj-lt"/>
              </a:rPr>
              <a:t>Członkowie Konsorcjum</a:t>
            </a:r>
            <a:r>
              <a:rPr lang="pl-PL" sz="2400" dirty="0">
                <a:latin typeface="+mj-lt"/>
              </a:rPr>
              <a:t> 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-PL" sz="2400" dirty="0">
                <a:latin typeface="+mj-lt"/>
              </a:rPr>
              <a:t>Fundacja Kultury Przestrzeni „Zobaczyć na nowo” z Warszawy</a:t>
            </a:r>
            <a:r>
              <a:rPr lang="pl-PL" sz="2400" b="1" dirty="0">
                <a:latin typeface="+mj-lt"/>
              </a:rPr>
              <a:t> 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-PL" sz="2400" i="1" dirty="0">
                <a:solidFill>
                  <a:srgbClr val="0070C0"/>
                </a:solidFill>
                <a:latin typeface="+mj-lt"/>
              </a:rPr>
              <a:t>Grzegorz Romańczuk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pl-PL" sz="2400" i="1" dirty="0">
              <a:solidFill>
                <a:srgbClr val="0070C0"/>
              </a:solidFill>
              <a:latin typeface="+mj-lt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-PL" sz="2400" dirty="0">
                <a:latin typeface="+mj-lt"/>
              </a:rPr>
              <a:t>Kompleksowe usługi doradcze Maciej Gabory z Ząbkowic Śląskich</a:t>
            </a:r>
            <a:r>
              <a:rPr lang="pl-PL" sz="2400" b="1" dirty="0">
                <a:latin typeface="+mj-lt"/>
              </a:rPr>
              <a:t> 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-PL" sz="2400" i="1" dirty="0">
                <a:solidFill>
                  <a:srgbClr val="0070C0"/>
                </a:solidFill>
                <a:latin typeface="+mj-lt"/>
              </a:rPr>
              <a:t>Maciej Gabory, Maciej </a:t>
            </a:r>
            <a:r>
              <a:rPr lang="pl-PL" sz="2400" i="1" dirty="0" err="1">
                <a:solidFill>
                  <a:srgbClr val="0070C0"/>
                </a:solidFill>
                <a:latin typeface="+mj-lt"/>
              </a:rPr>
              <a:t>Michnej</a:t>
            </a:r>
            <a:endParaRPr lang="pl-PL" sz="2400" i="1" dirty="0">
              <a:solidFill>
                <a:srgbClr val="0070C0"/>
              </a:solidFill>
              <a:latin typeface="+mj-lt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pl-PL" sz="2400" i="1" dirty="0">
              <a:solidFill>
                <a:srgbClr val="0070C0"/>
              </a:solidFill>
              <a:latin typeface="+mj-lt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-PL" sz="2400" dirty="0">
                <a:latin typeface="+mj-lt"/>
              </a:rPr>
              <a:t>Instytut Badawczy IPC sp. z o.o. z Wrocławia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-PL" sz="2400" i="1" dirty="0">
                <a:solidFill>
                  <a:srgbClr val="0070C0"/>
                </a:solidFill>
                <a:latin typeface="+mj-lt"/>
              </a:rPr>
              <a:t>Artur Kotliński, Jarosław Sawicki </a:t>
            </a:r>
          </a:p>
          <a:p>
            <a:pPr marL="0" indent="0">
              <a:buNone/>
            </a:pPr>
            <a:endParaRPr lang="pl-PL" dirty="0"/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B81CD6A2-AD13-720D-91EA-254F96C4C5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655" y="304857"/>
            <a:ext cx="11745896" cy="756000"/>
          </a:xfrm>
          <a:solidFill>
            <a:schemeClr val="accent1"/>
          </a:solidFill>
        </p:spPr>
        <p:txBody>
          <a:bodyPr>
            <a:normAutofit/>
          </a:bodyPr>
          <a:lstStyle/>
          <a:p>
            <a:r>
              <a:rPr lang="pl-PL" sz="3600" b="1" dirty="0">
                <a:solidFill>
                  <a:schemeClr val="bg1"/>
                </a:solidFill>
              </a:rPr>
              <a:t>Zespół Wykonawcy</a:t>
            </a:r>
          </a:p>
        </p:txBody>
      </p:sp>
    </p:spTree>
    <p:extLst>
      <p:ext uri="{BB962C8B-B14F-4D97-AF65-F5344CB8AC3E}">
        <p14:creationId xmlns:p14="http://schemas.microsoft.com/office/powerpoint/2010/main" val="3973276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a 4">
            <a:extLst>
              <a:ext uri="{FF2B5EF4-FFF2-40B4-BE49-F238E27FC236}">
                <a16:creationId xmlns:a16="http://schemas.microsoft.com/office/drawing/2014/main" id="{87B244BD-C1D3-4050-9A7F-DFC3A1D7571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26188123"/>
              </p:ext>
            </p:extLst>
          </p:nvPr>
        </p:nvGraphicFramePr>
        <p:xfrm>
          <a:off x="223051" y="1333121"/>
          <a:ext cx="11702249" cy="4968240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11702249">
                  <a:extLst>
                    <a:ext uri="{9D8B030D-6E8A-4147-A177-3AD203B41FA5}">
                      <a16:colId xmlns:a16="http://schemas.microsoft.com/office/drawing/2014/main" val="991239631"/>
                    </a:ext>
                  </a:extLst>
                </a:gridCol>
              </a:tblGrid>
              <a:tr h="701040">
                <a:tc>
                  <a:txBody>
                    <a:bodyPr/>
                    <a:lstStyle/>
                    <a:p>
                      <a:pPr marL="447675" lvl="0" indent="-447675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Wingdings" panose="05000000000000000000" pitchFamily="2" charset="2"/>
                        <a:buChar char="q"/>
                      </a:pPr>
                      <a:r>
                        <a:rPr lang="pl-PL" sz="2200" b="0" kern="1200" dirty="0">
                          <a:solidFill>
                            <a:schemeClr val="tx1"/>
                          </a:solidFill>
                          <a:latin typeface="+mj-lt"/>
                        </a:rPr>
                        <a:t>Diagnoza KKBOF </a:t>
                      </a:r>
                      <a:endParaRPr lang="pl-PL" sz="2200" b="0" kern="120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92446731"/>
                  </a:ext>
                </a:extLst>
              </a:tr>
              <a:tr h="701040">
                <a:tc>
                  <a:txBody>
                    <a:bodyPr/>
                    <a:lstStyle/>
                    <a:p>
                      <a:pPr marL="447675" lvl="0" indent="-447675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Wingdings" panose="05000000000000000000" pitchFamily="2" charset="2"/>
                        <a:buChar char="q"/>
                      </a:pPr>
                      <a:r>
                        <a:rPr lang="pl-PL" sz="2200" b="0" kern="1200" dirty="0">
                          <a:latin typeface="+mj-lt"/>
                        </a:rPr>
                        <a:t>Strategia KKBOF na lata 2021-2030 </a:t>
                      </a:r>
                      <a:endParaRPr lang="pl-PL" sz="22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27710030"/>
                  </a:ext>
                </a:extLst>
              </a:tr>
              <a:tr h="701040">
                <a:tc>
                  <a:txBody>
                    <a:bodyPr/>
                    <a:lstStyle/>
                    <a:p>
                      <a:pPr marL="447675" lvl="0" indent="-447675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Wingdings" panose="05000000000000000000" pitchFamily="2" charset="2"/>
                        <a:buChar char="q"/>
                      </a:pPr>
                      <a:r>
                        <a:rPr lang="pl-PL" sz="2200" b="0" kern="1200" dirty="0">
                          <a:latin typeface="+mj-lt"/>
                        </a:rPr>
                        <a:t>Raport Diagnostyczno-Strategiczny oraz Plan Zrównoważonej Mobilności miejskiej dla KKBOF na lata 2021-2030</a:t>
                      </a:r>
                      <a:endParaRPr lang="pl-PL" sz="22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68933078"/>
                  </a:ext>
                </a:extLst>
              </a:tr>
              <a:tr h="701040">
                <a:tc>
                  <a:txBody>
                    <a:bodyPr/>
                    <a:lstStyle/>
                    <a:p>
                      <a:pPr marL="447675" lvl="0" indent="-447675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Wingdings" panose="05000000000000000000" pitchFamily="2" charset="2"/>
                        <a:buChar char="q"/>
                      </a:pPr>
                      <a:r>
                        <a:rPr lang="pl-PL" sz="2200" b="0" kern="1200" dirty="0">
                          <a:latin typeface="+mj-lt"/>
                        </a:rPr>
                        <a:t>Strategia Zintegrowanych Inwestycji Terytorialnych </a:t>
                      </a:r>
                      <a:endParaRPr lang="pl-PL" sz="22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2095643"/>
                  </a:ext>
                </a:extLst>
              </a:tr>
              <a:tr h="701040">
                <a:tc>
                  <a:txBody>
                    <a:bodyPr/>
                    <a:lstStyle/>
                    <a:p>
                      <a:pPr marL="447675" lvl="0" indent="-447675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Wingdings" panose="05000000000000000000" pitchFamily="2" charset="2"/>
                        <a:buChar char="q"/>
                      </a:pPr>
                      <a:r>
                        <a:rPr lang="pl-PL" sz="2200" b="0" kern="120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+mj-lt"/>
                        </a:rPr>
                        <a:t>Strategiczna Ocena Odziaływania na Środowisko – odstąpienie</a:t>
                      </a:r>
                      <a:endParaRPr lang="pl-PL" sz="2200" b="0" kern="120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66616797"/>
                  </a:ext>
                </a:extLst>
              </a:tr>
              <a:tr h="701040">
                <a:tc>
                  <a:txBody>
                    <a:bodyPr/>
                    <a:lstStyle/>
                    <a:p>
                      <a:pPr marL="447675" lvl="0" indent="-447675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Wingdings" panose="05000000000000000000" pitchFamily="2" charset="2"/>
                        <a:buChar char="q"/>
                      </a:pPr>
                      <a:r>
                        <a:rPr lang="pl-PL" sz="2200" b="0" kern="1200" dirty="0">
                          <a:latin typeface="+mj-lt"/>
                        </a:rPr>
                        <a:t>Działania promocyjne </a:t>
                      </a:r>
                      <a:endParaRPr lang="pl-PL" sz="22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21376875"/>
                  </a:ext>
                </a:extLst>
              </a:tr>
              <a:tr h="701040">
                <a:tc>
                  <a:txBody>
                    <a:bodyPr/>
                    <a:lstStyle/>
                    <a:p>
                      <a:pPr marL="447675" lvl="0" indent="-447675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Wingdings" panose="05000000000000000000" pitchFamily="2" charset="2"/>
                        <a:buChar char="q"/>
                      </a:pPr>
                      <a:r>
                        <a:rPr lang="pl-PL" sz="2200" b="0" kern="1200" dirty="0">
                          <a:latin typeface="+mj-lt"/>
                        </a:rPr>
                        <a:t>Biuro Projektu Wykonawcy </a:t>
                      </a:r>
                      <a:endParaRPr lang="pl-PL" sz="22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0535305"/>
                  </a:ext>
                </a:extLst>
              </a:tr>
            </a:tbl>
          </a:graphicData>
        </a:graphic>
      </p:graphicFrame>
      <p:sp>
        <p:nvSpPr>
          <p:cNvPr id="2" name="Tytuł 1">
            <a:extLst>
              <a:ext uri="{FF2B5EF4-FFF2-40B4-BE49-F238E27FC236}">
                <a16:creationId xmlns:a16="http://schemas.microsoft.com/office/drawing/2014/main" id="{BC233826-60B0-1FC3-43B6-37469240CD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051" y="103472"/>
            <a:ext cx="11745896" cy="745614"/>
          </a:xfrm>
          <a:solidFill>
            <a:schemeClr val="accent1"/>
          </a:solidFill>
        </p:spPr>
        <p:txBody>
          <a:bodyPr>
            <a:normAutofit/>
          </a:bodyPr>
          <a:lstStyle/>
          <a:p>
            <a:r>
              <a:rPr lang="pl-PL" sz="3600" b="1" dirty="0">
                <a:solidFill>
                  <a:schemeClr val="bg1"/>
                </a:solidFill>
              </a:rPr>
              <a:t>Zadania w projekcie</a:t>
            </a:r>
          </a:p>
        </p:txBody>
      </p:sp>
    </p:spTree>
    <p:extLst>
      <p:ext uri="{BB962C8B-B14F-4D97-AF65-F5344CB8AC3E}">
        <p14:creationId xmlns:p14="http://schemas.microsoft.com/office/powerpoint/2010/main" val="24722939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66C89E8F-6C38-7ACE-32A3-52C5199F51D8}"/>
              </a:ext>
            </a:extLst>
          </p:cNvPr>
          <p:cNvSpPr txBox="1"/>
          <p:nvPr/>
        </p:nvSpPr>
        <p:spPr>
          <a:xfrm>
            <a:off x="9363933" y="5522764"/>
            <a:ext cx="26323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l-PL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Praca własna </a:t>
            </a:r>
            <a:r>
              <a:rPr lang="pl-PL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ekspertów Konsorcjum.</a:t>
            </a: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71F065C9-E90E-F942-6074-0D1ADF907D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439" y="1395406"/>
            <a:ext cx="998254" cy="1464652"/>
          </a:xfrm>
          <a:prstGeom prst="rect">
            <a:avLst/>
          </a:prstGeom>
        </p:spPr>
      </p:pic>
      <p:sp>
        <p:nvSpPr>
          <p:cNvPr id="6" name="Tytuł 1">
            <a:extLst>
              <a:ext uri="{FF2B5EF4-FFF2-40B4-BE49-F238E27FC236}">
                <a16:creationId xmlns:a16="http://schemas.microsoft.com/office/drawing/2014/main" id="{628FD3F8-63B5-3CFD-50F6-A701781E1726}"/>
              </a:ext>
            </a:extLst>
          </p:cNvPr>
          <p:cNvSpPr txBox="1">
            <a:spLocks/>
          </p:cNvSpPr>
          <p:nvPr/>
        </p:nvSpPr>
        <p:spPr>
          <a:xfrm>
            <a:off x="250373" y="99310"/>
            <a:ext cx="11745896" cy="755219"/>
          </a:xfrm>
          <a:prstGeom prst="rect">
            <a:avLst/>
          </a:prstGeom>
          <a:solidFill>
            <a:schemeClr val="accent1"/>
          </a:solidFill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3600" b="1" dirty="0">
                <a:solidFill>
                  <a:schemeClr val="bg1"/>
                </a:solidFill>
              </a:rPr>
              <a:t>Jak powstawał dokument?</a:t>
            </a:r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E224E0E1-EAF5-11D8-21F8-C87706E4F8B3}"/>
              </a:ext>
            </a:extLst>
          </p:cNvPr>
          <p:cNvSpPr txBox="1"/>
          <p:nvPr/>
        </p:nvSpPr>
        <p:spPr>
          <a:xfrm>
            <a:off x="1087204" y="1031587"/>
            <a:ext cx="2902522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b="1" dirty="0">
                <a:solidFill>
                  <a:schemeClr val="accent1"/>
                </a:solidFill>
                <a:latin typeface="+mj-lt"/>
              </a:rPr>
              <a:t>4</a:t>
            </a:r>
            <a:r>
              <a:rPr lang="pl-PL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 </a:t>
            </a:r>
            <a:r>
              <a:rPr lang="pl-PL" sz="1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warsztaty diagnostyczno-strategiczne </a:t>
            </a:r>
            <a:r>
              <a:rPr lang="pl-PL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w </a:t>
            </a:r>
            <a:r>
              <a:rPr lang="pl-PL" sz="1800" b="1" dirty="0">
                <a:solidFill>
                  <a:schemeClr val="accent1"/>
                </a:solidFill>
                <a:latin typeface="+mj-lt"/>
              </a:rPr>
              <a:t>Koszalinie</a:t>
            </a:r>
            <a:r>
              <a:rPr lang="pl-PL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 (dwa spotkania), </a:t>
            </a:r>
            <a:r>
              <a:rPr lang="pl-PL" sz="1800" b="1" dirty="0">
                <a:solidFill>
                  <a:schemeClr val="accent1"/>
                </a:solidFill>
                <a:latin typeface="+mj-lt"/>
              </a:rPr>
              <a:t>Kołobrzegu</a:t>
            </a:r>
            <a:r>
              <a:rPr lang="pl-PL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 </a:t>
            </a:r>
          </a:p>
          <a:p>
            <a:r>
              <a:rPr lang="pl-PL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i </a:t>
            </a:r>
            <a:r>
              <a:rPr lang="pl-PL" sz="1800" b="1" dirty="0">
                <a:solidFill>
                  <a:schemeClr val="accent1"/>
                </a:solidFill>
                <a:latin typeface="+mj-lt"/>
              </a:rPr>
              <a:t>Białogardzie</a:t>
            </a:r>
            <a:r>
              <a:rPr lang="pl-PL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 otwarte dla mieszkańców, przedstawicieli samorządów i ich jednostek organizacyjnych, stowarzyszeń i organizacji pozarządowych, organizacji otoczenia biznesu.</a:t>
            </a:r>
          </a:p>
        </p:txBody>
      </p:sp>
      <p:pic>
        <p:nvPicPr>
          <p:cNvPr id="9" name="Obraz 8">
            <a:extLst>
              <a:ext uri="{FF2B5EF4-FFF2-40B4-BE49-F238E27FC236}">
                <a16:creationId xmlns:a16="http://schemas.microsoft.com/office/drawing/2014/main" id="{5E2389DB-574B-280C-0C80-9C5C3383C3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36504" y="1395406"/>
            <a:ext cx="1284889" cy="1309736"/>
          </a:xfrm>
          <a:prstGeom prst="rect">
            <a:avLst/>
          </a:prstGeom>
        </p:spPr>
      </p:pic>
      <p:sp>
        <p:nvSpPr>
          <p:cNvPr id="12" name="pole tekstowe 11">
            <a:extLst>
              <a:ext uri="{FF2B5EF4-FFF2-40B4-BE49-F238E27FC236}">
                <a16:creationId xmlns:a16="http://schemas.microsoft.com/office/drawing/2014/main" id="{978110EE-3E07-F0D7-DB99-34DCC8C742FC}"/>
              </a:ext>
            </a:extLst>
          </p:cNvPr>
          <p:cNvSpPr txBox="1"/>
          <p:nvPr/>
        </p:nvSpPr>
        <p:spPr>
          <a:xfrm>
            <a:off x="9301296" y="952114"/>
            <a:ext cx="2694973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l-PL" sz="2400" b="1" dirty="0">
                <a:solidFill>
                  <a:schemeClr val="accent1"/>
                </a:solidFill>
                <a:latin typeface="+mj-lt"/>
              </a:rPr>
              <a:t>11</a:t>
            </a:r>
            <a:r>
              <a:rPr lang="pl-PL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 </a:t>
            </a:r>
            <a:r>
              <a:rPr lang="pl-PL" sz="1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comiesięcznych spotkań </a:t>
            </a:r>
            <a:r>
              <a:rPr lang="pl-PL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z </a:t>
            </a:r>
            <a:r>
              <a:rPr lang="pl-PL" sz="1800" b="1" dirty="0">
                <a:solidFill>
                  <a:schemeClr val="accent1"/>
                </a:solidFill>
                <a:latin typeface="+mj-lt"/>
              </a:rPr>
              <a:t>Grupą Roboczą</a:t>
            </a:r>
            <a:r>
              <a:rPr lang="pl-PL" sz="1800" dirty="0">
                <a:solidFill>
                  <a:schemeClr val="accent1"/>
                </a:solidFill>
                <a:latin typeface="+mj-lt"/>
              </a:rPr>
              <a:t>, </a:t>
            </a:r>
            <a:r>
              <a:rPr lang="pl-PL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w której skład wchodzili przedstawiciele </a:t>
            </a:r>
            <a:r>
              <a:rPr lang="pl-PL" sz="1800" b="1" dirty="0">
                <a:solidFill>
                  <a:schemeClr val="accent1"/>
                </a:solidFill>
                <a:latin typeface="+mj-lt"/>
              </a:rPr>
              <a:t>23 samorządów </a:t>
            </a:r>
            <a:r>
              <a:rPr lang="pl-PL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tworzących obszar Koszalińsko-Kołobrzesko-Białogardzkiego Obszaru Funkcjonalnego.</a:t>
            </a:r>
          </a:p>
        </p:txBody>
      </p:sp>
      <p:sp>
        <p:nvSpPr>
          <p:cNvPr id="14" name="pole tekstowe 13">
            <a:extLst>
              <a:ext uri="{FF2B5EF4-FFF2-40B4-BE49-F238E27FC236}">
                <a16:creationId xmlns:a16="http://schemas.microsoft.com/office/drawing/2014/main" id="{B15B7A9A-4625-9723-9BAC-1BBCC9A68303}"/>
              </a:ext>
            </a:extLst>
          </p:cNvPr>
          <p:cNvSpPr txBox="1"/>
          <p:nvPr/>
        </p:nvSpPr>
        <p:spPr>
          <a:xfrm>
            <a:off x="5325999" y="1088986"/>
            <a:ext cx="2694974" cy="20774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pl-PL" sz="2400" b="1" dirty="0">
                <a:solidFill>
                  <a:schemeClr val="accent1"/>
                </a:solidFill>
                <a:latin typeface="+mj-lt"/>
              </a:rPr>
              <a:t>3</a:t>
            </a:r>
            <a:r>
              <a:rPr lang="pl-PL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 </a:t>
            </a:r>
            <a:r>
              <a:rPr lang="pl-PL" sz="1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spotkania konsultacyjne </a:t>
            </a:r>
            <a:r>
              <a:rPr lang="pl-PL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w listopadzie 2022 </a:t>
            </a:r>
          </a:p>
          <a:p>
            <a:pPr>
              <a:spcBef>
                <a:spcPts val="600"/>
              </a:spcBef>
            </a:pPr>
            <a:r>
              <a:rPr lang="pl-PL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w </a:t>
            </a:r>
            <a:r>
              <a:rPr lang="pl-PL" sz="1800" b="1" dirty="0">
                <a:solidFill>
                  <a:schemeClr val="accent1"/>
                </a:solidFill>
                <a:latin typeface="+mj-lt"/>
              </a:rPr>
              <a:t>Koszalinie, Kołobrzegu, Białogardzie. </a:t>
            </a:r>
          </a:p>
          <a:p>
            <a:pPr>
              <a:spcBef>
                <a:spcPts val="600"/>
              </a:spcBef>
            </a:pPr>
            <a:r>
              <a:rPr lang="pl-PL" sz="1800" i="1" dirty="0">
                <a:solidFill>
                  <a:srgbClr val="0070C0"/>
                </a:solidFill>
                <a:latin typeface="+mj-lt"/>
              </a:rPr>
              <a:t>Kilkaset zgłoszonych uwag </a:t>
            </a:r>
          </a:p>
          <a:p>
            <a:pPr>
              <a:spcBef>
                <a:spcPts val="600"/>
              </a:spcBef>
            </a:pPr>
            <a:r>
              <a:rPr lang="pl-PL" sz="1800" i="1" dirty="0">
                <a:solidFill>
                  <a:srgbClr val="0070C0"/>
                </a:solidFill>
                <a:latin typeface="+mj-lt"/>
              </a:rPr>
              <a:t>i wniosków.</a:t>
            </a:r>
          </a:p>
        </p:txBody>
      </p:sp>
      <p:pic>
        <p:nvPicPr>
          <p:cNvPr id="16" name="Obraz 15">
            <a:extLst>
              <a:ext uri="{FF2B5EF4-FFF2-40B4-BE49-F238E27FC236}">
                <a16:creationId xmlns:a16="http://schemas.microsoft.com/office/drawing/2014/main" id="{6ACF0F8C-A3FC-0C55-CDC3-2129DC8149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60281" y="1521460"/>
            <a:ext cx="1279974" cy="1245172"/>
          </a:xfrm>
          <a:prstGeom prst="rect">
            <a:avLst/>
          </a:prstGeom>
        </p:spPr>
      </p:pic>
      <p:pic>
        <p:nvPicPr>
          <p:cNvPr id="18" name="Obraz 17">
            <a:extLst>
              <a:ext uri="{FF2B5EF4-FFF2-40B4-BE49-F238E27FC236}">
                <a16:creationId xmlns:a16="http://schemas.microsoft.com/office/drawing/2014/main" id="{4449D12E-64A1-4F12-C937-0F4425F2151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0372" y="5388034"/>
            <a:ext cx="925579" cy="1210374"/>
          </a:xfrm>
          <a:prstGeom prst="rect">
            <a:avLst/>
          </a:prstGeom>
        </p:spPr>
      </p:pic>
      <p:sp>
        <p:nvSpPr>
          <p:cNvPr id="20" name="pole tekstowe 19">
            <a:extLst>
              <a:ext uri="{FF2B5EF4-FFF2-40B4-BE49-F238E27FC236}">
                <a16:creationId xmlns:a16="http://schemas.microsoft.com/office/drawing/2014/main" id="{E40AA30C-FDDE-DB84-D9CC-59EE0ADF74A1}"/>
              </a:ext>
            </a:extLst>
          </p:cNvPr>
          <p:cNvSpPr txBox="1"/>
          <p:nvPr/>
        </p:nvSpPr>
        <p:spPr>
          <a:xfrm>
            <a:off x="1298990" y="5808555"/>
            <a:ext cx="18983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Desk</a:t>
            </a:r>
            <a:r>
              <a:rPr lang="pl-PL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pl-PL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research</a:t>
            </a:r>
            <a:r>
              <a:rPr lang="pl-PL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.</a:t>
            </a:r>
            <a:endParaRPr lang="pl-PL" dirty="0"/>
          </a:p>
        </p:txBody>
      </p:sp>
      <p:pic>
        <p:nvPicPr>
          <p:cNvPr id="22" name="Obraz 21">
            <a:extLst>
              <a:ext uri="{FF2B5EF4-FFF2-40B4-BE49-F238E27FC236}">
                <a16:creationId xmlns:a16="http://schemas.microsoft.com/office/drawing/2014/main" id="{96FF098B-1EDA-918A-D4F1-38ED53CCF41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00288" y="5166435"/>
            <a:ext cx="1007102" cy="1431973"/>
          </a:xfrm>
          <a:prstGeom prst="rect">
            <a:avLst/>
          </a:prstGeom>
        </p:spPr>
      </p:pic>
      <p:sp>
        <p:nvSpPr>
          <p:cNvPr id="24" name="pole tekstowe 23">
            <a:extLst>
              <a:ext uri="{FF2B5EF4-FFF2-40B4-BE49-F238E27FC236}">
                <a16:creationId xmlns:a16="http://schemas.microsoft.com/office/drawing/2014/main" id="{EF363FE9-4FE8-216F-D15F-43D0D58D8BA1}"/>
              </a:ext>
            </a:extLst>
          </p:cNvPr>
          <p:cNvSpPr txBox="1"/>
          <p:nvPr/>
        </p:nvSpPr>
        <p:spPr>
          <a:xfrm>
            <a:off x="5861228" y="5678406"/>
            <a:ext cx="13287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pl-PL"/>
            </a:defPPr>
            <a:lvl1pPr>
              <a:defRPr b="1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r>
              <a:rPr lang="pl-PL" dirty="0"/>
              <a:t>Ankiety.</a:t>
            </a:r>
          </a:p>
        </p:txBody>
      </p:sp>
      <p:sp>
        <p:nvSpPr>
          <p:cNvPr id="28" name="pole tekstowe 27">
            <a:extLst>
              <a:ext uri="{FF2B5EF4-FFF2-40B4-BE49-F238E27FC236}">
                <a16:creationId xmlns:a16="http://schemas.microsoft.com/office/drawing/2014/main" id="{83224C94-68AC-C89A-7E94-AEE8D4F6B09D}"/>
              </a:ext>
            </a:extLst>
          </p:cNvPr>
          <p:cNvSpPr txBox="1"/>
          <p:nvPr/>
        </p:nvSpPr>
        <p:spPr>
          <a:xfrm>
            <a:off x="9332614" y="3899886"/>
            <a:ext cx="2632335" cy="13542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l-PL" sz="1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Praca własna </a:t>
            </a:r>
            <a:r>
              <a:rPr lang="pl-PL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Lidera.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l-PL" sz="1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Praca własna</a:t>
            </a:r>
            <a:r>
              <a:rPr lang="pl-PL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 samorządów tworzących KKBOF</a:t>
            </a:r>
          </a:p>
        </p:txBody>
      </p:sp>
      <p:pic>
        <p:nvPicPr>
          <p:cNvPr id="30" name="Obraz 29">
            <a:extLst>
              <a:ext uri="{FF2B5EF4-FFF2-40B4-BE49-F238E27FC236}">
                <a16:creationId xmlns:a16="http://schemas.microsoft.com/office/drawing/2014/main" id="{124ACFD8-B040-0C68-8D27-40639E54523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18195" y="3631989"/>
            <a:ext cx="1154534" cy="1453423"/>
          </a:xfrm>
          <a:prstGeom prst="rect">
            <a:avLst/>
          </a:prstGeom>
        </p:spPr>
      </p:pic>
      <p:pic>
        <p:nvPicPr>
          <p:cNvPr id="32" name="Obraz 31">
            <a:extLst>
              <a:ext uri="{FF2B5EF4-FFF2-40B4-BE49-F238E27FC236}">
                <a16:creationId xmlns:a16="http://schemas.microsoft.com/office/drawing/2014/main" id="{D13B92FC-8330-860B-17FA-11751B3C60E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116641" y="3570161"/>
            <a:ext cx="1404952" cy="1516710"/>
          </a:xfrm>
          <a:prstGeom prst="rect">
            <a:avLst/>
          </a:prstGeom>
        </p:spPr>
      </p:pic>
      <p:sp>
        <p:nvSpPr>
          <p:cNvPr id="34" name="pole tekstowe 33">
            <a:extLst>
              <a:ext uri="{FF2B5EF4-FFF2-40B4-BE49-F238E27FC236}">
                <a16:creationId xmlns:a16="http://schemas.microsoft.com/office/drawing/2014/main" id="{0A4D5C59-13B1-CF87-6ED0-12F653363364}"/>
              </a:ext>
            </a:extLst>
          </p:cNvPr>
          <p:cNvSpPr txBox="1"/>
          <p:nvPr/>
        </p:nvSpPr>
        <p:spPr>
          <a:xfrm>
            <a:off x="5407065" y="4053774"/>
            <a:ext cx="234725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l-PL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Kilkadziesiąt </a:t>
            </a:r>
            <a:r>
              <a:rPr lang="pl-PL" sz="1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roboczych konsultacji</a:t>
            </a:r>
            <a:r>
              <a:rPr lang="pl-PL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 Wykonawcy z Zamawiającym. </a:t>
            </a:r>
          </a:p>
        </p:txBody>
      </p:sp>
      <p:sp>
        <p:nvSpPr>
          <p:cNvPr id="36" name="pole tekstowe 35">
            <a:extLst>
              <a:ext uri="{FF2B5EF4-FFF2-40B4-BE49-F238E27FC236}">
                <a16:creationId xmlns:a16="http://schemas.microsoft.com/office/drawing/2014/main" id="{F02C1B1B-99B0-50DD-3D68-E6CC5F4FCC29}"/>
              </a:ext>
            </a:extLst>
          </p:cNvPr>
          <p:cNvSpPr txBox="1"/>
          <p:nvPr/>
        </p:nvSpPr>
        <p:spPr>
          <a:xfrm>
            <a:off x="1139693" y="4125961"/>
            <a:ext cx="268264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l-PL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Kilkadziesiąt </a:t>
            </a:r>
            <a:r>
              <a:rPr lang="pl-PL" sz="1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roboczych konsultacji</a:t>
            </a:r>
            <a:r>
              <a:rPr lang="pl-PL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 Lidera projektu z samorządami KKBOF.</a:t>
            </a:r>
          </a:p>
        </p:txBody>
      </p:sp>
      <p:pic>
        <p:nvPicPr>
          <p:cNvPr id="38" name="Obraz 37">
            <a:extLst>
              <a:ext uri="{FF2B5EF4-FFF2-40B4-BE49-F238E27FC236}">
                <a16:creationId xmlns:a16="http://schemas.microsoft.com/office/drawing/2014/main" id="{44BF408D-2D30-6F86-3C9C-C15CBEE6913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823896" y="5070359"/>
            <a:ext cx="1555867" cy="1512108"/>
          </a:xfrm>
          <a:prstGeom prst="rect">
            <a:avLst/>
          </a:prstGeom>
        </p:spPr>
      </p:pic>
      <p:pic>
        <p:nvPicPr>
          <p:cNvPr id="40" name="Obraz 39">
            <a:extLst>
              <a:ext uri="{FF2B5EF4-FFF2-40B4-BE49-F238E27FC236}">
                <a16:creationId xmlns:a16="http://schemas.microsoft.com/office/drawing/2014/main" id="{08718CCC-2905-C5DC-0D88-18C66D0AEDF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6469" y="3870772"/>
            <a:ext cx="1108193" cy="1121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64745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18FE236-A8C3-3CC3-F4E3-F9CAEDB48E34}"/>
              </a:ext>
            </a:extLst>
          </p:cNvPr>
          <p:cNvSpPr txBox="1">
            <a:spLocks/>
          </p:cNvSpPr>
          <p:nvPr/>
        </p:nvSpPr>
        <p:spPr>
          <a:xfrm>
            <a:off x="304802" y="232266"/>
            <a:ext cx="11745896" cy="755219"/>
          </a:xfrm>
          <a:prstGeom prst="rect">
            <a:avLst/>
          </a:prstGeom>
          <a:solidFill>
            <a:schemeClr val="accent1"/>
          </a:solidFill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3600" b="1" dirty="0">
                <a:solidFill>
                  <a:schemeClr val="bg1"/>
                </a:solidFill>
              </a:rPr>
              <a:t>Działania promocyjne</a:t>
            </a:r>
          </a:p>
        </p:txBody>
      </p:sp>
      <p:pic>
        <p:nvPicPr>
          <p:cNvPr id="21" name="Obraz 20">
            <a:extLst>
              <a:ext uri="{FF2B5EF4-FFF2-40B4-BE49-F238E27FC236}">
                <a16:creationId xmlns:a16="http://schemas.microsoft.com/office/drawing/2014/main" id="{D917AE79-B96F-BE1B-C0BB-222525471E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1" y="1166781"/>
            <a:ext cx="1243725" cy="1759158"/>
          </a:xfrm>
          <a:prstGeom prst="rect">
            <a:avLst/>
          </a:prstGeom>
        </p:spPr>
      </p:pic>
      <p:pic>
        <p:nvPicPr>
          <p:cNvPr id="23" name="Obraz 22">
            <a:extLst>
              <a:ext uri="{FF2B5EF4-FFF2-40B4-BE49-F238E27FC236}">
                <a16:creationId xmlns:a16="http://schemas.microsoft.com/office/drawing/2014/main" id="{A7BF0134-1830-9CA3-03E6-2D5DFD72DD2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2" y="2955094"/>
            <a:ext cx="1243726" cy="1759160"/>
          </a:xfrm>
          <a:prstGeom prst="rect">
            <a:avLst/>
          </a:prstGeom>
        </p:spPr>
      </p:pic>
      <p:sp>
        <p:nvSpPr>
          <p:cNvPr id="3" name="pole tekstowe 2">
            <a:extLst>
              <a:ext uri="{FF2B5EF4-FFF2-40B4-BE49-F238E27FC236}">
                <a16:creationId xmlns:a16="http://schemas.microsoft.com/office/drawing/2014/main" id="{057398B1-5EAD-C056-229E-19E9C4BBAAD5}"/>
              </a:ext>
            </a:extLst>
          </p:cNvPr>
          <p:cNvSpPr txBox="1"/>
          <p:nvPr/>
        </p:nvSpPr>
        <p:spPr>
          <a:xfrm>
            <a:off x="9166789" y="449444"/>
            <a:ext cx="157311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800" b="1" dirty="0">
                <a:solidFill>
                  <a:schemeClr val="bg1"/>
                </a:solidFill>
              </a:rPr>
              <a:t>Logo projektu </a:t>
            </a:r>
            <a:endParaRPr lang="pl-PL" b="1" dirty="0">
              <a:solidFill>
                <a:schemeClr val="bg1"/>
              </a:solidFill>
            </a:endParaRP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A293FB30-C60E-33C2-10B6-6C9CD6688DBE}"/>
              </a:ext>
            </a:extLst>
          </p:cNvPr>
          <p:cNvSpPr txBox="1"/>
          <p:nvPr/>
        </p:nvSpPr>
        <p:spPr>
          <a:xfrm>
            <a:off x="1548526" y="5148406"/>
            <a:ext cx="302347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800" b="1" dirty="0">
                <a:solidFill>
                  <a:srgbClr val="0070C0"/>
                </a:solidFill>
              </a:rPr>
              <a:t>5000</a:t>
            </a:r>
            <a:r>
              <a:rPr lang="pl-PL" sz="1800" dirty="0">
                <a:latin typeface="+mj-lt"/>
              </a:rPr>
              <a:t> </a:t>
            </a:r>
            <a:r>
              <a:rPr lang="pl-PL" sz="1800" b="1" dirty="0"/>
              <a:t>broszur</a:t>
            </a:r>
            <a:r>
              <a:rPr lang="pl-PL" sz="1800" dirty="0">
                <a:latin typeface="+mj-lt"/>
              </a:rPr>
              <a:t> podsumowujących działalność KKBOF i promujących dokumenty SRP i    SUMP. </a:t>
            </a:r>
            <a:endParaRPr lang="pl-PL" dirty="0"/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9C4B6A4E-3259-040F-5797-E211083E584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2" y="4767348"/>
            <a:ext cx="1243726" cy="1759160"/>
          </a:xfrm>
          <a:prstGeom prst="rect">
            <a:avLst/>
          </a:prstGeom>
        </p:spPr>
      </p:pic>
      <p:sp>
        <p:nvSpPr>
          <p:cNvPr id="8" name="pole tekstowe 7">
            <a:extLst>
              <a:ext uri="{FF2B5EF4-FFF2-40B4-BE49-F238E27FC236}">
                <a16:creationId xmlns:a16="http://schemas.microsoft.com/office/drawing/2014/main" id="{16A9A0BD-6CB9-BC29-4FCE-9B829DEA8777}"/>
              </a:ext>
            </a:extLst>
          </p:cNvPr>
          <p:cNvSpPr txBox="1"/>
          <p:nvPr/>
        </p:nvSpPr>
        <p:spPr>
          <a:xfrm>
            <a:off x="1504983" y="1358669"/>
            <a:ext cx="389977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b="1" dirty="0"/>
              <a:t>Plakaty</a:t>
            </a:r>
            <a:r>
              <a:rPr lang="pl-PL" dirty="0">
                <a:latin typeface="+mj-lt"/>
              </a:rPr>
              <a:t> informujące o ustawowych konsultacjach społecznych zamieszczone na stronach internetowych wszystkich 23 Partnerów porozumienia.</a:t>
            </a:r>
            <a:endParaRPr lang="pl-PL" dirty="0"/>
          </a:p>
        </p:txBody>
      </p:sp>
      <p:sp>
        <p:nvSpPr>
          <p:cNvPr id="10" name="pole tekstowe 9">
            <a:extLst>
              <a:ext uri="{FF2B5EF4-FFF2-40B4-BE49-F238E27FC236}">
                <a16:creationId xmlns:a16="http://schemas.microsoft.com/office/drawing/2014/main" id="{150FA6EB-7419-80F6-E312-951352B485A4}"/>
              </a:ext>
            </a:extLst>
          </p:cNvPr>
          <p:cNvSpPr txBox="1"/>
          <p:nvPr/>
        </p:nvSpPr>
        <p:spPr>
          <a:xfrm>
            <a:off x="1548526" y="3254038"/>
            <a:ext cx="352003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800" b="1" dirty="0">
                <a:solidFill>
                  <a:srgbClr val="0070C0"/>
                </a:solidFill>
              </a:rPr>
              <a:t>250 </a:t>
            </a:r>
            <a:r>
              <a:rPr lang="pl-PL" sz="1800" b="1" dirty="0"/>
              <a:t>plakatów</a:t>
            </a:r>
            <a:r>
              <a:rPr lang="pl-PL" sz="1800" dirty="0">
                <a:latin typeface="+mj-lt"/>
              </a:rPr>
              <a:t> zachęcających do udziału w warsztatach na obszarze wszystkich gmin.</a:t>
            </a:r>
            <a:endParaRPr lang="pl-PL" dirty="0"/>
          </a:p>
        </p:txBody>
      </p:sp>
      <p:sp>
        <p:nvSpPr>
          <p:cNvPr id="15" name="pole tekstowe 14">
            <a:extLst>
              <a:ext uri="{FF2B5EF4-FFF2-40B4-BE49-F238E27FC236}">
                <a16:creationId xmlns:a16="http://schemas.microsoft.com/office/drawing/2014/main" id="{222A87D7-6FB4-9D5A-8B3B-DF132218E230}"/>
              </a:ext>
            </a:extLst>
          </p:cNvPr>
          <p:cNvSpPr txBox="1"/>
          <p:nvPr/>
        </p:nvSpPr>
        <p:spPr>
          <a:xfrm>
            <a:off x="7780564" y="1221542"/>
            <a:ext cx="410663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b="1" dirty="0">
                <a:solidFill>
                  <a:srgbClr val="0070C0"/>
                </a:solidFill>
              </a:rPr>
              <a:t>2</a:t>
            </a:r>
            <a:r>
              <a:rPr lang="pl-PL" sz="1800" dirty="0">
                <a:latin typeface="+mj-lt"/>
              </a:rPr>
              <a:t> </a:t>
            </a:r>
            <a:r>
              <a:rPr lang="pl-PL" sz="1800" b="1" dirty="0"/>
              <a:t>artykuły prasowe </a:t>
            </a:r>
            <a:r>
              <a:rPr lang="pl-PL" sz="1800" dirty="0">
                <a:latin typeface="+mj-lt"/>
              </a:rPr>
              <a:t>w Gazecie Kołobrzeskiej i Głosie Koszalina.</a:t>
            </a:r>
            <a:endParaRPr lang="pl-PL" dirty="0"/>
          </a:p>
        </p:txBody>
      </p:sp>
      <p:sp>
        <p:nvSpPr>
          <p:cNvPr id="17" name="pole tekstowe 16">
            <a:extLst>
              <a:ext uri="{FF2B5EF4-FFF2-40B4-BE49-F238E27FC236}">
                <a16:creationId xmlns:a16="http://schemas.microsoft.com/office/drawing/2014/main" id="{71C79919-FE1C-E06D-4558-7CADA41B3062}"/>
              </a:ext>
            </a:extLst>
          </p:cNvPr>
          <p:cNvSpPr txBox="1"/>
          <p:nvPr/>
        </p:nvSpPr>
        <p:spPr>
          <a:xfrm>
            <a:off x="7780564" y="2031764"/>
            <a:ext cx="352833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b="1" dirty="0">
                <a:solidFill>
                  <a:srgbClr val="0070C0"/>
                </a:solidFill>
              </a:rPr>
              <a:t>4</a:t>
            </a:r>
            <a:r>
              <a:rPr lang="pl-PL" sz="1800" dirty="0">
                <a:latin typeface="+mj-lt"/>
              </a:rPr>
              <a:t> premierowe </a:t>
            </a:r>
            <a:r>
              <a:rPr lang="pl-PL" sz="1800" b="1" dirty="0"/>
              <a:t>audycje radiowe </a:t>
            </a:r>
            <a:r>
              <a:rPr lang="pl-PL" sz="1800" dirty="0">
                <a:latin typeface="+mj-lt"/>
              </a:rPr>
              <a:t>oraz </a:t>
            </a:r>
            <a:r>
              <a:rPr lang="pl-PL" b="1" dirty="0">
                <a:solidFill>
                  <a:srgbClr val="0070C0"/>
                </a:solidFill>
              </a:rPr>
              <a:t>30</a:t>
            </a:r>
            <a:r>
              <a:rPr lang="pl-PL" sz="1800" dirty="0">
                <a:latin typeface="+mj-lt"/>
              </a:rPr>
              <a:t> audycji powtórkowych.</a:t>
            </a:r>
            <a:endParaRPr lang="pl-PL" dirty="0"/>
          </a:p>
        </p:txBody>
      </p:sp>
      <p:pic>
        <p:nvPicPr>
          <p:cNvPr id="19" name="Obraz 18">
            <a:extLst>
              <a:ext uri="{FF2B5EF4-FFF2-40B4-BE49-F238E27FC236}">
                <a16:creationId xmlns:a16="http://schemas.microsoft.com/office/drawing/2014/main" id="{11467C8A-F29B-3FC9-8F63-3FFA78EBD7D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50131" y="2060483"/>
            <a:ext cx="1306902" cy="923330"/>
          </a:xfrm>
          <a:prstGeom prst="rect">
            <a:avLst/>
          </a:prstGeom>
        </p:spPr>
      </p:pic>
      <p:sp>
        <p:nvSpPr>
          <p:cNvPr id="22" name="pole tekstowe 21">
            <a:extLst>
              <a:ext uri="{FF2B5EF4-FFF2-40B4-BE49-F238E27FC236}">
                <a16:creationId xmlns:a16="http://schemas.microsoft.com/office/drawing/2014/main" id="{35EEEDD4-6FE0-CED2-C8C6-01EFEA12EA4C}"/>
              </a:ext>
            </a:extLst>
          </p:cNvPr>
          <p:cNvSpPr txBox="1"/>
          <p:nvPr/>
        </p:nvSpPr>
        <p:spPr>
          <a:xfrm>
            <a:off x="7836323" y="3100116"/>
            <a:ext cx="405087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b="1" dirty="0">
                <a:solidFill>
                  <a:srgbClr val="0070C0"/>
                </a:solidFill>
              </a:rPr>
              <a:t>4 </a:t>
            </a:r>
            <a:r>
              <a:rPr lang="pl-PL" sz="1800" b="1" dirty="0"/>
              <a:t>posty na portale społecznościowe </a:t>
            </a:r>
          </a:p>
          <a:p>
            <a:r>
              <a:rPr lang="pl-PL" sz="1800" dirty="0">
                <a:latin typeface="+mj-lt"/>
              </a:rPr>
              <a:t>i strony internetowe zachęcające do udziału w warsztatach diagnostyczno-strategicznych.</a:t>
            </a:r>
            <a:endParaRPr lang="pl-PL" dirty="0"/>
          </a:p>
        </p:txBody>
      </p:sp>
      <p:sp>
        <p:nvSpPr>
          <p:cNvPr id="26" name="pole tekstowe 25">
            <a:extLst>
              <a:ext uri="{FF2B5EF4-FFF2-40B4-BE49-F238E27FC236}">
                <a16:creationId xmlns:a16="http://schemas.microsoft.com/office/drawing/2014/main" id="{83B404AD-6A52-A36B-C417-F56FA4FC227E}"/>
              </a:ext>
            </a:extLst>
          </p:cNvPr>
          <p:cNvSpPr txBox="1"/>
          <p:nvPr/>
        </p:nvSpPr>
        <p:spPr>
          <a:xfrm>
            <a:off x="7836323" y="4332359"/>
            <a:ext cx="412038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b="1" dirty="0">
                <a:solidFill>
                  <a:srgbClr val="0070C0"/>
                </a:solidFill>
              </a:rPr>
              <a:t>2</a:t>
            </a:r>
            <a:r>
              <a:rPr lang="pl-PL" sz="1800" dirty="0">
                <a:latin typeface="+mj-lt"/>
              </a:rPr>
              <a:t> posty na </a:t>
            </a:r>
            <a:r>
              <a:rPr lang="pl-PL" sz="1800" b="1" dirty="0"/>
              <a:t>portale społecznościowe </a:t>
            </a:r>
          </a:p>
          <a:p>
            <a:r>
              <a:rPr lang="pl-PL" sz="1800" dirty="0">
                <a:latin typeface="+mj-lt"/>
              </a:rPr>
              <a:t>i strony internetowe informujące </a:t>
            </a:r>
          </a:p>
          <a:p>
            <a:r>
              <a:rPr lang="pl-PL" sz="1800" dirty="0">
                <a:latin typeface="+mj-lt"/>
              </a:rPr>
              <a:t>o badaniach ankietowych w ramach Diagnozy i SUMP.</a:t>
            </a:r>
            <a:endParaRPr lang="pl-PL" dirty="0"/>
          </a:p>
        </p:txBody>
      </p:sp>
      <p:sp>
        <p:nvSpPr>
          <p:cNvPr id="28" name="pole tekstowe 27">
            <a:extLst>
              <a:ext uri="{FF2B5EF4-FFF2-40B4-BE49-F238E27FC236}">
                <a16:creationId xmlns:a16="http://schemas.microsoft.com/office/drawing/2014/main" id="{3011BDE8-072B-2BD3-BFB2-81D7BF6961C8}"/>
              </a:ext>
            </a:extLst>
          </p:cNvPr>
          <p:cNvSpPr txBox="1"/>
          <p:nvPr/>
        </p:nvSpPr>
        <p:spPr>
          <a:xfrm>
            <a:off x="7836323" y="5748570"/>
            <a:ext cx="412038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800" b="1" dirty="0"/>
              <a:t>Ulotki</a:t>
            </a:r>
            <a:r>
              <a:rPr lang="pl-PL" sz="1800" dirty="0">
                <a:latin typeface="+mj-lt"/>
              </a:rPr>
              <a:t> promujące zapisy dokumentów SRP i SUMP w trakcie konsultacji społecznych.</a:t>
            </a:r>
            <a:endParaRPr lang="pl-PL" dirty="0"/>
          </a:p>
        </p:txBody>
      </p:sp>
      <p:pic>
        <p:nvPicPr>
          <p:cNvPr id="30" name="Obraz 29">
            <a:extLst>
              <a:ext uri="{FF2B5EF4-FFF2-40B4-BE49-F238E27FC236}">
                <a16:creationId xmlns:a16="http://schemas.microsoft.com/office/drawing/2014/main" id="{9CF3646F-AE89-4796-EFC9-D53B88A12E7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67374" y="4423257"/>
            <a:ext cx="1343132" cy="1109430"/>
          </a:xfrm>
          <a:prstGeom prst="rect">
            <a:avLst/>
          </a:prstGeom>
        </p:spPr>
      </p:pic>
      <p:pic>
        <p:nvPicPr>
          <p:cNvPr id="32" name="Obraz 31">
            <a:extLst>
              <a:ext uri="{FF2B5EF4-FFF2-40B4-BE49-F238E27FC236}">
                <a16:creationId xmlns:a16="http://schemas.microsoft.com/office/drawing/2014/main" id="{333ED479-CC67-FC5A-78F4-4BE291B3A7C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28585" y="4423257"/>
            <a:ext cx="1328448" cy="1109430"/>
          </a:xfrm>
          <a:prstGeom prst="rect">
            <a:avLst/>
          </a:prstGeom>
        </p:spPr>
      </p:pic>
      <p:pic>
        <p:nvPicPr>
          <p:cNvPr id="34" name="Obraz 33">
            <a:extLst>
              <a:ext uri="{FF2B5EF4-FFF2-40B4-BE49-F238E27FC236}">
                <a16:creationId xmlns:a16="http://schemas.microsoft.com/office/drawing/2014/main" id="{65C94344-1322-2D64-6B2B-6BC54F64D8B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66795" y="3044953"/>
            <a:ext cx="1545805" cy="1287406"/>
          </a:xfrm>
          <a:prstGeom prst="rect">
            <a:avLst/>
          </a:prstGeom>
        </p:spPr>
      </p:pic>
      <p:pic>
        <p:nvPicPr>
          <p:cNvPr id="36" name="Obraz 35">
            <a:extLst>
              <a:ext uri="{FF2B5EF4-FFF2-40B4-BE49-F238E27FC236}">
                <a16:creationId xmlns:a16="http://schemas.microsoft.com/office/drawing/2014/main" id="{8552B8E8-8CDD-62F7-235B-C7C9692E059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470226" y="5654232"/>
            <a:ext cx="522583" cy="1131608"/>
          </a:xfrm>
          <a:prstGeom prst="rect">
            <a:avLst/>
          </a:prstGeom>
        </p:spPr>
      </p:pic>
      <p:pic>
        <p:nvPicPr>
          <p:cNvPr id="38" name="Obraz 37">
            <a:extLst>
              <a:ext uri="{FF2B5EF4-FFF2-40B4-BE49-F238E27FC236}">
                <a16:creationId xmlns:a16="http://schemas.microsoft.com/office/drawing/2014/main" id="{462C77DA-4F01-6751-FEBC-A5C0246625F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117730" y="5654232"/>
            <a:ext cx="539303" cy="1131607"/>
          </a:xfrm>
          <a:prstGeom prst="rect">
            <a:avLst/>
          </a:prstGeom>
        </p:spPr>
      </p:pic>
      <p:pic>
        <p:nvPicPr>
          <p:cNvPr id="40" name="Obraz 39">
            <a:extLst>
              <a:ext uri="{FF2B5EF4-FFF2-40B4-BE49-F238E27FC236}">
                <a16:creationId xmlns:a16="http://schemas.microsoft.com/office/drawing/2014/main" id="{BD3AEE95-718A-703B-F570-A6D5EE6123A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057873" y="1166781"/>
            <a:ext cx="1705266" cy="835689"/>
          </a:xfrm>
          <a:prstGeom prst="rect">
            <a:avLst/>
          </a:prstGeom>
        </p:spPr>
      </p:pic>
      <p:pic>
        <p:nvPicPr>
          <p:cNvPr id="41" name="Obraz 40">
            <a:extLst>
              <a:ext uri="{FF2B5EF4-FFF2-40B4-BE49-F238E27FC236}">
                <a16:creationId xmlns:a16="http://schemas.microsoft.com/office/drawing/2014/main" id="{8210ABA1-DCCD-91D2-E9C8-050828F1D8AB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7075" y="112841"/>
            <a:ext cx="1261604" cy="1261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58193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9AF542B-B324-B69D-2305-BD1F40D2082E}"/>
              </a:ext>
            </a:extLst>
          </p:cNvPr>
          <p:cNvSpPr txBox="1">
            <a:spLocks/>
          </p:cNvSpPr>
          <p:nvPr/>
        </p:nvSpPr>
        <p:spPr>
          <a:xfrm>
            <a:off x="1319214" y="1736537"/>
            <a:ext cx="10872786" cy="48751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pl-PL" sz="2800" dirty="0"/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6C196786-1F42-2587-108C-9BB358759B5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829" y="1326164"/>
            <a:ext cx="3599963" cy="5091885"/>
          </a:xfrm>
          <a:prstGeom prst="rect">
            <a:avLst/>
          </a:prstGeom>
        </p:spPr>
      </p:pic>
      <p:sp>
        <p:nvSpPr>
          <p:cNvPr id="4" name="Tytuł 1">
            <a:extLst>
              <a:ext uri="{FF2B5EF4-FFF2-40B4-BE49-F238E27FC236}">
                <a16:creationId xmlns:a16="http://schemas.microsoft.com/office/drawing/2014/main" id="{505B346C-4537-3FDD-C1C6-A474A579D366}"/>
              </a:ext>
            </a:extLst>
          </p:cNvPr>
          <p:cNvSpPr txBox="1">
            <a:spLocks/>
          </p:cNvSpPr>
          <p:nvPr/>
        </p:nvSpPr>
        <p:spPr>
          <a:xfrm>
            <a:off x="308101" y="222659"/>
            <a:ext cx="11745896" cy="755219"/>
          </a:xfrm>
          <a:prstGeom prst="rect">
            <a:avLst/>
          </a:prstGeom>
          <a:solidFill>
            <a:schemeClr val="accent1"/>
          </a:solidFill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l-PL" sz="3600" b="1" dirty="0">
                <a:solidFill>
                  <a:schemeClr val="bg1"/>
                </a:solidFill>
              </a:rPr>
              <a:t>Kluczowe rozdziały Strategii Rozwoju Ponadlokalnego KKBOF</a:t>
            </a:r>
          </a:p>
        </p:txBody>
      </p:sp>
      <p:sp>
        <p:nvSpPr>
          <p:cNvPr id="5" name="Strzałka: pięciokąt 4">
            <a:extLst>
              <a:ext uri="{FF2B5EF4-FFF2-40B4-BE49-F238E27FC236}">
                <a16:creationId xmlns:a16="http://schemas.microsoft.com/office/drawing/2014/main" id="{3A985CC1-42C1-F12D-5DB2-4517E4BF4152}"/>
              </a:ext>
            </a:extLst>
          </p:cNvPr>
          <p:cNvSpPr/>
          <p:nvPr/>
        </p:nvSpPr>
        <p:spPr>
          <a:xfrm>
            <a:off x="4089597" y="1402205"/>
            <a:ext cx="3673720" cy="976994"/>
          </a:xfrm>
          <a:prstGeom prst="homePlate">
            <a:avLst/>
          </a:prstGeom>
          <a:solidFill>
            <a:srgbClr val="91E39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>
                <a:solidFill>
                  <a:schemeClr val="bg1"/>
                </a:solidFill>
              </a:rPr>
              <a:t>WNIOSKI Z DIAGNOZY</a:t>
            </a:r>
          </a:p>
        </p:txBody>
      </p:sp>
      <p:sp>
        <p:nvSpPr>
          <p:cNvPr id="6" name="Strzałka: pięciokąt 5">
            <a:extLst>
              <a:ext uri="{FF2B5EF4-FFF2-40B4-BE49-F238E27FC236}">
                <a16:creationId xmlns:a16="http://schemas.microsoft.com/office/drawing/2014/main" id="{CB359A91-D1EF-036B-68C5-306FCE831FF9}"/>
              </a:ext>
            </a:extLst>
          </p:cNvPr>
          <p:cNvSpPr/>
          <p:nvPr/>
        </p:nvSpPr>
        <p:spPr>
          <a:xfrm>
            <a:off x="4089597" y="2675313"/>
            <a:ext cx="3752443" cy="987222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>
                <a:solidFill>
                  <a:schemeClr val="bg1"/>
                </a:solidFill>
              </a:rPr>
              <a:t>STRATEGIA ROZWOJU KKBOF</a:t>
            </a:r>
          </a:p>
        </p:txBody>
      </p:sp>
      <p:sp>
        <p:nvSpPr>
          <p:cNvPr id="7" name="Strzałka: pięciokąt 6">
            <a:extLst>
              <a:ext uri="{FF2B5EF4-FFF2-40B4-BE49-F238E27FC236}">
                <a16:creationId xmlns:a16="http://schemas.microsoft.com/office/drawing/2014/main" id="{25437969-C62B-2D08-8EAE-854FF823E104}"/>
              </a:ext>
            </a:extLst>
          </p:cNvPr>
          <p:cNvSpPr/>
          <p:nvPr/>
        </p:nvSpPr>
        <p:spPr>
          <a:xfrm>
            <a:off x="4089597" y="3872107"/>
            <a:ext cx="3849333" cy="1049964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b="1" dirty="0">
                <a:solidFill>
                  <a:schemeClr val="bg1"/>
                </a:solidFill>
              </a:rPr>
              <a:t>ZARZĄDZANIE PRZESTRZENIĄ NA OBSZARZE KKBOF</a:t>
            </a:r>
          </a:p>
        </p:txBody>
      </p:sp>
      <p:sp>
        <p:nvSpPr>
          <p:cNvPr id="8" name="Strzałka: pięciokąt 7">
            <a:extLst>
              <a:ext uri="{FF2B5EF4-FFF2-40B4-BE49-F238E27FC236}">
                <a16:creationId xmlns:a16="http://schemas.microsoft.com/office/drawing/2014/main" id="{EB787363-DF70-8EFA-5577-41FEE88F37D4}"/>
              </a:ext>
            </a:extLst>
          </p:cNvPr>
          <p:cNvSpPr/>
          <p:nvPr/>
        </p:nvSpPr>
        <p:spPr>
          <a:xfrm>
            <a:off x="4089597" y="5231757"/>
            <a:ext cx="3849333" cy="1049964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b="1" dirty="0">
                <a:solidFill>
                  <a:schemeClr val="bg1"/>
                </a:solidFill>
              </a:rPr>
              <a:t>ZARZĄDZANIE REALIZACJĄ STRATEGII KKBOF</a:t>
            </a:r>
          </a:p>
        </p:txBody>
      </p:sp>
      <p:pic>
        <p:nvPicPr>
          <p:cNvPr id="10" name="Obraz 9">
            <a:extLst>
              <a:ext uri="{FF2B5EF4-FFF2-40B4-BE49-F238E27FC236}">
                <a16:creationId xmlns:a16="http://schemas.microsoft.com/office/drawing/2014/main" id="{60AB463F-C5A6-5B2C-C155-0507F1D2D1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5845" y="1890702"/>
            <a:ext cx="4010549" cy="4010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0764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F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dtytuł 2">
            <a:extLst>
              <a:ext uri="{FF2B5EF4-FFF2-40B4-BE49-F238E27FC236}">
                <a16:creationId xmlns:a16="http://schemas.microsoft.com/office/drawing/2014/main" id="{FD8D730E-C56E-AD8D-0E1E-F0B36FB9AF84}"/>
              </a:ext>
            </a:extLst>
          </p:cNvPr>
          <p:cNvSpPr txBox="1">
            <a:spLocks/>
          </p:cNvSpPr>
          <p:nvPr/>
        </p:nvSpPr>
        <p:spPr>
          <a:xfrm>
            <a:off x="3733801" y="2997200"/>
            <a:ext cx="6762750" cy="8636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5400" b="1" dirty="0">
                <a:solidFill>
                  <a:srgbClr val="0070C0"/>
                </a:solidFill>
              </a:rPr>
              <a:t>CZĘŚĆ STRATEGICZNA </a:t>
            </a: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2A11A628-45DA-9538-8C3E-CF8FC9837E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706287" y="995559"/>
            <a:ext cx="6868707" cy="485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0629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2E8AE99-65F1-F6F6-7E7A-766DEF30C0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2788" y="119743"/>
            <a:ext cx="10731251" cy="842312"/>
          </a:xfrm>
          <a:solidFill>
            <a:schemeClr val="accent1"/>
          </a:solidFill>
        </p:spPr>
        <p:txBody>
          <a:bodyPr>
            <a:normAutofit/>
          </a:bodyPr>
          <a:lstStyle/>
          <a:p>
            <a:pPr algn="ctr"/>
            <a:r>
              <a:rPr lang="pl-PL" sz="2800" b="1" dirty="0">
                <a:solidFill>
                  <a:schemeClr val="bg1"/>
                </a:solidFill>
              </a:rPr>
              <a:t>Strategia Rozwoju Ponadlokalnego KKBOF</a:t>
            </a:r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id="{28CF3DB8-6F0C-E2D2-CFC3-9B8AAFF6544D}"/>
              </a:ext>
            </a:extLst>
          </p:cNvPr>
          <p:cNvSpPr txBox="1"/>
          <p:nvPr/>
        </p:nvSpPr>
        <p:spPr>
          <a:xfrm>
            <a:off x="888701" y="962055"/>
            <a:ext cx="10555338" cy="190821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180975" lvl="1" indent="-180975"/>
            <a:r>
              <a:rPr lang="pl-PL" sz="2000" dirty="0">
                <a:solidFill>
                  <a:srgbClr val="0070C0"/>
                </a:solidFill>
              </a:rPr>
              <a:t>1. </a:t>
            </a:r>
            <a:r>
              <a:rPr lang="pl-PL" sz="2000" dirty="0">
                <a:solidFill>
                  <a:srgbClr val="0070C0"/>
                </a:solidFill>
                <a:latin typeface="+mj-lt"/>
              </a:rPr>
              <a:t>STRATEGIA ROZWOJU KKBOF</a:t>
            </a:r>
            <a:endParaRPr lang="pl-PL" sz="2000" dirty="0">
              <a:latin typeface="+mj-lt"/>
            </a:endParaRPr>
          </a:p>
          <a:p>
            <a:pPr marL="447675" indent="-180975">
              <a:buFont typeface="Arial" panose="020B0604020202020204" pitchFamily="34" charset="0"/>
              <a:buChar char="•"/>
            </a:pPr>
            <a:r>
              <a:rPr lang="pl-PL" sz="2000" dirty="0">
                <a:latin typeface="+mj-lt"/>
              </a:rPr>
              <a:t>Misja</a:t>
            </a:r>
          </a:p>
          <a:p>
            <a:pPr marL="447675" indent="-180975">
              <a:buFont typeface="Arial" panose="020B0604020202020204" pitchFamily="34" charset="0"/>
              <a:buChar char="•"/>
            </a:pPr>
            <a:r>
              <a:rPr lang="pl-PL" sz="2000" dirty="0">
                <a:latin typeface="+mj-lt"/>
              </a:rPr>
              <a:t>Wizja</a:t>
            </a:r>
          </a:p>
          <a:p>
            <a:pPr marL="447675" indent="-180975">
              <a:buFont typeface="Arial" panose="020B0604020202020204" pitchFamily="34" charset="0"/>
              <a:buChar char="•"/>
            </a:pPr>
            <a:r>
              <a:rPr lang="pl-PL" sz="2000" dirty="0">
                <a:latin typeface="+mj-lt"/>
              </a:rPr>
              <a:t>Cele strategiczne i kierunki działań w sferze społecznej, gospodarczej, infrastruktury, przestrzeni </a:t>
            </a:r>
            <a:br>
              <a:rPr lang="pl-PL" sz="2000" dirty="0">
                <a:latin typeface="+mj-lt"/>
              </a:rPr>
            </a:br>
            <a:r>
              <a:rPr lang="pl-PL" sz="2000" dirty="0">
                <a:latin typeface="+mj-lt"/>
              </a:rPr>
              <a:t>i środowiska</a:t>
            </a:r>
          </a:p>
          <a:p>
            <a:endParaRPr lang="pl-PL" dirty="0"/>
          </a:p>
        </p:txBody>
      </p:sp>
      <p:sp>
        <p:nvSpPr>
          <p:cNvPr id="12" name="pole tekstowe 11">
            <a:extLst>
              <a:ext uri="{FF2B5EF4-FFF2-40B4-BE49-F238E27FC236}">
                <a16:creationId xmlns:a16="http://schemas.microsoft.com/office/drawing/2014/main" id="{E4735E33-E5C9-2F13-CD75-982FD1B82AE0}"/>
              </a:ext>
            </a:extLst>
          </p:cNvPr>
          <p:cNvSpPr txBox="1"/>
          <p:nvPr/>
        </p:nvSpPr>
        <p:spPr>
          <a:xfrm>
            <a:off x="888701" y="2744836"/>
            <a:ext cx="10555338" cy="190821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pl-PL" sz="2000" dirty="0">
                <a:solidFill>
                  <a:srgbClr val="0070C0"/>
                </a:solidFill>
              </a:rPr>
              <a:t>2. </a:t>
            </a:r>
            <a:r>
              <a:rPr lang="pl-PL" sz="2000" dirty="0">
                <a:solidFill>
                  <a:srgbClr val="0070C0"/>
                </a:solidFill>
                <a:latin typeface="+mj-lt"/>
              </a:rPr>
              <a:t>ZARZĄDZANIE PRZESTRZENIĄ NA OBSZARZE KKBOF</a:t>
            </a:r>
            <a:endParaRPr lang="pl-PL" sz="2000" dirty="0">
              <a:latin typeface="+mj-lt"/>
            </a:endParaRPr>
          </a:p>
          <a:p>
            <a:pPr marL="447675" indent="-180975">
              <a:buFont typeface="Arial" panose="020B0604020202020204" pitchFamily="34" charset="0"/>
              <a:buChar char="•"/>
            </a:pPr>
            <a:r>
              <a:rPr lang="pl-PL" sz="2000" dirty="0">
                <a:latin typeface="+mj-lt"/>
              </a:rPr>
              <a:t>Model struktury funkcjonalno-przestrzennej</a:t>
            </a:r>
          </a:p>
          <a:p>
            <a:pPr marL="447675" indent="-180975">
              <a:buFont typeface="Arial" panose="020B0604020202020204" pitchFamily="34" charset="0"/>
              <a:buChar char="•"/>
            </a:pPr>
            <a:r>
              <a:rPr lang="pl-PL" sz="2000" dirty="0">
                <a:latin typeface="+mj-lt"/>
              </a:rPr>
              <a:t>Potencjalne obszary problemowe oraz konflikty przestrzenne</a:t>
            </a:r>
          </a:p>
          <a:p>
            <a:pPr marL="447675" indent="-180975">
              <a:buFont typeface="Arial" panose="020B0604020202020204" pitchFamily="34" charset="0"/>
              <a:buChar char="•"/>
            </a:pPr>
            <a:r>
              <a:rPr lang="pl-PL" sz="2000" dirty="0">
                <a:latin typeface="+mj-lt"/>
              </a:rPr>
              <a:t>Ustalenia i rekomendacje w zakresie kształtowania i prowadzenia polityki przestrzennej na obszarze KKBOF</a:t>
            </a:r>
          </a:p>
          <a:p>
            <a:endParaRPr lang="pl-PL" dirty="0"/>
          </a:p>
        </p:txBody>
      </p:sp>
      <p:sp>
        <p:nvSpPr>
          <p:cNvPr id="13" name="pole tekstowe 12">
            <a:extLst>
              <a:ext uri="{FF2B5EF4-FFF2-40B4-BE49-F238E27FC236}">
                <a16:creationId xmlns:a16="http://schemas.microsoft.com/office/drawing/2014/main" id="{8FC60377-DFE9-D15A-612F-25DC1DE26537}"/>
              </a:ext>
            </a:extLst>
          </p:cNvPr>
          <p:cNvSpPr txBox="1"/>
          <p:nvPr/>
        </p:nvSpPr>
        <p:spPr>
          <a:xfrm>
            <a:off x="833685" y="4533284"/>
            <a:ext cx="10610354" cy="163121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pl-PL" sz="2000" dirty="0">
                <a:solidFill>
                  <a:srgbClr val="0070C0"/>
                </a:solidFill>
                <a:latin typeface="+mj-lt"/>
              </a:rPr>
              <a:t>3. ZARZĄDZANIE REALIZACJĄ STRATEGII ROZWOJU PONADLOKALNEGO KKBOF</a:t>
            </a:r>
            <a:endParaRPr lang="pl-PL" sz="2000" dirty="0">
              <a:latin typeface="+mj-lt"/>
            </a:endParaRPr>
          </a:p>
          <a:p>
            <a:pPr marL="447675" indent="-180975">
              <a:buFont typeface="Arial" panose="020B0604020202020204" pitchFamily="34" charset="0"/>
              <a:buChar char="•"/>
            </a:pPr>
            <a:r>
              <a:rPr lang="pl-PL" sz="2000" dirty="0">
                <a:latin typeface="+mj-lt"/>
              </a:rPr>
              <a:t>Organizacja i system wdrażania Strategii</a:t>
            </a:r>
          </a:p>
          <a:p>
            <a:pPr marL="447675" indent="-180975">
              <a:buFont typeface="Arial" panose="020B0604020202020204" pitchFamily="34" charset="0"/>
              <a:buChar char="•"/>
            </a:pPr>
            <a:r>
              <a:rPr lang="pl-PL" sz="2000" dirty="0">
                <a:latin typeface="+mj-lt"/>
              </a:rPr>
              <a:t>Monitoring i ewaluacja Strategii</a:t>
            </a:r>
          </a:p>
          <a:p>
            <a:pPr marL="447675" indent="-180975">
              <a:buFont typeface="Arial" panose="020B0604020202020204" pitchFamily="34" charset="0"/>
              <a:buChar char="•"/>
            </a:pPr>
            <a:r>
              <a:rPr lang="pl-PL" sz="2000" dirty="0">
                <a:latin typeface="+mj-lt"/>
              </a:rPr>
              <a:t>Finansowanie realizacji Strategii</a:t>
            </a:r>
          </a:p>
          <a:p>
            <a:pPr marL="447675" indent="-180975">
              <a:buFont typeface="Arial" panose="020B0604020202020204" pitchFamily="34" charset="0"/>
              <a:buChar char="•"/>
            </a:pPr>
            <a:r>
              <a:rPr lang="pl-PL" sz="2000" dirty="0">
                <a:latin typeface="+mj-lt"/>
              </a:rPr>
              <a:t>Ocena spójności dokumentu Strategii z dokumentami wyższego szczebla</a:t>
            </a:r>
          </a:p>
        </p:txBody>
      </p:sp>
    </p:spTree>
    <p:extLst>
      <p:ext uri="{BB962C8B-B14F-4D97-AF65-F5344CB8AC3E}">
        <p14:creationId xmlns:p14="http://schemas.microsoft.com/office/powerpoint/2010/main" val="1403067407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2654</TotalTime>
  <Words>827</Words>
  <Application>Microsoft Office PowerPoint</Application>
  <PresentationFormat>Panoramiczny</PresentationFormat>
  <Paragraphs>138</Paragraphs>
  <Slides>18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18</vt:i4>
      </vt:variant>
    </vt:vector>
  </HeadingPairs>
  <TitlesOfParts>
    <vt:vector size="23" baseType="lpstr">
      <vt:lpstr>Arial</vt:lpstr>
      <vt:lpstr>Calibri</vt:lpstr>
      <vt:lpstr>Calibri Light</vt:lpstr>
      <vt:lpstr>Wingdings</vt:lpstr>
      <vt:lpstr>Motyw pakietu Office</vt:lpstr>
      <vt:lpstr>Spotkanie podsumowujące prace nad dokumentami strategicznymi dla KKBOF </vt:lpstr>
      <vt:lpstr>Prezentacja programu PowerPoint</vt:lpstr>
      <vt:lpstr>Zespół Wykonawcy</vt:lpstr>
      <vt:lpstr>Zadania w projekcie</vt:lpstr>
      <vt:lpstr>Prezentacja programu PowerPoint</vt:lpstr>
      <vt:lpstr>Prezentacja programu PowerPoint</vt:lpstr>
      <vt:lpstr>Prezentacja programu PowerPoint</vt:lpstr>
      <vt:lpstr>Prezentacja programu PowerPoint</vt:lpstr>
      <vt:lpstr>Strategia Rozwoju Ponadlokalnego KKBOF</vt:lpstr>
      <vt:lpstr>Prezentacja programu PowerPoint</vt:lpstr>
      <vt:lpstr>Struktura ilościowa Strategii KKBOF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Admin - Respublic</dc:creator>
  <cp:lastModifiedBy>Renata Szott</cp:lastModifiedBy>
  <cp:revision>52</cp:revision>
  <dcterms:created xsi:type="dcterms:W3CDTF">2022-10-26T09:34:56Z</dcterms:created>
  <dcterms:modified xsi:type="dcterms:W3CDTF">2023-02-08T12:46:17Z</dcterms:modified>
</cp:coreProperties>
</file>