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4" r:id="rId2"/>
  </p:sldMasterIdLst>
  <p:notesMasterIdLst>
    <p:notesMasterId r:id="rId16"/>
  </p:notesMasterIdLst>
  <p:handoutMasterIdLst>
    <p:handoutMasterId r:id="rId17"/>
  </p:handoutMasterIdLst>
  <p:sldIdLst>
    <p:sldId id="586" r:id="rId3"/>
    <p:sldId id="637" r:id="rId4"/>
    <p:sldId id="643" r:id="rId5"/>
    <p:sldId id="638" r:id="rId6"/>
    <p:sldId id="639" r:id="rId7"/>
    <p:sldId id="640" r:id="rId8"/>
    <p:sldId id="616" r:id="rId9"/>
    <p:sldId id="642" r:id="rId10"/>
    <p:sldId id="645" r:id="rId11"/>
    <p:sldId id="644" r:id="rId12"/>
    <p:sldId id="641" r:id="rId13"/>
    <p:sldId id="632" r:id="rId14"/>
    <p:sldId id="628" r:id="rId15"/>
  </p:sldIdLst>
  <p:sldSz cx="9144000" cy="6858000" type="screen4x3"/>
  <p:notesSz cx="6797675" cy="9926638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130">
          <p15:clr>
            <a:srgbClr val="A4A3A4"/>
          </p15:clr>
        </p15:guide>
        <p15:guide id="2" pos="31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42C0F0"/>
    <a:srgbClr val="204F88"/>
    <a:srgbClr val="1E497C"/>
    <a:srgbClr val="106840"/>
    <a:srgbClr val="1C4576"/>
    <a:srgbClr val="FDCE02"/>
    <a:srgbClr val="0873BB"/>
    <a:srgbClr val="159B3D"/>
    <a:srgbClr val="79B82C"/>
    <a:srgbClr val="5F5B5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Styl pośredni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CF1AB2-1976-4502-BF36-3FF5EA218861}" styleName="Styl pośredni 4 — Ak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Styl pośredni 1 — Ak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Styl jasny 2 — Ak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698" autoAdjust="0"/>
    <p:restoredTop sz="94633" autoAdjust="0"/>
  </p:normalViewPr>
  <p:slideViewPr>
    <p:cSldViewPr snapToGrid="0" showGuides="1">
      <p:cViewPr>
        <p:scale>
          <a:sx n="100" d="100"/>
          <a:sy n="100" d="100"/>
        </p:scale>
        <p:origin x="-2370" y="-336"/>
      </p:cViewPr>
      <p:guideLst>
        <p:guide orient="horz" pos="1130"/>
        <p:guide pos="31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8A0A20-04EE-40C3-B6FD-736387CA0A5B}" type="datetimeFigureOut">
              <a:rPr lang="pl-PL" smtClean="0"/>
              <a:pPr/>
              <a:t>2018-11-29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092B12-8ACB-41D8-968A-F8C2CA6904E1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 dirty="0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1901F5-BA24-49F6-AC4A-9EE08AFBE1A3}" type="datetimeFigureOut">
              <a:rPr lang="pl-PL" smtClean="0"/>
              <a:pPr/>
              <a:t>2018-11-29</a:t>
            </a:fld>
            <a:endParaRPr lang="pl-PL" dirty="0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 dirty="0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79768" y="4715155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E36EA7-84E3-4DDB-B09A-62DF7F468610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="" xmlns:p14="http://schemas.microsoft.com/office/powerpoint/2010/main" val="19417331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 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E36EA7-84E3-4DDB-B09A-62DF7F468610}" type="slidenum">
              <a:rPr lang="pl-PL" smtClean="0"/>
              <a:pPr/>
              <a:t>4</a:t>
            </a:fld>
            <a:endParaRPr lang="pl-PL" dirty="0"/>
          </a:p>
        </p:txBody>
      </p:sp>
    </p:spTree>
    <p:extLst>
      <p:ext uri="{BB962C8B-B14F-4D97-AF65-F5344CB8AC3E}">
        <p14:creationId xmlns="" xmlns:p14="http://schemas.microsoft.com/office/powerpoint/2010/main" val="42211962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 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E36EA7-84E3-4DDB-B09A-62DF7F468610}" type="slidenum">
              <a:rPr lang="pl-PL" smtClean="0"/>
              <a:pPr/>
              <a:t>5</a:t>
            </a:fld>
            <a:endParaRPr lang="pl-PL" dirty="0"/>
          </a:p>
        </p:txBody>
      </p:sp>
    </p:spTree>
    <p:extLst>
      <p:ext uri="{BB962C8B-B14F-4D97-AF65-F5344CB8AC3E}">
        <p14:creationId xmlns="" xmlns:p14="http://schemas.microsoft.com/office/powerpoint/2010/main" val="42211962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 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E36EA7-84E3-4DDB-B09A-62DF7F468610}" type="slidenum">
              <a:rPr lang="pl-PL" smtClean="0"/>
              <a:pPr/>
              <a:t>6</a:t>
            </a:fld>
            <a:endParaRPr lang="pl-PL" dirty="0"/>
          </a:p>
        </p:txBody>
      </p:sp>
    </p:spTree>
    <p:extLst>
      <p:ext uri="{BB962C8B-B14F-4D97-AF65-F5344CB8AC3E}">
        <p14:creationId xmlns="" xmlns:p14="http://schemas.microsoft.com/office/powerpoint/2010/main" val="42211962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 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E36EA7-84E3-4DDB-B09A-62DF7F468610}" type="slidenum">
              <a:rPr lang="pl-PL" smtClean="0"/>
              <a:pPr/>
              <a:t>7</a:t>
            </a:fld>
            <a:endParaRPr lang="pl-PL" dirty="0"/>
          </a:p>
        </p:txBody>
      </p:sp>
    </p:spTree>
    <p:extLst>
      <p:ext uri="{BB962C8B-B14F-4D97-AF65-F5344CB8AC3E}">
        <p14:creationId xmlns="" xmlns:p14="http://schemas.microsoft.com/office/powerpoint/2010/main" val="42211962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 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E36EA7-84E3-4DDB-B09A-62DF7F468610}" type="slidenum">
              <a:rPr lang="pl-PL" smtClean="0"/>
              <a:pPr/>
              <a:t>8</a:t>
            </a:fld>
            <a:endParaRPr lang="pl-PL" dirty="0"/>
          </a:p>
        </p:txBody>
      </p:sp>
    </p:spTree>
    <p:extLst>
      <p:ext uri="{BB962C8B-B14F-4D97-AF65-F5344CB8AC3E}">
        <p14:creationId xmlns="" xmlns:p14="http://schemas.microsoft.com/office/powerpoint/2010/main" val="42211962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 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E36EA7-84E3-4DDB-B09A-62DF7F468610}" type="slidenum">
              <a:rPr lang="pl-PL" smtClean="0"/>
              <a:pPr/>
              <a:t>9</a:t>
            </a:fld>
            <a:endParaRPr lang="pl-PL" dirty="0"/>
          </a:p>
        </p:txBody>
      </p:sp>
    </p:spTree>
    <p:extLst>
      <p:ext uri="{BB962C8B-B14F-4D97-AF65-F5344CB8AC3E}">
        <p14:creationId xmlns="" xmlns:p14="http://schemas.microsoft.com/office/powerpoint/2010/main" val="42211962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 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E36EA7-84E3-4DDB-B09A-62DF7F468610}" type="slidenum">
              <a:rPr lang="pl-PL" smtClean="0"/>
              <a:pPr/>
              <a:t>10</a:t>
            </a:fld>
            <a:endParaRPr lang="pl-PL" dirty="0"/>
          </a:p>
        </p:txBody>
      </p:sp>
    </p:spTree>
    <p:extLst>
      <p:ext uri="{BB962C8B-B14F-4D97-AF65-F5344CB8AC3E}">
        <p14:creationId xmlns="" xmlns:p14="http://schemas.microsoft.com/office/powerpoint/2010/main" val="42211962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 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E36EA7-84E3-4DDB-B09A-62DF7F468610}" type="slidenum">
              <a:rPr lang="pl-PL" smtClean="0"/>
              <a:pPr/>
              <a:t>11</a:t>
            </a:fld>
            <a:endParaRPr lang="pl-PL" dirty="0"/>
          </a:p>
        </p:txBody>
      </p:sp>
    </p:spTree>
    <p:extLst>
      <p:ext uri="{BB962C8B-B14F-4D97-AF65-F5344CB8AC3E}">
        <p14:creationId xmlns="" xmlns:p14="http://schemas.microsoft.com/office/powerpoint/2010/main" val="42211962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C4EB-7F62-49F4-9399-6FF36722FFCD}" type="datetimeFigureOut">
              <a:rPr lang="pl-PL" smtClean="0"/>
              <a:pPr/>
              <a:t>2018-11-29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4A5AB-89E5-4A9E-8709-D3F973064AA9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="" xmlns:p14="http://schemas.microsoft.com/office/powerpoint/2010/main" val="880572039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C4EB-7F62-49F4-9399-6FF36722FFCD}" type="datetimeFigureOut">
              <a:rPr lang="pl-PL" smtClean="0"/>
              <a:pPr/>
              <a:t>2018-11-29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4A5AB-89E5-4A9E-8709-D3F973064AA9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="" xmlns:p14="http://schemas.microsoft.com/office/powerpoint/2010/main" val="2697548777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C4EB-7F62-49F4-9399-6FF36722FFCD}" type="datetimeFigureOut">
              <a:rPr lang="pl-PL" smtClean="0"/>
              <a:pPr/>
              <a:t>2018-11-29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4A5AB-89E5-4A9E-8709-D3F973064AA9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="" xmlns:p14="http://schemas.microsoft.com/office/powerpoint/2010/main" val="1144906986"/>
      </p:ext>
    </p:extLst>
  </p:cSld>
  <p:clrMapOvr>
    <a:masterClrMapping/>
  </p:clrMapOvr>
  <p:transition spd="slow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ytułu 1"/>
          <p:cNvSpPr txBox="1">
            <a:spLocks/>
          </p:cNvSpPr>
          <p:nvPr/>
        </p:nvSpPr>
        <p:spPr>
          <a:xfrm>
            <a:off x="628650" y="4833938"/>
            <a:ext cx="7886700" cy="922337"/>
          </a:xfrm>
          <a:prstGeom prst="rect">
            <a:avLst/>
          </a:prstGeom>
        </p:spPr>
        <p:txBody>
          <a:bodyPr anchor="ctr">
            <a:normAutofit fontScale="8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defRPr/>
            </a:pPr>
            <a:r>
              <a:rPr lang="pl-PL" dirty="0">
                <a:solidFill>
                  <a:prstClr val="white"/>
                </a:solidFill>
              </a:rPr>
              <a:t>Strategia komunikacji </a:t>
            </a:r>
            <a:br>
              <a:rPr lang="pl-PL" dirty="0">
                <a:solidFill>
                  <a:prstClr val="white"/>
                </a:solidFill>
              </a:rPr>
            </a:br>
            <a:r>
              <a:rPr lang="pl-PL" dirty="0">
                <a:solidFill>
                  <a:prstClr val="white"/>
                </a:solidFill>
              </a:rPr>
              <a:t>polityki spójności na lata 2014-2020</a:t>
            </a:r>
          </a:p>
        </p:txBody>
      </p:sp>
      <p:pic>
        <p:nvPicPr>
          <p:cNvPr id="4" name="Picture 2" descr="C:\Users\Aleksandra_Sztetyllo\Downloads\UnijneFE-MIR-UE-EFSI (3)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66688"/>
            <a:ext cx="4779963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</p:txBody>
      </p:sp>
    </p:spTree>
  </p:cSld>
  <p:clrMapOvr>
    <a:masterClrMapping/>
  </p:clrMapOvr>
  <p:transition spd="slow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kład niestandardowy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ytułu 1"/>
          <p:cNvSpPr txBox="1">
            <a:spLocks/>
          </p:cNvSpPr>
          <p:nvPr/>
        </p:nvSpPr>
        <p:spPr>
          <a:xfrm>
            <a:off x="628650" y="4833938"/>
            <a:ext cx="7886700" cy="922337"/>
          </a:xfrm>
          <a:prstGeom prst="rect">
            <a:avLst/>
          </a:prstGeom>
        </p:spPr>
        <p:txBody>
          <a:bodyPr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defRPr/>
            </a:pPr>
            <a:r>
              <a:rPr lang="pl-PL" dirty="0">
                <a:solidFill>
                  <a:prstClr val="white"/>
                </a:solidFill>
              </a:rPr>
              <a:t>Kliknij, aby dodać tytuł prezentacji</a:t>
            </a:r>
          </a:p>
        </p:txBody>
      </p:sp>
      <p:pic>
        <p:nvPicPr>
          <p:cNvPr id="4" name="Picture 2" descr="C:\Users\Aleksandra_Sztetyllo\Downloads\UnijneFE-MIR-UE-EFSI (3)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125" y="238125"/>
            <a:ext cx="4540250" cy="68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ymbol zastępczy tekstu 7"/>
          <p:cNvSpPr>
            <a:spLocks noGrp="1"/>
          </p:cNvSpPr>
          <p:nvPr>
            <p:ph idx="1"/>
          </p:nvPr>
        </p:nvSpPr>
        <p:spPr>
          <a:xfrm>
            <a:off x="628650" y="5756743"/>
            <a:ext cx="7886700" cy="420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</p:cSld>
  <p:clrMapOvr>
    <a:masterClrMapping/>
  </p:clrMapOvr>
  <p:transition spd="slow">
    <p:wip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leksandra_Sztetyllo\Downloads\UnijneFE-MIR-UE-EFSI (3)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7125" y="238125"/>
            <a:ext cx="4024313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6262B0-F653-496F-A5C9-CF22679ABB0F}" type="slidenum">
              <a:rPr lang="pl-PL" altLang="pl-PL"/>
              <a:pPr>
                <a:defRPr/>
              </a:pPr>
              <a:t>‹#›</a:t>
            </a:fld>
            <a:endParaRPr lang="pl-PL" altLang="pl-PL" dirty="0"/>
          </a:p>
        </p:txBody>
      </p:sp>
    </p:spTree>
  </p:cSld>
  <p:clrMapOvr>
    <a:masterClrMapping/>
  </p:clrMapOvr>
  <p:transition spd="slow">
    <p:wip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leksandra_Sztetyllo\Downloads\UnijneFE-MIR-UE-EFSI (3)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88" y="193675"/>
            <a:ext cx="4064000" cy="61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E5FBDB-F8D4-45BF-BA7C-70DCC8B43D1A}" type="slidenum">
              <a:rPr lang="pl-PL" altLang="pl-PL"/>
              <a:pPr>
                <a:defRPr/>
              </a:pPr>
              <a:t>‹#›</a:t>
            </a:fld>
            <a:endParaRPr lang="pl-PL" altLang="pl-PL" dirty="0"/>
          </a:p>
        </p:txBody>
      </p:sp>
    </p:spTree>
  </p:cSld>
  <p:clrMapOvr>
    <a:masterClrMapping/>
  </p:clrMapOvr>
  <p:transition spd="slow">
    <p:wip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239713"/>
            <a:ext cx="4008438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4D1E53-437E-416C-96E5-582FC8C9DF5C}" type="slidenum">
              <a:rPr lang="pl-PL" altLang="pl-PL"/>
              <a:pPr>
                <a:defRPr/>
              </a:pPr>
              <a:t>‹#›</a:t>
            </a:fld>
            <a:endParaRPr lang="pl-PL" altLang="pl-PL" dirty="0"/>
          </a:p>
        </p:txBody>
      </p:sp>
    </p:spTree>
  </p:cSld>
  <p:clrMapOvr>
    <a:masterClrMapping/>
  </p:clrMapOvr>
  <p:transition spd="slow">
    <p:wip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239713"/>
            <a:ext cx="4008438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041621"/>
            <a:ext cx="7886700" cy="850679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3F4847-9CF3-4AD5-A833-F26FF7BE1578}" type="slidenum">
              <a:rPr lang="pl-PL" altLang="pl-PL"/>
              <a:pPr>
                <a:defRPr/>
              </a:pPr>
              <a:t>‹#›</a:t>
            </a:fld>
            <a:endParaRPr lang="pl-PL" altLang="pl-PL" dirty="0"/>
          </a:p>
        </p:txBody>
      </p:sp>
    </p:spTree>
  </p:cSld>
  <p:clrMapOvr>
    <a:masterClrMapping/>
  </p:clrMapOvr>
  <p:transition spd="slow">
    <p:wip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239713"/>
            <a:ext cx="4008438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104817"/>
            <a:ext cx="7886700" cy="720630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815921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639833"/>
            <a:ext cx="3868340" cy="3549830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815921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639833"/>
            <a:ext cx="3887391" cy="3549830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091B4B-7AF6-47F8-A11D-7BF6FD1A29B6}" type="slidenum">
              <a:rPr lang="pl-PL" altLang="pl-PL"/>
              <a:pPr>
                <a:defRPr/>
              </a:pPr>
              <a:t>‹#›</a:t>
            </a:fld>
            <a:endParaRPr lang="pl-PL" altLang="pl-PL" dirty="0"/>
          </a:p>
        </p:txBody>
      </p:sp>
    </p:spTree>
  </p:cSld>
  <p:clrMapOvr>
    <a:masterClrMapping/>
  </p:clrMapOvr>
  <p:transition spd="slow">
    <p:wip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239713"/>
            <a:ext cx="4008438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5D074-306A-4773-BACC-51B3EDA5DD00}" type="slidenum">
              <a:rPr lang="pl-PL" altLang="pl-PL"/>
              <a:pPr>
                <a:defRPr/>
              </a:pPr>
              <a:t>‹#›</a:t>
            </a:fld>
            <a:endParaRPr lang="pl-PL" altLang="pl-PL" dirty="0"/>
          </a:p>
        </p:txBody>
      </p: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C4EB-7F62-49F4-9399-6FF36722FFCD}" type="datetimeFigureOut">
              <a:rPr lang="pl-PL" smtClean="0"/>
              <a:pPr/>
              <a:t>2018-11-29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4A5AB-89E5-4A9E-8709-D3F973064AA9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="" xmlns:p14="http://schemas.microsoft.com/office/powerpoint/2010/main" val="3189373563"/>
      </p:ext>
    </p:extLst>
  </p:cSld>
  <p:clrMapOvr>
    <a:masterClrMapping/>
  </p:clrMapOvr>
  <p:transition spd="slow">
    <p:wip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239713"/>
            <a:ext cx="4008438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B30766-CC11-435C-8D8C-9A3F6C5B2459}" type="slidenum">
              <a:rPr lang="pl-PL" altLang="pl-PL"/>
              <a:pPr>
                <a:defRPr/>
              </a:pPr>
              <a:t>‹#›</a:t>
            </a:fld>
            <a:endParaRPr lang="pl-PL" altLang="pl-PL" dirty="0"/>
          </a:p>
        </p:txBody>
      </p:sp>
    </p:spTree>
  </p:cSld>
  <p:clrMapOvr>
    <a:masterClrMapping/>
  </p:clrMapOvr>
  <p:transition spd="slow">
    <p:wip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239713"/>
            <a:ext cx="4008438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64258"/>
            <a:ext cx="2949178" cy="112908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64258"/>
            <a:ext cx="4629150" cy="45967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4"/>
            <a:ext cx="2949178" cy="34756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F4CA7E-658B-421E-B977-B016830F6CC3}" type="slidenum">
              <a:rPr lang="pl-PL" altLang="pl-PL"/>
              <a:pPr>
                <a:defRPr/>
              </a:pPr>
              <a:t>‹#›</a:t>
            </a:fld>
            <a:endParaRPr lang="pl-PL" altLang="pl-PL" dirty="0"/>
          </a:p>
        </p:txBody>
      </p:sp>
    </p:spTree>
  </p:cSld>
  <p:clrMapOvr>
    <a:masterClrMapping/>
  </p:clrMapOvr>
  <p:transition spd="slow">
    <p:wip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239713"/>
            <a:ext cx="4008438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56306"/>
            <a:ext cx="2949178" cy="113703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256306"/>
            <a:ext cx="4629150" cy="460474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pl-PL" noProof="0" dirty="0"/>
              <a:t>Kliknij ikonę, aby dodać obraz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3"/>
            <a:ext cx="2949178" cy="347564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03FC87-E627-4B6F-974C-A43EC3592491}" type="slidenum">
              <a:rPr lang="pl-PL" altLang="pl-PL"/>
              <a:pPr>
                <a:defRPr/>
              </a:pPr>
              <a:t>‹#›</a:t>
            </a:fld>
            <a:endParaRPr lang="pl-PL" altLang="pl-PL" dirty="0"/>
          </a:p>
        </p:txBody>
      </p: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C4EB-7F62-49F4-9399-6FF36722FFCD}" type="datetimeFigureOut">
              <a:rPr lang="pl-PL" smtClean="0"/>
              <a:pPr/>
              <a:t>2018-11-29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4A5AB-89E5-4A9E-8709-D3F973064AA9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="" xmlns:p14="http://schemas.microsoft.com/office/powerpoint/2010/main" val="4055388810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C4EB-7F62-49F4-9399-6FF36722FFCD}" type="datetimeFigureOut">
              <a:rPr lang="pl-PL" smtClean="0"/>
              <a:pPr/>
              <a:t>2018-11-29</a:t>
            </a:fld>
            <a:endParaRPr lang="pl-PL" dirty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4A5AB-89E5-4A9E-8709-D3F973064AA9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="" xmlns:p14="http://schemas.microsoft.com/office/powerpoint/2010/main" val="2566470226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C4EB-7F62-49F4-9399-6FF36722FFCD}" type="datetimeFigureOut">
              <a:rPr lang="pl-PL" smtClean="0"/>
              <a:pPr/>
              <a:t>2018-11-29</a:t>
            </a:fld>
            <a:endParaRPr lang="pl-PL" dirty="0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4A5AB-89E5-4A9E-8709-D3F973064AA9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="" xmlns:p14="http://schemas.microsoft.com/office/powerpoint/2010/main" val="3177039757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C4EB-7F62-49F4-9399-6FF36722FFCD}" type="datetimeFigureOut">
              <a:rPr lang="pl-PL" smtClean="0"/>
              <a:pPr/>
              <a:t>2018-11-29</a:t>
            </a:fld>
            <a:endParaRPr lang="pl-PL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4A5AB-89E5-4A9E-8709-D3F973064AA9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="" xmlns:p14="http://schemas.microsoft.com/office/powerpoint/2010/main" val="3713050857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C4EB-7F62-49F4-9399-6FF36722FFCD}" type="datetimeFigureOut">
              <a:rPr lang="pl-PL" smtClean="0"/>
              <a:pPr/>
              <a:t>2018-11-29</a:t>
            </a:fld>
            <a:endParaRPr lang="pl-PL" dirty="0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4A5AB-89E5-4A9E-8709-D3F973064AA9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="" xmlns:p14="http://schemas.microsoft.com/office/powerpoint/2010/main" val="374539528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C4EB-7F62-49F4-9399-6FF36722FFCD}" type="datetimeFigureOut">
              <a:rPr lang="pl-PL" smtClean="0"/>
              <a:pPr/>
              <a:t>2018-11-29</a:t>
            </a:fld>
            <a:endParaRPr lang="pl-PL" dirty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4A5AB-89E5-4A9E-8709-D3F973064AA9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="" xmlns:p14="http://schemas.microsoft.com/office/powerpoint/2010/main" val="1985294577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C4EB-7F62-49F4-9399-6FF36722FFCD}" type="datetimeFigureOut">
              <a:rPr lang="pl-PL" smtClean="0"/>
              <a:pPr/>
              <a:t>2018-11-29</a:t>
            </a:fld>
            <a:endParaRPr lang="pl-PL" dirty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4A5AB-89E5-4A9E-8709-D3F973064AA9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="" xmlns:p14="http://schemas.microsoft.com/office/powerpoint/2010/main" val="1789483804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ECC4EB-7F62-49F4-9399-6FF36722FFCD}" type="datetimeFigureOut">
              <a:rPr lang="pl-PL" smtClean="0"/>
              <a:pPr/>
              <a:t>2018-11-29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84A5AB-89E5-4A9E-8709-D3F973064AA9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="" xmlns:p14="http://schemas.microsoft.com/office/powerpoint/2010/main" val="4238784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958850"/>
            <a:ext cx="788670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/>
              <a:t>Kliknij, aby edytować styl</a:t>
            </a:r>
            <a:endParaRPr lang="en-US" altLang="pl-PL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2463800"/>
            <a:ext cx="7886700" cy="371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/>
              <a:t>Kliknij, aby edytować style wzorca tekstu</a:t>
            </a:r>
          </a:p>
          <a:p>
            <a:pPr lvl="1"/>
            <a:r>
              <a:rPr lang="pl-PL" altLang="pl-PL"/>
              <a:t>Drugi poziom</a:t>
            </a:r>
          </a:p>
          <a:p>
            <a:pPr lvl="2"/>
            <a:r>
              <a:rPr lang="pl-PL" altLang="pl-PL"/>
              <a:t>Trzeci poziom</a:t>
            </a:r>
          </a:p>
          <a:p>
            <a:pPr lvl="3"/>
            <a:r>
              <a:rPr lang="pl-PL" altLang="pl-PL"/>
              <a:t>Czwarty poziom</a:t>
            </a:r>
          </a:p>
          <a:p>
            <a:pPr lvl="4"/>
            <a:r>
              <a:rPr lang="pl-PL" altLang="pl-PL"/>
              <a:t>Piąty poziom</a:t>
            </a:r>
            <a:endParaRPr lang="en-US" alt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8DC0B69-6735-4EEB-8FBE-F8CC83472DF4}" type="slidenum">
              <a:rPr lang="pl-PL" altLang="pl-PL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pl-PL" altLang="pl-P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slow">
    <p:wipe/>
  </p:transition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rpo.wzp.pl/o-programie/zapoznaj-sie-z-wytycznymi-programowymi/podrecznik-beneficjenta-sl2014/podrecznik-beneficjenta-sl2014-1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16476"/>
          <a:stretch/>
        </p:blipFill>
        <p:spPr>
          <a:xfrm>
            <a:off x="-4" y="0"/>
            <a:ext cx="9144000" cy="5823928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531" y="311285"/>
            <a:ext cx="1625979" cy="1264480"/>
          </a:xfrm>
          <a:prstGeom prst="rect">
            <a:avLst/>
          </a:prstGeo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2728" y="0"/>
            <a:ext cx="271272" cy="6858000"/>
          </a:xfrm>
          <a:prstGeom prst="rect">
            <a:avLst/>
          </a:prstGeom>
        </p:spPr>
      </p:pic>
      <p:sp>
        <p:nvSpPr>
          <p:cNvPr id="8" name="pole tekstowe 7"/>
          <p:cNvSpPr txBox="1"/>
          <p:nvPr/>
        </p:nvSpPr>
        <p:spPr>
          <a:xfrm>
            <a:off x="478414" y="1522487"/>
            <a:ext cx="816978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pl-PL" sz="2400" b="1" dirty="0" smtClean="0">
              <a:solidFill>
                <a:schemeClr val="bg1"/>
              </a:solidFill>
              <a:latin typeface="TitilliumText25L" pitchFamily="50" charset="-18"/>
            </a:endParaRPr>
          </a:p>
          <a:p>
            <a:pPr algn="ctr"/>
            <a:r>
              <a:rPr lang="pl-PL" sz="2400" b="1" dirty="0" smtClean="0">
                <a:solidFill>
                  <a:schemeClr val="bg1"/>
                </a:solidFill>
                <a:latin typeface="TitilliumText25L" pitchFamily="50" charset="-18"/>
              </a:rPr>
              <a:t>Rekomendacje w zakresie zwiększenia efektywności realizacji inwestycji w ramach </a:t>
            </a:r>
            <a:r>
              <a:rPr lang="pl-PL" sz="2400" b="1" dirty="0" smtClean="0">
                <a:solidFill>
                  <a:schemeClr val="bg1"/>
                </a:solidFill>
                <a:latin typeface="TitilliumText25L" pitchFamily="50" charset="-18"/>
              </a:rPr>
              <a:t>Strategii ZIT KKBOF</a:t>
            </a:r>
            <a:endParaRPr lang="pl-PL" sz="2400" b="1" dirty="0" smtClean="0">
              <a:solidFill>
                <a:schemeClr val="bg1"/>
              </a:solidFill>
              <a:latin typeface="TitilliumText25L" pitchFamily="50" charset="-18"/>
            </a:endParaRPr>
          </a:p>
          <a:p>
            <a:pPr algn="ctr"/>
            <a:endParaRPr lang="pl-PL" sz="2400" b="1" dirty="0">
              <a:solidFill>
                <a:schemeClr val="bg1"/>
              </a:solidFill>
              <a:latin typeface="TitilliumText25L" pitchFamily="50" charset="-18"/>
            </a:endParaRPr>
          </a:p>
          <a:p>
            <a:pPr algn="ctr"/>
            <a:endParaRPr lang="pl-PL" sz="2400" b="1" dirty="0" smtClean="0">
              <a:solidFill>
                <a:schemeClr val="bg1"/>
              </a:solidFill>
              <a:latin typeface="TitilliumText25L" pitchFamily="50" charset="-18"/>
            </a:endParaRPr>
          </a:p>
          <a:p>
            <a:pPr algn="ctr"/>
            <a:r>
              <a:rPr lang="pl-PL" sz="2400" b="1" dirty="0" smtClean="0">
                <a:solidFill>
                  <a:schemeClr val="bg1"/>
                </a:solidFill>
                <a:latin typeface="TitilliumText25L" pitchFamily="50" charset="-18"/>
              </a:rPr>
              <a:t> Najczęstsze błędy we wnioskach o płatność</a:t>
            </a:r>
            <a:endParaRPr lang="pl-PL" sz="2400" b="1" dirty="0">
              <a:solidFill>
                <a:schemeClr val="bg1"/>
              </a:solidFill>
              <a:latin typeface="TitilliumText25L" pitchFamily="50" charset="-18"/>
            </a:endParaRPr>
          </a:p>
          <a:p>
            <a:pPr algn="ctr"/>
            <a:endParaRPr lang="pl-PL" sz="2400" b="1" dirty="0" smtClean="0">
              <a:solidFill>
                <a:schemeClr val="bg1"/>
              </a:solidFill>
              <a:latin typeface="TitilliumText25L" pitchFamily="50" charset="-18"/>
            </a:endParaRPr>
          </a:p>
          <a:p>
            <a:pPr algn="ctr"/>
            <a:endParaRPr lang="pl-PL" sz="2400" b="1" dirty="0" smtClean="0">
              <a:solidFill>
                <a:schemeClr val="bg1"/>
              </a:solidFill>
              <a:latin typeface="TitilliumText25L" pitchFamily="50" charset="-18"/>
            </a:endParaRPr>
          </a:p>
          <a:p>
            <a:pPr algn="ctr"/>
            <a:endParaRPr lang="pl-PL" sz="2400" b="1" dirty="0">
              <a:solidFill>
                <a:schemeClr val="bg1"/>
              </a:solidFill>
              <a:latin typeface="TitilliumText25L" pitchFamily="50" charset="-18"/>
            </a:endParaRPr>
          </a:p>
          <a:p>
            <a:pPr algn="ctr"/>
            <a:r>
              <a:rPr lang="pl-PL" sz="2400" b="1" dirty="0" smtClean="0">
                <a:solidFill>
                  <a:schemeClr val="bg1"/>
                </a:solidFill>
                <a:latin typeface="TitilliumText25L" pitchFamily="50" charset="-18"/>
              </a:rPr>
              <a:t>29 listopada </a:t>
            </a:r>
            <a:r>
              <a:rPr lang="pl-PL" sz="2400" b="1" dirty="0" smtClean="0">
                <a:solidFill>
                  <a:schemeClr val="bg1"/>
                </a:solidFill>
                <a:latin typeface="TitilliumText25L" pitchFamily="50" charset="-18"/>
              </a:rPr>
              <a:t>2018 r.</a:t>
            </a:r>
            <a:endParaRPr lang="pl-PL" sz="2400" b="1" dirty="0">
              <a:solidFill>
                <a:schemeClr val="bg1"/>
              </a:solidFill>
              <a:latin typeface="TitilliumText25L" pitchFamily="50" charset="-18"/>
            </a:endParaRPr>
          </a:p>
        </p:txBody>
      </p:sp>
      <p:pic>
        <p:nvPicPr>
          <p:cNvPr id="9" name="Obraz 8"/>
          <p:cNvPicPr/>
          <p:nvPr/>
        </p:nvPicPr>
        <p:blipFill>
          <a:blip r:embed="rId5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1387474" y="5915026"/>
            <a:ext cx="5965825" cy="7213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11295320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87" y="-106680"/>
            <a:ext cx="9053513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5" name="Prostokąt 4"/>
          <p:cNvSpPr/>
          <p:nvPr/>
        </p:nvSpPr>
        <p:spPr>
          <a:xfrm>
            <a:off x="1785938" y="0"/>
            <a:ext cx="7091362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8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+mn-cs"/>
              </a:rPr>
              <a:t>N</a:t>
            </a:r>
            <a:r>
              <a:rPr lang="pl-PL" sz="24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+mn-cs"/>
              </a:rPr>
              <a:t>AJCZĘŚCIEJ</a:t>
            </a:r>
            <a:r>
              <a:rPr lang="pl-PL" sz="28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+mn-cs"/>
              </a:rPr>
              <a:t> </a:t>
            </a:r>
            <a:r>
              <a:rPr lang="pl-PL" sz="24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+mn-cs"/>
              </a:rPr>
              <a:t>POPEŁNIANE</a:t>
            </a:r>
            <a:r>
              <a:rPr lang="pl-PL" sz="28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+mn-cs"/>
              </a:rPr>
              <a:t> </a:t>
            </a:r>
            <a:r>
              <a:rPr lang="pl-PL" sz="24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+mn-cs"/>
              </a:rPr>
              <a:t>BŁĘDY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4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+mn-cs"/>
              </a:rPr>
              <a:t> WE WNIOSKACH O PŁATNOŚĆ</a:t>
            </a:r>
            <a:endParaRPr lang="pl-PL" sz="2400" b="1" dirty="0">
              <a:solidFill>
                <a:schemeClr val="accent1">
                  <a:lumMod val="50000"/>
                </a:schemeClr>
              </a:solidFill>
              <a:latin typeface="+mj-lt"/>
              <a:cs typeface="+mn-cs"/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291466" y="1181099"/>
            <a:ext cx="8655050" cy="652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pl-PL" sz="1600" b="1" dirty="0" smtClean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algn="just">
              <a:defRPr/>
            </a:pPr>
            <a:endParaRPr lang="pl-PL" sz="1600" b="1" dirty="0" smtClean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algn="just">
              <a:buFont typeface="Wingdings" pitchFamily="2" charset="2"/>
              <a:buChar char="ü"/>
              <a:defRPr/>
            </a:pPr>
            <a:r>
              <a:rPr lang="pl-PL" sz="1600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Wpisanie </a:t>
            </a:r>
            <a:r>
              <a:rPr lang="pl-PL" sz="1600" b="1" dirty="0" smtClean="0">
                <a:solidFill>
                  <a:schemeClr val="accent1">
                    <a:lumMod val="50000"/>
                  </a:schemeClr>
                </a:solidFill>
              </a:rPr>
              <a:t>błędnych wartości </a:t>
            </a:r>
            <a:r>
              <a:rPr lang="pl-PL" sz="1600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w Tabeli </a:t>
            </a:r>
            <a:r>
              <a:rPr lang="pl-PL" sz="1600" b="1" i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Wydatki rozliczane ryczałtowo </a:t>
            </a:r>
            <a:r>
              <a:rPr lang="pl-PL" sz="1600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oraz </a:t>
            </a:r>
            <a:r>
              <a:rPr lang="pl-PL" sz="1600" b="1" i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Źródła finansowania</a:t>
            </a:r>
            <a:endParaRPr lang="pl-PL" sz="1600" b="1" dirty="0" smtClean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algn="just">
              <a:defRPr/>
            </a:pPr>
            <a:endParaRPr lang="pl-PL" sz="1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>
              <a:buFont typeface="Wingdings" pitchFamily="2" charset="2"/>
              <a:buChar char="ü"/>
              <a:defRPr/>
            </a:pPr>
            <a:r>
              <a:rPr lang="pl-PL" sz="1600" b="1" dirty="0" smtClean="0">
                <a:solidFill>
                  <a:schemeClr val="accent1">
                    <a:lumMod val="50000"/>
                  </a:schemeClr>
                </a:solidFill>
              </a:rPr>
              <a:t>Brak niezbędnych załączników umożliwiających prawidłowe rozliczenie wydatków ujętych we wniosku </a:t>
            </a:r>
            <a:r>
              <a:rPr lang="pl-PL" sz="1400" dirty="0" smtClean="0">
                <a:solidFill>
                  <a:schemeClr val="accent1">
                    <a:lumMod val="50000"/>
                  </a:schemeClr>
                </a:solidFill>
              </a:rPr>
              <a:t>(np. brak umowy z wykonawcą, protokołu, dowodu zapłaty, oświadczenia o </a:t>
            </a:r>
            <a:r>
              <a:rPr lang="pl-PL" sz="1400" dirty="0" err="1" smtClean="0">
                <a:solidFill>
                  <a:schemeClr val="accent1">
                    <a:lumMod val="50000"/>
                  </a:schemeClr>
                </a:solidFill>
              </a:rPr>
              <a:t>vat</a:t>
            </a:r>
            <a:r>
              <a:rPr lang="pl-PL" sz="1400" dirty="0" smtClean="0">
                <a:solidFill>
                  <a:schemeClr val="accent1">
                    <a:lumMod val="50000"/>
                  </a:schemeClr>
                </a:solidFill>
              </a:rPr>
              <a:t>)</a:t>
            </a:r>
            <a:endParaRPr lang="pl-PL" sz="1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>
              <a:buFont typeface="Wingdings" pitchFamily="2" charset="2"/>
              <a:buChar char="ü"/>
              <a:defRPr/>
            </a:pPr>
            <a:endParaRPr lang="pl-PL" sz="1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>
              <a:buFont typeface="Wingdings" pitchFamily="2" charset="2"/>
              <a:buChar char="ü"/>
              <a:defRPr/>
            </a:pPr>
            <a:r>
              <a:rPr lang="pl-PL" sz="1600" b="1" dirty="0" smtClean="0">
                <a:solidFill>
                  <a:schemeClr val="accent1">
                    <a:lumMod val="50000"/>
                  </a:schemeClr>
                </a:solidFill>
              </a:rPr>
              <a:t>Nieczytelne </a:t>
            </a:r>
            <a:r>
              <a:rPr lang="pl-PL" sz="1600" b="1" dirty="0" err="1" smtClean="0">
                <a:solidFill>
                  <a:schemeClr val="accent1">
                    <a:lumMod val="50000"/>
                  </a:schemeClr>
                </a:solidFill>
              </a:rPr>
              <a:t>scany</a:t>
            </a:r>
            <a:r>
              <a:rPr lang="pl-PL" sz="1600" b="1" dirty="0" smtClean="0">
                <a:solidFill>
                  <a:schemeClr val="accent1">
                    <a:lumMod val="50000"/>
                  </a:schemeClr>
                </a:solidFill>
              </a:rPr>
              <a:t> dokumentów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pl-PL" sz="1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>
              <a:buFont typeface="Wingdings" pitchFamily="2" charset="2"/>
              <a:buChar char="ü"/>
              <a:defRPr/>
            </a:pPr>
            <a:r>
              <a:rPr lang="pl-PL" sz="1600" b="1" dirty="0" smtClean="0">
                <a:solidFill>
                  <a:schemeClr val="accent1">
                    <a:lumMod val="50000"/>
                  </a:schemeClr>
                </a:solidFill>
              </a:rPr>
              <a:t>Nieprawidłowo sporządzone opisy dokumentów potwierdzające poniesione wydatki w ramach projektu </a:t>
            </a:r>
            <a:r>
              <a:rPr lang="pl-PL" sz="1400" dirty="0" smtClean="0">
                <a:solidFill>
                  <a:schemeClr val="accent1">
                    <a:lumMod val="50000"/>
                  </a:schemeClr>
                </a:solidFill>
              </a:rPr>
              <a:t>(faktury/dokumenty księgowe o równoważnej wartości dowodowej dołączone do wniosku o płatność powinny być opatrzone tytułem projektu i numerem umowy o dofinansowanie projektu oraz adnotacją „Projekt współfinansowany przez Unię Europejską z Europejskiego Funduszu Rozwoju Regionalnego oraz budżetu państwa (jeżeli dotyczy) w ramach Regionalnego Programu Operacyjnego Województwa Zachodniopomorskiego 2014 – 2020”). </a:t>
            </a:r>
            <a:r>
              <a:rPr lang="pl-PL" sz="1600" b="1" dirty="0" smtClean="0">
                <a:solidFill>
                  <a:schemeClr val="accent1">
                    <a:lumMod val="50000"/>
                  </a:schemeClr>
                </a:solidFill>
              </a:rPr>
              <a:t>	</a:t>
            </a:r>
          </a:p>
          <a:p>
            <a:pPr algn="just">
              <a:defRPr/>
            </a:pPr>
            <a:endParaRPr lang="pl-PL" sz="1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>
              <a:buFont typeface="Wingdings" pitchFamily="2" charset="2"/>
              <a:buChar char="ü"/>
              <a:defRPr/>
            </a:pPr>
            <a:r>
              <a:rPr lang="pl-PL" sz="1600" b="1" dirty="0" smtClean="0">
                <a:solidFill>
                  <a:schemeClr val="accent1">
                    <a:lumMod val="50000"/>
                  </a:schemeClr>
                </a:solidFill>
              </a:rPr>
              <a:t>Niespójność w sposobie wykazywania wydatku </a:t>
            </a:r>
            <a:r>
              <a:rPr lang="pl-PL" sz="1600" b="1" dirty="0" err="1" smtClean="0">
                <a:solidFill>
                  <a:schemeClr val="accent1">
                    <a:lumMod val="50000"/>
                  </a:schemeClr>
                </a:solidFill>
              </a:rPr>
              <a:t>kwalifikowalnego</a:t>
            </a:r>
            <a:r>
              <a:rPr lang="pl-PL" sz="1600" b="1" dirty="0" smtClean="0">
                <a:solidFill>
                  <a:schemeClr val="accent1">
                    <a:lumMod val="50000"/>
                  </a:schemeClr>
                </a:solidFill>
              </a:rPr>
              <a:t> pomiędzy wnioskiem o płatność (zestawienie dokumentów) z opisem dokumentu rozliczeniowego</a:t>
            </a:r>
          </a:p>
          <a:p>
            <a:pPr algn="just">
              <a:defRPr/>
            </a:pPr>
            <a:endParaRPr lang="pl-PL" sz="1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>
              <a:defRPr/>
            </a:pPr>
            <a:endParaRPr lang="pl-PL" sz="1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>
              <a:defRPr/>
            </a:pPr>
            <a:endParaRPr lang="pl-PL" sz="1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>
              <a:buFont typeface="Wingdings" pitchFamily="2" charset="2"/>
              <a:buChar char="ü"/>
              <a:defRPr/>
            </a:pPr>
            <a:endParaRPr lang="pl-PL" sz="1600" b="1" dirty="0" smtClean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algn="just">
              <a:buFont typeface="Wingdings" pitchFamily="2" charset="2"/>
              <a:buChar char="ü"/>
              <a:defRPr/>
            </a:pPr>
            <a:endParaRPr lang="pl-PL" sz="1600" b="1" dirty="0" smtClean="0">
              <a:solidFill>
                <a:schemeClr val="accent1">
                  <a:lumMod val="50000"/>
                </a:schemeClr>
              </a:solidFill>
              <a:latin typeface="+mj-lt"/>
              <a:cs typeface="+mn-cs"/>
            </a:endParaRPr>
          </a:p>
          <a:p>
            <a:pPr algn="just">
              <a:defRPr/>
            </a:pPr>
            <a:endParaRPr lang="pl-PL" sz="1400" dirty="0">
              <a:solidFill>
                <a:schemeClr val="accent1">
                  <a:lumMod val="50000"/>
                </a:schemeClr>
              </a:solidFill>
              <a:latin typeface="TitilliumText25L"/>
            </a:endParaRPr>
          </a:p>
          <a:p>
            <a:pPr algn="just">
              <a:defRPr/>
            </a:pPr>
            <a:endParaRPr lang="pl-PL" sz="1400" dirty="0">
              <a:solidFill>
                <a:schemeClr val="accent1">
                  <a:lumMod val="50000"/>
                </a:schemeClr>
              </a:solidFill>
              <a:latin typeface="TitilliumText25L"/>
            </a:endParaRPr>
          </a:p>
          <a:p>
            <a:pPr algn="just">
              <a:defRPr/>
            </a:pPr>
            <a:endParaRPr lang="pl-PL" sz="1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2768283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87" y="-468630"/>
            <a:ext cx="9053513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5" name="Prostokąt 4"/>
          <p:cNvSpPr/>
          <p:nvPr/>
        </p:nvSpPr>
        <p:spPr>
          <a:xfrm>
            <a:off x="1785938" y="0"/>
            <a:ext cx="7091362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8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+mn-cs"/>
              </a:rPr>
              <a:t>N</a:t>
            </a:r>
            <a:r>
              <a:rPr lang="pl-PL" sz="24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+mn-cs"/>
              </a:rPr>
              <a:t>AJCZĘŚCIEJ</a:t>
            </a:r>
            <a:r>
              <a:rPr lang="pl-PL" sz="28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+mn-cs"/>
              </a:rPr>
              <a:t> </a:t>
            </a:r>
            <a:r>
              <a:rPr lang="pl-PL" sz="24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+mn-cs"/>
              </a:rPr>
              <a:t>POPEŁNIANE</a:t>
            </a:r>
            <a:r>
              <a:rPr lang="pl-PL" sz="28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+mn-cs"/>
              </a:rPr>
              <a:t> </a:t>
            </a:r>
            <a:r>
              <a:rPr lang="pl-PL" sz="24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+mn-cs"/>
              </a:rPr>
              <a:t>BŁĘDY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4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+mn-cs"/>
              </a:rPr>
              <a:t> WE WNIOSKACH O PŁATNOŚĆ</a:t>
            </a:r>
            <a:endParaRPr lang="pl-PL" sz="2400" b="1" dirty="0">
              <a:solidFill>
                <a:schemeClr val="accent1">
                  <a:lumMod val="50000"/>
                </a:schemeClr>
              </a:solidFill>
              <a:latin typeface="+mj-lt"/>
              <a:cs typeface="+mn-cs"/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291466" y="714375"/>
            <a:ext cx="8655050" cy="7417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endParaRPr lang="pl-PL" sz="1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>
              <a:buFont typeface="Wingdings" pitchFamily="2" charset="2"/>
              <a:buChar char="ü"/>
              <a:defRPr/>
            </a:pPr>
            <a:r>
              <a:rPr lang="pl-PL" sz="1600" b="1" dirty="0" smtClean="0">
                <a:solidFill>
                  <a:schemeClr val="accent1">
                    <a:lumMod val="50000"/>
                  </a:schemeClr>
                </a:solidFill>
              </a:rPr>
              <a:t>Przedstawianie do refundacji/rozliczenia zaliczki wydatków </a:t>
            </a:r>
            <a:r>
              <a:rPr lang="pl-PL" sz="1600" b="1" dirty="0" err="1" smtClean="0">
                <a:solidFill>
                  <a:schemeClr val="accent1">
                    <a:lumMod val="50000"/>
                  </a:schemeClr>
                </a:solidFill>
              </a:rPr>
              <a:t>niekwalifikowalnych</a:t>
            </a:r>
            <a:r>
              <a:rPr lang="pl-PL" sz="1600" b="1" dirty="0" smtClean="0">
                <a:solidFill>
                  <a:schemeClr val="accent1">
                    <a:lumMod val="50000"/>
                  </a:schemeClr>
                </a:solidFill>
              </a:rPr>
              <a:t> np.: </a:t>
            </a:r>
          </a:p>
          <a:p>
            <a:pPr lvl="1" algn="just">
              <a:buFontTx/>
              <a:buChar char="-"/>
              <a:defRPr/>
            </a:pPr>
            <a:r>
              <a:rPr lang="pl-PL" sz="1400" dirty="0" smtClean="0">
                <a:solidFill>
                  <a:schemeClr val="accent1">
                    <a:lumMod val="50000"/>
                  </a:schemeClr>
                </a:solidFill>
              </a:rPr>
              <a:t> nieujętych we wniosku o dofinansowanie</a:t>
            </a:r>
          </a:p>
          <a:p>
            <a:pPr lvl="1" algn="just">
              <a:buFontTx/>
              <a:buChar char="-"/>
              <a:defRPr/>
            </a:pPr>
            <a:r>
              <a:rPr lang="pl-PL" sz="1400" dirty="0" smtClean="0">
                <a:solidFill>
                  <a:schemeClr val="accent1">
                    <a:lumMod val="50000"/>
                  </a:schemeClr>
                </a:solidFill>
              </a:rPr>
              <a:t> przekraczających dopuszczalne limity</a:t>
            </a:r>
          </a:p>
          <a:p>
            <a:pPr lvl="1" algn="just">
              <a:buFontTx/>
              <a:buChar char="-"/>
              <a:defRPr/>
            </a:pPr>
            <a:r>
              <a:rPr lang="pl-PL" sz="1400" dirty="0" smtClean="0">
                <a:solidFill>
                  <a:schemeClr val="accent1">
                    <a:lumMod val="50000"/>
                  </a:schemeClr>
                </a:solidFill>
              </a:rPr>
              <a:t> niezgodnych z </a:t>
            </a:r>
            <a:r>
              <a:rPr lang="pl-PL" sz="1400" i="1" dirty="0" smtClean="0">
                <a:solidFill>
                  <a:schemeClr val="accent1">
                    <a:lumMod val="50000"/>
                  </a:schemeClr>
                </a:solidFill>
              </a:rPr>
              <a:t>Wytycznymi Ministra Rozwoju i Finansów w zakresie </a:t>
            </a:r>
            <a:r>
              <a:rPr lang="pl-PL" sz="1400" i="1" dirty="0" err="1" smtClean="0">
                <a:solidFill>
                  <a:schemeClr val="accent1">
                    <a:lumMod val="50000"/>
                  </a:schemeClr>
                </a:solidFill>
              </a:rPr>
              <a:t>kwalifikowalności</a:t>
            </a:r>
            <a:r>
              <a:rPr lang="pl-PL" sz="1400" i="1" dirty="0" smtClean="0">
                <a:solidFill>
                  <a:schemeClr val="accent1">
                    <a:lumMod val="50000"/>
                  </a:schemeClr>
                </a:solidFill>
              </a:rPr>
              <a:t> wydatków w ramach Europejskiego Funduszu Rozwoju Regionalnego, Europejskiego Funduszu Społecznego oraz Funduszu Spójności na lata 2014-2020</a:t>
            </a:r>
            <a:r>
              <a:rPr lang="pl-PL" sz="1400" dirty="0" smtClean="0">
                <a:solidFill>
                  <a:schemeClr val="accent1">
                    <a:lumMod val="50000"/>
                  </a:schemeClr>
                </a:solidFill>
              </a:rPr>
              <a:t>, np.: kary umowne aby mogły zostać uznane za </a:t>
            </a:r>
            <a:r>
              <a:rPr lang="pl-PL" sz="1400" dirty="0" err="1" smtClean="0">
                <a:solidFill>
                  <a:schemeClr val="accent1">
                    <a:lumMod val="50000"/>
                  </a:schemeClr>
                </a:solidFill>
              </a:rPr>
              <a:t>kwalifikowalne</a:t>
            </a:r>
            <a:r>
              <a:rPr lang="pl-PL" sz="1400" dirty="0" smtClean="0">
                <a:solidFill>
                  <a:schemeClr val="accent1">
                    <a:lumMod val="50000"/>
                  </a:schemeClr>
                </a:solidFill>
              </a:rPr>
              <a:t> muszą być wymagalne (zapis w umowie np. „kary umowne stają się wymagalne w dniu następnym po ich naliczeniu” lub wezwanie do zapłaty)</a:t>
            </a:r>
          </a:p>
          <a:p>
            <a:pPr algn="just">
              <a:defRPr/>
            </a:pPr>
            <a:endParaRPr lang="pl-PL" sz="1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>
              <a:buFont typeface="Wingdings" pitchFamily="2" charset="2"/>
              <a:buChar char="ü"/>
              <a:defRPr/>
            </a:pPr>
            <a:r>
              <a:rPr lang="pl-PL" sz="1600" b="1" dirty="0" smtClean="0">
                <a:solidFill>
                  <a:schemeClr val="accent1">
                    <a:lumMod val="50000"/>
                  </a:schemeClr>
                </a:solidFill>
              </a:rPr>
              <a:t>Wnioskowanie o kwoty przekraczające dopuszczalne wartości</a:t>
            </a:r>
          </a:p>
          <a:p>
            <a:pPr algn="just">
              <a:buFont typeface="Wingdings" pitchFamily="2" charset="2"/>
              <a:buChar char="ü"/>
              <a:defRPr/>
            </a:pPr>
            <a:endParaRPr lang="pl-PL" sz="1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>
              <a:buFont typeface="Wingdings" pitchFamily="2" charset="2"/>
              <a:buChar char="ü"/>
              <a:defRPr/>
            </a:pPr>
            <a:r>
              <a:rPr lang="pl-PL" sz="1600" b="1" dirty="0" smtClean="0">
                <a:solidFill>
                  <a:schemeClr val="accent1">
                    <a:lumMod val="50000"/>
                  </a:schemeClr>
                </a:solidFill>
              </a:rPr>
              <a:t>W przypadku nałożenia korekty finansowej składanie wniosków już z pomniejszonymi wartościami</a:t>
            </a:r>
          </a:p>
          <a:p>
            <a:pPr algn="just">
              <a:defRPr/>
            </a:pPr>
            <a:endParaRPr lang="pl-PL" sz="1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>
              <a:buFont typeface="Wingdings" pitchFamily="2" charset="2"/>
              <a:buChar char="ü"/>
              <a:defRPr/>
            </a:pPr>
            <a:r>
              <a:rPr lang="pl-PL" sz="1600" b="1" dirty="0" smtClean="0">
                <a:solidFill>
                  <a:schemeClr val="accent1">
                    <a:lumMod val="50000"/>
                  </a:schemeClr>
                </a:solidFill>
              </a:rPr>
              <a:t>Nieprawidłowe rozliczanie kosztów pośrednich</a:t>
            </a:r>
          </a:p>
          <a:p>
            <a:pPr algn="just">
              <a:defRPr/>
            </a:pPr>
            <a:endParaRPr lang="pl-PL" sz="1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>
              <a:buFont typeface="Wingdings" pitchFamily="2" charset="2"/>
              <a:buChar char="ü"/>
              <a:defRPr/>
            </a:pPr>
            <a:r>
              <a:rPr lang="pl-PL" sz="1600" b="1" dirty="0" smtClean="0">
                <a:solidFill>
                  <a:schemeClr val="accent1">
                    <a:lumMod val="50000"/>
                  </a:schemeClr>
                </a:solidFill>
              </a:rPr>
              <a:t>Niekompletność bądź brak wyciągów bankowych z zaliczkowego rachunku bankowego</a:t>
            </a:r>
          </a:p>
          <a:p>
            <a:pPr algn="just">
              <a:defRPr/>
            </a:pPr>
            <a:endParaRPr lang="pl-PL" sz="1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>
              <a:buFont typeface="Wingdings" pitchFamily="2" charset="2"/>
              <a:buChar char="ü"/>
              <a:defRPr/>
            </a:pPr>
            <a:r>
              <a:rPr lang="pl-PL" sz="1600" b="1" dirty="0" smtClean="0">
                <a:solidFill>
                  <a:schemeClr val="accent1">
                    <a:lumMod val="50000"/>
                  </a:schemeClr>
                </a:solidFill>
              </a:rPr>
              <a:t>Ponoszenie wydatków ze środków zaliczki niezgodnie z montażem finansowym</a:t>
            </a:r>
          </a:p>
          <a:p>
            <a:pPr algn="just">
              <a:defRPr/>
            </a:pPr>
            <a:endParaRPr lang="pl-PL" sz="1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>
              <a:buFont typeface="Wingdings" pitchFamily="2" charset="2"/>
              <a:buChar char="ü"/>
              <a:defRPr/>
            </a:pPr>
            <a:r>
              <a:rPr lang="pl-PL" sz="1600" b="1" dirty="0" smtClean="0">
                <a:solidFill>
                  <a:schemeClr val="accent1">
                    <a:lumMod val="50000"/>
                  </a:schemeClr>
                </a:solidFill>
              </a:rPr>
              <a:t>Przeznaczenie zaliczki na wydatki już opłacone/na inny cel</a:t>
            </a:r>
          </a:p>
          <a:p>
            <a:pPr algn="just">
              <a:defRPr/>
            </a:pPr>
            <a:endParaRPr lang="pl-PL" sz="1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>
              <a:buFont typeface="Wingdings" pitchFamily="2" charset="2"/>
              <a:buChar char="ü"/>
              <a:defRPr/>
            </a:pPr>
            <a:r>
              <a:rPr lang="pl-PL" sz="1600" b="1" dirty="0" smtClean="0">
                <a:solidFill>
                  <a:schemeClr val="accent1">
                    <a:lumMod val="50000"/>
                  </a:schemeClr>
                </a:solidFill>
              </a:rPr>
              <a:t>Nierozliczanie zaliczki</a:t>
            </a:r>
          </a:p>
          <a:p>
            <a:pPr algn="just">
              <a:defRPr/>
            </a:pPr>
            <a:endParaRPr lang="pl-PL" sz="1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>
              <a:buFont typeface="Wingdings" pitchFamily="2" charset="2"/>
              <a:buChar char="ü"/>
              <a:defRPr/>
            </a:pPr>
            <a:r>
              <a:rPr lang="pl-PL" sz="1600" b="1" dirty="0" smtClean="0">
                <a:solidFill>
                  <a:schemeClr val="accent1">
                    <a:lumMod val="50000"/>
                  </a:schemeClr>
                </a:solidFill>
              </a:rPr>
              <a:t>Błędy formalne w umowach z wykonawcami, w protokołach odbioru</a:t>
            </a:r>
          </a:p>
          <a:p>
            <a:pPr algn="just">
              <a:buFont typeface="Wingdings" pitchFamily="2" charset="2"/>
              <a:buChar char="ü"/>
              <a:defRPr/>
            </a:pPr>
            <a:endParaRPr lang="pl-PL" sz="1600" b="1" dirty="0" smtClean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algn="just">
              <a:defRPr/>
            </a:pPr>
            <a:endParaRPr lang="pl-PL" sz="1600" b="1" dirty="0" smtClean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algn="just">
              <a:defRPr/>
            </a:pPr>
            <a:endParaRPr lang="pl-PL" sz="1600" b="1" dirty="0" smtClean="0">
              <a:solidFill>
                <a:schemeClr val="accent1">
                  <a:lumMod val="50000"/>
                </a:schemeClr>
              </a:solidFill>
              <a:latin typeface="+mj-lt"/>
              <a:cs typeface="+mn-cs"/>
            </a:endParaRPr>
          </a:p>
          <a:p>
            <a:pPr algn="just">
              <a:defRPr/>
            </a:pPr>
            <a:endParaRPr lang="pl-PL" sz="1400" dirty="0">
              <a:solidFill>
                <a:schemeClr val="accent1">
                  <a:lumMod val="50000"/>
                </a:schemeClr>
              </a:solidFill>
              <a:latin typeface="TitilliumText25L"/>
            </a:endParaRPr>
          </a:p>
          <a:p>
            <a:pPr algn="just">
              <a:defRPr/>
            </a:pPr>
            <a:endParaRPr lang="pl-PL" sz="1400" dirty="0">
              <a:solidFill>
                <a:schemeClr val="accent1">
                  <a:lumMod val="50000"/>
                </a:schemeClr>
              </a:solidFill>
              <a:latin typeface="TitilliumText25L"/>
            </a:endParaRPr>
          </a:p>
          <a:p>
            <a:pPr algn="just">
              <a:defRPr/>
            </a:pPr>
            <a:endParaRPr lang="pl-PL" sz="1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2768283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37160"/>
            <a:ext cx="9144000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6" name="Prostokąt 5">
            <a:extLst>
              <a:ext uri="{FF2B5EF4-FFF2-40B4-BE49-F238E27FC236}">
                <a16:creationId xmlns:a16="http://schemas.microsoft.com/office/drawing/2014/main" xmlns="" id="{2B11768F-3743-41EB-B6B3-F2D5EA3F6CFA}"/>
              </a:ext>
            </a:extLst>
          </p:cNvPr>
          <p:cNvSpPr/>
          <p:nvPr/>
        </p:nvSpPr>
        <p:spPr>
          <a:xfrm>
            <a:off x="394336" y="234315"/>
            <a:ext cx="8456352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endParaRPr lang="pl-PL" sz="1400" dirty="0">
              <a:solidFill>
                <a:srgbClr val="FF0000"/>
              </a:solidFill>
            </a:endParaRPr>
          </a:p>
          <a:p>
            <a:pPr algn="ctr">
              <a:defRPr/>
            </a:pPr>
            <a:endParaRPr lang="pl-PL" sz="3200" dirty="0">
              <a:solidFill>
                <a:schemeClr val="accent1">
                  <a:lumMod val="50000"/>
                </a:schemeClr>
              </a:solidFill>
            </a:endParaRPr>
          </a:p>
          <a:p>
            <a:pPr algn="ctr">
              <a:defRPr/>
            </a:pPr>
            <a:endParaRPr lang="pl-PL" sz="3200" dirty="0">
              <a:solidFill>
                <a:schemeClr val="accent1">
                  <a:lumMod val="50000"/>
                </a:schemeClr>
              </a:solidFill>
            </a:endParaRPr>
          </a:p>
          <a:p>
            <a:pPr algn="ctr">
              <a:defRPr/>
            </a:pPr>
            <a:endParaRPr lang="pl-PL" sz="32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>
              <a:defRPr/>
            </a:pPr>
            <a:endParaRPr lang="pl-PL" sz="32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>
              <a:defRPr/>
            </a:pPr>
            <a:endParaRPr lang="pl-PL" sz="440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algn="ctr">
              <a:defRPr/>
            </a:pPr>
            <a:r>
              <a:rPr lang="pl-PL" sz="440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DZIĘKUJĘ </a:t>
            </a:r>
            <a:r>
              <a:rPr lang="pl-PL" sz="4400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ZA UWAGĘ </a:t>
            </a:r>
            <a:endParaRPr lang="pl-PL" sz="440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algn="just">
              <a:defRPr/>
            </a:pPr>
            <a:endParaRPr lang="pl-PL" sz="1400" dirty="0">
              <a:solidFill>
                <a:srgbClr val="FF0000"/>
              </a:solidFill>
            </a:endParaRPr>
          </a:p>
          <a:p>
            <a:pPr algn="just">
              <a:defRPr/>
            </a:pPr>
            <a:endParaRPr lang="pl-PL" sz="1400" dirty="0">
              <a:solidFill>
                <a:srgbClr val="FF0000"/>
              </a:solidFill>
            </a:endParaRPr>
          </a:p>
          <a:p>
            <a:pPr algn="just">
              <a:defRPr/>
            </a:pPr>
            <a:endParaRPr lang="pl-PL" sz="1400" dirty="0">
              <a:solidFill>
                <a:srgbClr val="FF0000"/>
              </a:solidFill>
            </a:endParaRPr>
          </a:p>
          <a:p>
            <a:pPr algn="just">
              <a:defRPr/>
            </a:pPr>
            <a:endParaRPr lang="pl-PL" sz="1400" dirty="0">
              <a:solidFill>
                <a:srgbClr val="FF0000"/>
              </a:solidFill>
            </a:endParaRPr>
          </a:p>
          <a:p>
            <a:pPr algn="just">
              <a:defRPr/>
            </a:pPr>
            <a:endParaRPr lang="pl-PL" sz="1400" dirty="0">
              <a:solidFill>
                <a:srgbClr val="FF0000"/>
              </a:solidFill>
            </a:endParaRPr>
          </a:p>
          <a:p>
            <a:pPr algn="just">
              <a:defRPr/>
            </a:pPr>
            <a:endParaRPr lang="pl-PL" sz="1400" dirty="0">
              <a:solidFill>
                <a:srgbClr val="FF0000"/>
              </a:solidFill>
            </a:endParaRPr>
          </a:p>
          <a:p>
            <a:pPr algn="just">
              <a:defRPr/>
            </a:pPr>
            <a:endParaRPr lang="pl-PL" sz="1400" dirty="0">
              <a:solidFill>
                <a:srgbClr val="FF0000"/>
              </a:solidFill>
            </a:endParaRPr>
          </a:p>
          <a:p>
            <a:pPr algn="just">
              <a:defRPr/>
            </a:pPr>
            <a:endParaRPr lang="pl-PL" sz="1400" dirty="0">
              <a:solidFill>
                <a:srgbClr val="FF0000"/>
              </a:solidFill>
            </a:endParaRPr>
          </a:p>
          <a:p>
            <a:pPr algn="just">
              <a:defRPr/>
            </a:pPr>
            <a:r>
              <a:rPr lang="pl-PL" sz="1400" dirty="0">
                <a:solidFill>
                  <a:srgbClr val="FF0000"/>
                </a:solidFill>
              </a:rPr>
              <a:t> </a:t>
            </a:r>
          </a:p>
        </p:txBody>
      </p:sp>
    </p:spTree>
    <p:extLst>
      <p:ext uri="{BB962C8B-B14F-4D97-AF65-F5344CB8AC3E}">
        <p14:creationId xmlns="" xmlns:p14="http://schemas.microsoft.com/office/powerpoint/2010/main" val="213363258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16476"/>
          <a:stretch/>
        </p:blipFill>
        <p:spPr>
          <a:xfrm>
            <a:off x="-4" y="0"/>
            <a:ext cx="9144000" cy="5823928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531" y="311285"/>
            <a:ext cx="1625979" cy="1264480"/>
          </a:xfrm>
          <a:prstGeom prst="rect">
            <a:avLst/>
          </a:prstGeo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2728" y="0"/>
            <a:ext cx="271272" cy="6858000"/>
          </a:xfrm>
          <a:prstGeom prst="rect">
            <a:avLst/>
          </a:prstGeom>
        </p:spPr>
      </p:pic>
      <p:sp>
        <p:nvSpPr>
          <p:cNvPr id="9" name="pole tekstowe 8"/>
          <p:cNvSpPr txBox="1"/>
          <p:nvPr/>
        </p:nvSpPr>
        <p:spPr>
          <a:xfrm>
            <a:off x="606751" y="489152"/>
            <a:ext cx="816978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pl-PL" sz="4000" b="1" dirty="0">
              <a:solidFill>
                <a:schemeClr val="bg1"/>
              </a:solidFill>
              <a:latin typeface="TitilliumText25L" pitchFamily="50" charset="-18"/>
            </a:endParaRPr>
          </a:p>
          <a:p>
            <a:pPr algn="ctr"/>
            <a:r>
              <a:rPr lang="pl-PL" sz="2800" b="1" dirty="0" smtClean="0">
                <a:solidFill>
                  <a:schemeClr val="bg1"/>
                </a:solidFill>
                <a:latin typeface="TitilliumText25L" pitchFamily="50" charset="-18"/>
              </a:rPr>
              <a:t>Urząd </a:t>
            </a:r>
            <a:r>
              <a:rPr lang="pl-PL" sz="2800" b="1" dirty="0">
                <a:solidFill>
                  <a:schemeClr val="bg1"/>
                </a:solidFill>
                <a:latin typeface="TitilliumText25L" pitchFamily="50" charset="-18"/>
              </a:rPr>
              <a:t>Marszałkowski </a:t>
            </a:r>
            <a:br>
              <a:rPr lang="pl-PL" sz="2800" b="1" dirty="0">
                <a:solidFill>
                  <a:schemeClr val="bg1"/>
                </a:solidFill>
                <a:latin typeface="TitilliumText25L" pitchFamily="50" charset="-18"/>
              </a:rPr>
            </a:br>
            <a:r>
              <a:rPr lang="pl-PL" sz="2800" b="1" dirty="0">
                <a:solidFill>
                  <a:schemeClr val="bg1"/>
                </a:solidFill>
                <a:latin typeface="TitilliumText25L" pitchFamily="50" charset="-18"/>
              </a:rPr>
              <a:t>Województwa Zachodniopomorskiego </a:t>
            </a:r>
          </a:p>
          <a:p>
            <a:pPr algn="ctr"/>
            <a:endParaRPr lang="pl-PL" sz="2800" b="1" dirty="0" smtClean="0">
              <a:solidFill>
                <a:schemeClr val="bg1"/>
              </a:solidFill>
              <a:latin typeface="TitilliumText25L" pitchFamily="50" charset="-18"/>
            </a:endParaRPr>
          </a:p>
          <a:p>
            <a:pPr algn="ctr"/>
            <a:r>
              <a:rPr lang="pl-PL" sz="2800" b="1" dirty="0" smtClean="0">
                <a:solidFill>
                  <a:schemeClr val="bg1"/>
                </a:solidFill>
                <a:latin typeface="TitilliumText25L" pitchFamily="50" charset="-18"/>
              </a:rPr>
              <a:t>Wydział Wdrażania RPO </a:t>
            </a:r>
            <a:endParaRPr lang="pl-PL" sz="2800" b="1" dirty="0">
              <a:solidFill>
                <a:schemeClr val="bg1"/>
              </a:solidFill>
              <a:latin typeface="TitilliumText25L" pitchFamily="50" charset="-18"/>
            </a:endParaRPr>
          </a:p>
          <a:p>
            <a:pPr algn="ctr"/>
            <a:r>
              <a:rPr lang="pl-PL" sz="2000" b="1" dirty="0">
                <a:solidFill>
                  <a:schemeClr val="bg1"/>
                </a:solidFill>
                <a:latin typeface="TitilliumText25L" pitchFamily="50" charset="-18"/>
              </a:rPr>
              <a:t>u</a:t>
            </a:r>
            <a:r>
              <a:rPr lang="pl-PL" sz="2000" b="1" dirty="0" smtClean="0">
                <a:solidFill>
                  <a:schemeClr val="bg1"/>
                </a:solidFill>
                <a:latin typeface="TitilliumText25L" pitchFamily="50" charset="-18"/>
              </a:rPr>
              <a:t>l</a:t>
            </a:r>
            <a:r>
              <a:rPr lang="pl-PL" sz="2000" b="1" dirty="0">
                <a:solidFill>
                  <a:schemeClr val="bg1"/>
                </a:solidFill>
                <a:latin typeface="TitilliumText25L" pitchFamily="50" charset="-18"/>
              </a:rPr>
              <a:t>. Wyszyńskiego 30, 70-203 Szczecin</a:t>
            </a:r>
          </a:p>
          <a:p>
            <a:pPr algn="ctr"/>
            <a:r>
              <a:rPr lang="pl-PL" sz="2000" b="1" dirty="0">
                <a:solidFill>
                  <a:schemeClr val="bg1"/>
                </a:solidFill>
                <a:latin typeface="TitilliumText25L" pitchFamily="50" charset="-18"/>
              </a:rPr>
              <a:t>t</a:t>
            </a:r>
            <a:r>
              <a:rPr lang="pl-PL" sz="2000" b="1" dirty="0" smtClean="0">
                <a:solidFill>
                  <a:schemeClr val="bg1"/>
                </a:solidFill>
                <a:latin typeface="TitilliumText25L" pitchFamily="50" charset="-18"/>
              </a:rPr>
              <a:t>el</a:t>
            </a:r>
            <a:r>
              <a:rPr lang="pl-PL" sz="2000" b="1" dirty="0">
                <a:solidFill>
                  <a:schemeClr val="bg1"/>
                </a:solidFill>
                <a:latin typeface="TitilliumText25L" pitchFamily="50" charset="-18"/>
              </a:rPr>
              <a:t>. 91 44 11 </a:t>
            </a:r>
            <a:r>
              <a:rPr lang="pl-PL" sz="2000" b="1" dirty="0" smtClean="0">
                <a:solidFill>
                  <a:schemeClr val="bg1"/>
                </a:solidFill>
                <a:latin typeface="TitilliumText25L" pitchFamily="50" charset="-18"/>
              </a:rPr>
              <a:t>100, </a:t>
            </a:r>
            <a:r>
              <a:rPr lang="pl-PL" sz="2000" b="1" dirty="0">
                <a:solidFill>
                  <a:schemeClr val="bg1"/>
                </a:solidFill>
                <a:latin typeface="TitilliumText25L" pitchFamily="50" charset="-18"/>
              </a:rPr>
              <a:t>fax 91 48 </a:t>
            </a:r>
            <a:r>
              <a:rPr lang="pl-PL" sz="2000" b="1" dirty="0" smtClean="0">
                <a:solidFill>
                  <a:schemeClr val="bg1"/>
                </a:solidFill>
                <a:latin typeface="TitilliumText25L" pitchFamily="50" charset="-18"/>
              </a:rPr>
              <a:t>89 994</a:t>
            </a:r>
          </a:p>
          <a:p>
            <a:pPr algn="ctr"/>
            <a:endParaRPr lang="pl-PL" sz="2000" b="1" dirty="0" smtClean="0">
              <a:solidFill>
                <a:schemeClr val="bg1"/>
              </a:solidFill>
              <a:latin typeface="TitilliumText25L" pitchFamily="50" charset="-18"/>
            </a:endParaRPr>
          </a:p>
          <a:p>
            <a:pPr algn="ctr"/>
            <a:endParaRPr lang="pl-PL" sz="2000" b="1" dirty="0">
              <a:solidFill>
                <a:schemeClr val="bg1"/>
              </a:solidFill>
              <a:latin typeface="TitilliumText25L" pitchFamily="50" charset="-18"/>
            </a:endParaRPr>
          </a:p>
          <a:p>
            <a:pPr algn="ctr"/>
            <a:r>
              <a:rPr lang="pl-PL" sz="2400" b="1" dirty="0" smtClean="0">
                <a:solidFill>
                  <a:srgbClr val="42C0F0"/>
                </a:solidFill>
                <a:latin typeface="TitilliumText25L" pitchFamily="50" charset="-18"/>
              </a:rPr>
              <a:t>www.rpo.wzp.pl</a:t>
            </a:r>
            <a:endParaRPr lang="pl-PL" sz="2000" b="1" dirty="0">
              <a:solidFill>
                <a:schemeClr val="bg1"/>
              </a:solidFill>
              <a:latin typeface="TitilliumText25L" pitchFamily="50" charset="-18"/>
            </a:endParaRPr>
          </a:p>
          <a:p>
            <a:pPr algn="ctr"/>
            <a:endParaRPr lang="pl-PL" sz="2000" dirty="0">
              <a:solidFill>
                <a:schemeClr val="bg1"/>
              </a:solidFill>
              <a:latin typeface="TitilliumText25L" pitchFamily="50" charset="-18"/>
            </a:endParaRPr>
          </a:p>
        </p:txBody>
      </p:sp>
      <p:pic>
        <p:nvPicPr>
          <p:cNvPr id="8" name="Obraz 7"/>
          <p:cNvPicPr/>
          <p:nvPr/>
        </p:nvPicPr>
        <p:blipFill>
          <a:blip r:embed="rId5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1387474" y="5915026"/>
            <a:ext cx="5965825" cy="7213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84184793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>
            <a:extLst>
              <a:ext uri="{FF2B5EF4-FFF2-40B4-BE49-F238E27FC236}">
                <a16:creationId xmlns:a16="http://schemas.microsoft.com/office/drawing/2014/main" xmlns="" id="{B9690965-8E10-4DCF-AC14-B7CDB27D0F7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pic>
        <p:nvPicPr>
          <p:cNvPr id="3" name="Obraz 2">
            <a:extLst>
              <a:ext uri="{FF2B5EF4-FFF2-40B4-BE49-F238E27FC236}">
                <a16:creationId xmlns:a16="http://schemas.microsoft.com/office/drawing/2014/main" xmlns="" id="{14EB6B15-671E-4A90-9C53-7A619C61FE0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Obraz 3">
            <a:extLst>
              <a:ext uri="{FF2B5EF4-FFF2-40B4-BE49-F238E27FC236}">
                <a16:creationId xmlns:a16="http://schemas.microsoft.com/office/drawing/2014/main" xmlns="" id="{641C2678-6DCE-4EC9-99D0-415092B5306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80975" cy="6858000"/>
          </a:xfrm>
          <a:prstGeom prst="rect">
            <a:avLst/>
          </a:prstGeom>
        </p:spPr>
      </p:pic>
      <p:sp>
        <p:nvSpPr>
          <p:cNvPr id="5" name="Prostokąt 4"/>
          <p:cNvSpPr/>
          <p:nvPr/>
        </p:nvSpPr>
        <p:spPr>
          <a:xfrm>
            <a:off x="372746" y="1304924"/>
            <a:ext cx="8390254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defRPr/>
            </a:pPr>
            <a:endParaRPr lang="pl-PL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ü"/>
              <a:defRPr/>
            </a:pPr>
            <a:r>
              <a:rPr lang="pl-PL" dirty="0" smtClean="0">
                <a:solidFill>
                  <a:schemeClr val="accent1">
                    <a:lumMod val="50000"/>
                  </a:schemeClr>
                </a:solidFill>
              </a:rPr>
              <a:t>Umowa o dofinansowanie projektu wraz z załącznikami (wniosek o dofinansowanie, zasady dotyczące: prowadzenia przez beneficjentów wyodrębnionej ewidencji księgowej w projektach, udzielania zamówień w projektach, przeprowadzania kontroli projektów, </a:t>
            </a:r>
            <a:r>
              <a:rPr lang="pl-PL" dirty="0" err="1" smtClean="0">
                <a:solidFill>
                  <a:schemeClr val="accent1">
                    <a:lumMod val="50000"/>
                  </a:schemeClr>
                </a:solidFill>
              </a:rPr>
              <a:t>kwalifikowalności</a:t>
            </a:r>
            <a:r>
              <a:rPr lang="pl-PL" dirty="0" smtClean="0">
                <a:solidFill>
                  <a:schemeClr val="accent1">
                    <a:lumMod val="50000"/>
                  </a:schemeClr>
                </a:solidFill>
              </a:rPr>
              <a:t> podatku od towarów i usług dla projektów, wykazywania oraz monitorowania dochodów związanych z realizacją projektów)  </a:t>
            </a:r>
          </a:p>
          <a:p>
            <a:pPr algn="just">
              <a:defRPr/>
            </a:pPr>
            <a:endParaRPr lang="pl-PL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ü"/>
              <a:defRPr/>
            </a:pPr>
            <a:r>
              <a:rPr lang="pl-PL" dirty="0" smtClean="0">
                <a:solidFill>
                  <a:srgbClr val="4F81BD">
                    <a:lumMod val="50000"/>
                  </a:srgbClr>
                </a:solidFill>
              </a:rPr>
              <a:t>Regulamin naboru projektów wraz z załącznikami (m.in. zasady w zakresie: warunków </a:t>
            </a:r>
            <a:br>
              <a:rPr lang="pl-PL" dirty="0" smtClean="0">
                <a:solidFill>
                  <a:srgbClr val="4F81BD">
                    <a:lumMod val="50000"/>
                  </a:srgbClr>
                </a:solidFill>
              </a:rPr>
            </a:br>
            <a:r>
              <a:rPr lang="pl-PL" dirty="0" smtClean="0">
                <a:solidFill>
                  <a:srgbClr val="4F81BD">
                    <a:lumMod val="50000"/>
                  </a:srgbClr>
                </a:solidFill>
              </a:rPr>
              <a:t>i trybu udzielania oraz rozliczania zaliczek, wprowadzania zmian w projektach, realizacji projektów partnerskich)</a:t>
            </a:r>
          </a:p>
          <a:p>
            <a:pPr marL="285750" indent="-285750" algn="just">
              <a:buFont typeface="Wingdings" panose="05000000000000000000" pitchFamily="2" charset="2"/>
              <a:buChar char="ü"/>
              <a:defRPr/>
            </a:pPr>
            <a:endParaRPr lang="pl-PL" dirty="0" smtClean="0">
              <a:solidFill>
                <a:srgbClr val="4F81BD">
                  <a:lumMod val="50000"/>
                </a:srgbClr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ü"/>
              <a:defRPr/>
            </a:pPr>
            <a:r>
              <a:rPr lang="pl-PL" dirty="0" smtClean="0">
                <a:solidFill>
                  <a:srgbClr val="4F81BD">
                    <a:lumMod val="50000"/>
                  </a:srgbClr>
                </a:solidFill>
              </a:rPr>
              <a:t>Wytyczne (w szczególności </a:t>
            </a:r>
            <a:r>
              <a:rPr lang="pl-PL" i="1" dirty="0" smtClean="0">
                <a:solidFill>
                  <a:srgbClr val="4F81BD">
                    <a:lumMod val="50000"/>
                  </a:srgbClr>
                </a:solidFill>
              </a:rPr>
              <a:t>Wytyczne Ministra Rozwoju i Finansów w zakresie </a:t>
            </a:r>
            <a:r>
              <a:rPr lang="pl-PL" i="1" dirty="0" err="1" smtClean="0">
                <a:solidFill>
                  <a:srgbClr val="4F81BD">
                    <a:lumMod val="50000"/>
                  </a:srgbClr>
                </a:solidFill>
              </a:rPr>
              <a:t>kwalifikowalności</a:t>
            </a:r>
            <a:r>
              <a:rPr lang="pl-PL" i="1" dirty="0" smtClean="0">
                <a:solidFill>
                  <a:srgbClr val="4F81BD">
                    <a:lumMod val="50000"/>
                  </a:srgbClr>
                </a:solidFill>
              </a:rPr>
              <a:t> wydatków w ramach Europejskiego Funduszu Rozwoju Regionalnego, Europejskiego Funduszu Społecznego oraz Funduszu Spójności na lata 2014-2020 z dnia 19.07.2017 r.</a:t>
            </a:r>
            <a:r>
              <a:rPr lang="pl-PL" dirty="0" smtClean="0">
                <a:solidFill>
                  <a:srgbClr val="4F81BD">
                    <a:lumMod val="50000"/>
                  </a:srgbClr>
                </a:solidFill>
              </a:rPr>
              <a:t>)</a:t>
            </a:r>
            <a:endParaRPr lang="pl-PL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>
              <a:buFontTx/>
              <a:buChar char="-"/>
              <a:defRPr/>
            </a:pPr>
            <a:endParaRPr lang="pl-PL" sz="1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defRPr/>
            </a:pPr>
            <a:endParaRPr lang="pl-PL" sz="14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1028700" y="94602"/>
            <a:ext cx="776287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800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DOKUMENTY NIEZBĘDNE DO PRAWIDŁOWEGO SPORZĄDZENIA WNIOSKU O PŁATNOŚĆ</a:t>
            </a:r>
            <a:r>
              <a:rPr lang="pl-PL" sz="2400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 </a:t>
            </a:r>
            <a:endParaRPr lang="pl-PL" sz="2400" dirty="0">
              <a:solidFill>
                <a:schemeClr val="accent1">
                  <a:lumMod val="50000"/>
                </a:schemeClr>
              </a:solidFill>
              <a:latin typeface="+mj-lt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4125065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>
            <a:extLst>
              <a:ext uri="{FF2B5EF4-FFF2-40B4-BE49-F238E27FC236}">
                <a16:creationId xmlns:a16="http://schemas.microsoft.com/office/drawing/2014/main" xmlns="" id="{B9690965-8E10-4DCF-AC14-B7CDB27D0F7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pic>
        <p:nvPicPr>
          <p:cNvPr id="3" name="Obraz 2">
            <a:extLst>
              <a:ext uri="{FF2B5EF4-FFF2-40B4-BE49-F238E27FC236}">
                <a16:creationId xmlns:a16="http://schemas.microsoft.com/office/drawing/2014/main" xmlns="" id="{14EB6B15-671E-4A90-9C53-7A619C61FE0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Obraz 3">
            <a:extLst>
              <a:ext uri="{FF2B5EF4-FFF2-40B4-BE49-F238E27FC236}">
                <a16:creationId xmlns:a16="http://schemas.microsoft.com/office/drawing/2014/main" xmlns="" id="{641C2678-6DCE-4EC9-99D0-415092B5306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80975" cy="6858000"/>
          </a:xfrm>
          <a:prstGeom prst="rect">
            <a:avLst/>
          </a:prstGeom>
        </p:spPr>
      </p:pic>
      <p:sp>
        <p:nvSpPr>
          <p:cNvPr id="5" name="Prostokąt 4"/>
          <p:cNvSpPr/>
          <p:nvPr/>
        </p:nvSpPr>
        <p:spPr>
          <a:xfrm>
            <a:off x="372746" y="986480"/>
            <a:ext cx="8390254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defRPr/>
            </a:pPr>
            <a:endParaRPr lang="pl-PL" dirty="0">
              <a:solidFill>
                <a:schemeClr val="accent1">
                  <a:lumMod val="50000"/>
                </a:schemeClr>
              </a:solidFill>
            </a:endParaRPr>
          </a:p>
          <a:p>
            <a:pPr algn="just">
              <a:defRPr/>
            </a:pPr>
            <a:endParaRPr lang="pl-PL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>
              <a:defRPr/>
            </a:pPr>
            <a:endParaRPr lang="pl-PL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ü"/>
              <a:defRPr/>
            </a:pPr>
            <a:r>
              <a:rPr lang="pl-PL" dirty="0" smtClean="0">
                <a:solidFill>
                  <a:schemeClr val="accent1">
                    <a:lumMod val="50000"/>
                  </a:schemeClr>
                </a:solidFill>
              </a:rPr>
              <a:t>Podręcznik Beneficjenta SL2014 z załącznikami (w szczególności Załącznik nr 3 </a:t>
            </a:r>
            <a:r>
              <a:rPr lang="pl-PL" i="1" dirty="0" smtClean="0">
                <a:solidFill>
                  <a:schemeClr val="accent1">
                    <a:lumMod val="50000"/>
                  </a:schemeClr>
                </a:solidFill>
              </a:rPr>
              <a:t>Zasady dokumentowania wydatków </a:t>
            </a:r>
            <a:r>
              <a:rPr lang="pl-PL" i="1" dirty="0" err="1" smtClean="0">
                <a:solidFill>
                  <a:schemeClr val="accent1">
                    <a:lumMod val="50000"/>
                  </a:schemeClr>
                </a:solidFill>
              </a:rPr>
              <a:t>kwalifikowalnych</a:t>
            </a:r>
            <a:r>
              <a:rPr lang="pl-PL" i="1" dirty="0" smtClean="0">
                <a:solidFill>
                  <a:schemeClr val="accent1">
                    <a:lumMod val="50000"/>
                  </a:schemeClr>
                </a:solidFill>
              </a:rPr>
              <a:t> w ramach RPO WZ 2014-2020 dla projektów finansowanych w ramach EFRR</a:t>
            </a:r>
            <a:r>
              <a:rPr lang="pl-PL" dirty="0" smtClean="0">
                <a:solidFill>
                  <a:schemeClr val="accent1">
                    <a:lumMod val="50000"/>
                  </a:schemeClr>
                </a:solidFill>
              </a:rPr>
              <a:t>)</a:t>
            </a:r>
          </a:p>
          <a:p>
            <a:pPr lvl="1" algn="just">
              <a:buFontTx/>
              <a:buChar char="-"/>
              <a:defRPr/>
            </a:pPr>
            <a:r>
              <a:rPr lang="pl-PL" dirty="0" smtClean="0">
                <a:solidFill>
                  <a:schemeClr val="accent1">
                    <a:lumMod val="50000"/>
                  </a:schemeClr>
                </a:solidFill>
              </a:rPr>
              <a:t> aktualna wersja 2.3, obowiązująca od 17.08.2018 r.;</a:t>
            </a:r>
          </a:p>
          <a:p>
            <a:pPr lvl="1" algn="just">
              <a:buFontTx/>
              <a:buChar char="-"/>
              <a:defRPr/>
            </a:pPr>
            <a:r>
              <a:rPr lang="pl-PL" dirty="0" smtClean="0">
                <a:solidFill>
                  <a:schemeClr val="accent1">
                    <a:lumMod val="50000"/>
                  </a:schemeClr>
                </a:solidFill>
              </a:rPr>
              <a:t> dostępna na stronie internetowej programu: </a:t>
            </a:r>
          </a:p>
          <a:p>
            <a:pPr lvl="1" algn="just">
              <a:defRPr/>
            </a:pPr>
            <a:r>
              <a:rPr lang="pl-PL" dirty="0" smtClean="0">
                <a:solidFill>
                  <a:schemeClr val="accent1">
                    <a:lumMod val="50000"/>
                  </a:schemeClr>
                </a:solidFill>
                <a:hlinkClick r:id="rId4"/>
              </a:rPr>
              <a:t>http://rpo.wzp.pl/o-programie/zapoznaj-sie-z-wytycznymi-programowymi/podrecznik-beneficjenta-sl2014/podrecznik-beneficjenta-sl2014-1</a:t>
            </a:r>
            <a:endParaRPr lang="pl-PL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>
              <a:buFontTx/>
              <a:buChar char="-"/>
              <a:defRPr/>
            </a:pPr>
            <a:endParaRPr lang="pl-PL" sz="1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defRPr/>
            </a:pPr>
            <a:endParaRPr lang="pl-PL" sz="14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1028700" y="94602"/>
            <a:ext cx="776287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800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DOKUMENTY NIEZBĘDNE DO PRAWIDŁOWEGO SPORZĄDZENIA WNIOSKU O PŁATNOŚĆ</a:t>
            </a:r>
            <a:r>
              <a:rPr lang="pl-PL" sz="2400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 </a:t>
            </a:r>
            <a:endParaRPr lang="pl-PL" sz="2400" dirty="0">
              <a:solidFill>
                <a:schemeClr val="accent1">
                  <a:lumMod val="50000"/>
                </a:schemeClr>
              </a:solidFill>
              <a:latin typeface="+mj-lt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4125065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87" y="-106680"/>
            <a:ext cx="9053513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5" name="Prostokąt 4"/>
          <p:cNvSpPr/>
          <p:nvPr/>
        </p:nvSpPr>
        <p:spPr>
          <a:xfrm>
            <a:off x="1785938" y="0"/>
            <a:ext cx="709136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8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+mn-cs"/>
              </a:rPr>
              <a:t>WYMAGANE TERMINY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8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+mn-cs"/>
              </a:rPr>
              <a:t>ROZLICZANIA PROJEKTU</a:t>
            </a:r>
            <a:endParaRPr lang="pl-PL" sz="2400" b="1" dirty="0">
              <a:solidFill>
                <a:schemeClr val="accent1">
                  <a:lumMod val="50000"/>
                </a:schemeClr>
              </a:solidFill>
              <a:latin typeface="+mj-lt"/>
              <a:cs typeface="+mn-cs"/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291466" y="971550"/>
            <a:ext cx="8655050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pl-PL" sz="1600" b="1" dirty="0" smtClean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  <a:defRPr/>
            </a:pPr>
            <a:r>
              <a:rPr lang="pl-PL" dirty="0" smtClean="0">
                <a:solidFill>
                  <a:schemeClr val="accent1">
                    <a:lumMod val="50000"/>
                  </a:schemeClr>
                </a:solidFill>
              </a:rPr>
              <a:t>Beneficjent sporządza harmonogram płatności i przekazuje go za pośrednictwem SL2014 w terminie 30 dni od podpisania Umowy  </a:t>
            </a:r>
          </a:p>
          <a:p>
            <a:pPr algn="just">
              <a:defRPr/>
            </a:pPr>
            <a:endParaRPr lang="pl-PL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ü"/>
              <a:defRPr/>
            </a:pPr>
            <a:r>
              <a:rPr lang="pl-PL" dirty="0" smtClean="0">
                <a:solidFill>
                  <a:srgbClr val="4F81BD">
                    <a:lumMod val="50000"/>
                  </a:srgbClr>
                </a:solidFill>
              </a:rPr>
              <a:t>Beneficjent składa wnioski o płatność zgodnie z harmonogramem płatności, po rozpoczęciu realizacji projektu, nie częściej niż raz na miesiąc i nie rzadziej niż raz na kwartał, w terminie do 15 dni od zakończenia okresu objętego danym wnioskiem</a:t>
            </a:r>
          </a:p>
          <a:p>
            <a:pPr marL="285750" indent="-285750" algn="just">
              <a:defRPr/>
            </a:pPr>
            <a:endParaRPr lang="pl-PL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ü"/>
              <a:defRPr/>
            </a:pPr>
            <a:r>
              <a:rPr lang="pl-PL" dirty="0" smtClean="0">
                <a:solidFill>
                  <a:schemeClr val="accent1">
                    <a:lumMod val="50000"/>
                  </a:schemeClr>
                </a:solidFill>
              </a:rPr>
              <a:t>Każdy wydatek </a:t>
            </a:r>
            <a:r>
              <a:rPr lang="pl-PL" dirty="0" err="1" smtClean="0">
                <a:solidFill>
                  <a:schemeClr val="accent1">
                    <a:lumMod val="50000"/>
                  </a:schemeClr>
                </a:solidFill>
              </a:rPr>
              <a:t>kwalifikowalny</a:t>
            </a:r>
            <a:r>
              <a:rPr lang="pl-PL" dirty="0" smtClean="0">
                <a:solidFill>
                  <a:schemeClr val="accent1">
                    <a:lumMod val="50000"/>
                  </a:schemeClr>
                </a:solidFill>
              </a:rPr>
              <a:t> należy ująć we wniosku o płatność w terminie do 3 miesięcy licząc od dnia jego poniesienia</a:t>
            </a:r>
          </a:p>
          <a:p>
            <a:pPr marL="285750" indent="-285750" algn="just">
              <a:defRPr/>
            </a:pPr>
            <a:endParaRPr lang="pl-PL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ü"/>
              <a:defRPr/>
            </a:pPr>
            <a:r>
              <a:rPr lang="pl-PL" dirty="0" smtClean="0">
                <a:solidFill>
                  <a:schemeClr val="accent1">
                    <a:lumMod val="50000"/>
                  </a:schemeClr>
                </a:solidFill>
              </a:rPr>
              <a:t>Wniosek o płatność końcową (obejmujący co najmniej 5% łącznej kwoty dofinansowania) musi być złożony w terminie do 30 dni od dnia zakończenia realizacji projektu</a:t>
            </a:r>
          </a:p>
          <a:p>
            <a:pPr marL="285750" indent="-285750" algn="just">
              <a:buFont typeface="Wingdings" panose="05000000000000000000" pitchFamily="2" charset="2"/>
              <a:buChar char="ü"/>
              <a:defRPr/>
            </a:pPr>
            <a:endParaRPr lang="pl-PL" sz="1400" dirty="0">
              <a:solidFill>
                <a:schemeClr val="accent1">
                  <a:lumMod val="50000"/>
                </a:schemeClr>
              </a:solidFill>
              <a:latin typeface="TitilliumText25L"/>
            </a:endParaRPr>
          </a:p>
          <a:p>
            <a:pPr algn="just">
              <a:defRPr/>
            </a:pPr>
            <a:endParaRPr lang="pl-PL" sz="1400" dirty="0">
              <a:solidFill>
                <a:schemeClr val="accent1">
                  <a:lumMod val="50000"/>
                </a:schemeClr>
              </a:solidFill>
              <a:latin typeface="TitilliumText25L"/>
            </a:endParaRPr>
          </a:p>
          <a:p>
            <a:pPr algn="just">
              <a:defRPr/>
            </a:pPr>
            <a:endParaRPr lang="pl-PL" sz="1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2768283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87" y="-106680"/>
            <a:ext cx="9053513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5" name="Prostokąt 4"/>
          <p:cNvSpPr/>
          <p:nvPr/>
        </p:nvSpPr>
        <p:spPr>
          <a:xfrm>
            <a:off x="1785938" y="0"/>
            <a:ext cx="709136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800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DOKUMENTY SKŁADANE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800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WRAZ Z WNIOSKIEM O PŁATNOŚĆ</a:t>
            </a:r>
            <a:endParaRPr lang="pl-PL" sz="2400" b="1" dirty="0">
              <a:solidFill>
                <a:schemeClr val="accent1">
                  <a:lumMod val="50000"/>
                </a:schemeClr>
              </a:solidFill>
              <a:latin typeface="+mj-lt"/>
              <a:cs typeface="+mn-cs"/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291466" y="971550"/>
            <a:ext cx="8655050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pl-PL" sz="1600" b="1" dirty="0" smtClean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  <a:defRPr/>
            </a:pPr>
            <a:r>
              <a:rPr lang="pl-PL" dirty="0" smtClean="0">
                <a:solidFill>
                  <a:schemeClr val="accent1">
                    <a:lumMod val="50000"/>
                  </a:schemeClr>
                </a:solidFill>
              </a:rPr>
              <a:t>faktury lub inne dokumenty o równoważnej wartości dowodowej,</a:t>
            </a:r>
          </a:p>
          <a:p>
            <a:pPr marL="285750" indent="-285750" algn="just">
              <a:buFont typeface="Wingdings" panose="05000000000000000000" pitchFamily="2" charset="2"/>
              <a:buChar char="ü"/>
              <a:defRPr/>
            </a:pPr>
            <a:r>
              <a:rPr lang="pl-PL" dirty="0" smtClean="0">
                <a:solidFill>
                  <a:schemeClr val="accent1">
                    <a:lumMod val="50000"/>
                  </a:schemeClr>
                </a:solidFill>
              </a:rPr>
              <a:t>protokoły potwierdzające odbiór lub później uzyskane/wystawione dokumenty </a:t>
            </a:r>
            <a:br>
              <a:rPr lang="pl-PL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pl-PL" dirty="0" smtClean="0">
                <a:solidFill>
                  <a:schemeClr val="accent1">
                    <a:lumMod val="50000"/>
                  </a:schemeClr>
                </a:solidFill>
              </a:rPr>
              <a:t>(w szczególności dokumenty OT i inne równoważne dokumenty), </a:t>
            </a:r>
          </a:p>
          <a:p>
            <a:pPr marL="285750" indent="-285750" algn="just">
              <a:buFont typeface="Wingdings" panose="05000000000000000000" pitchFamily="2" charset="2"/>
              <a:buChar char="ü"/>
              <a:defRPr/>
            </a:pPr>
            <a:r>
              <a:rPr lang="pl-PL" dirty="0" smtClean="0">
                <a:solidFill>
                  <a:schemeClr val="accent1">
                    <a:lumMod val="50000"/>
                  </a:schemeClr>
                </a:solidFill>
              </a:rPr>
              <a:t>wyciągi bankowe lub inne dokumenty potwierdzające poniesienie wydatków rozliczanych w danym wniosku o płatność,</a:t>
            </a:r>
          </a:p>
          <a:p>
            <a:pPr marL="285750" indent="-285750" algn="just">
              <a:buFont typeface="Wingdings" panose="05000000000000000000" pitchFamily="2" charset="2"/>
              <a:buChar char="ü"/>
              <a:defRPr/>
            </a:pPr>
            <a:r>
              <a:rPr lang="pl-PL" u="sng" dirty="0" smtClean="0">
                <a:solidFill>
                  <a:schemeClr val="accent1">
                    <a:lumMod val="50000"/>
                  </a:schemeClr>
                </a:solidFill>
              </a:rPr>
              <a:t>po otrzymaniu transzy zaliczki</a:t>
            </a:r>
            <a:r>
              <a:rPr lang="pl-PL" dirty="0" smtClean="0">
                <a:solidFill>
                  <a:schemeClr val="accent1">
                    <a:lumMod val="50000"/>
                  </a:schemeClr>
                </a:solidFill>
              </a:rPr>
              <a:t> – wyciąg z rachunku bankowego Beneficjenta dot. zaliczki, za okres za który został złożony wniosek o płatność</a:t>
            </a:r>
          </a:p>
          <a:p>
            <a:pPr marL="285750" indent="-285750" algn="just">
              <a:buFont typeface="Wingdings" panose="05000000000000000000" pitchFamily="2" charset="2"/>
              <a:buChar char="ü"/>
              <a:defRPr/>
            </a:pPr>
            <a:r>
              <a:rPr lang="pl-PL" dirty="0" smtClean="0">
                <a:solidFill>
                  <a:schemeClr val="accent1">
                    <a:lumMod val="50000"/>
                  </a:schemeClr>
                </a:solidFill>
              </a:rPr>
              <a:t>oświadczenie, że nie nastąpiła zmiana w kwalifikacji podatku od towarów i usług  </a:t>
            </a:r>
            <a:br>
              <a:rPr lang="pl-PL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pl-PL" dirty="0" smtClean="0">
                <a:solidFill>
                  <a:schemeClr val="accent1">
                    <a:lumMod val="50000"/>
                  </a:schemeClr>
                </a:solidFill>
              </a:rPr>
              <a:t>w stosunku do danych zawartych we wniosku o dofinansowanie - </a:t>
            </a:r>
            <a:r>
              <a:rPr lang="pl-PL" u="sng" dirty="0" smtClean="0">
                <a:solidFill>
                  <a:schemeClr val="accent1">
                    <a:lumMod val="50000"/>
                  </a:schemeClr>
                </a:solidFill>
              </a:rPr>
              <a:t>dotyczy projektów, </a:t>
            </a:r>
            <a:br>
              <a:rPr lang="pl-PL" u="sng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pl-PL" u="sng" dirty="0" smtClean="0">
                <a:solidFill>
                  <a:schemeClr val="accent1">
                    <a:lumMod val="50000"/>
                  </a:schemeClr>
                </a:solidFill>
              </a:rPr>
              <a:t>w ramach których podatek od towarów i usług jest chociaż w części wydatkiem </a:t>
            </a:r>
            <a:r>
              <a:rPr lang="pl-PL" u="sng" dirty="0" err="1" smtClean="0">
                <a:solidFill>
                  <a:schemeClr val="accent1">
                    <a:lumMod val="50000"/>
                  </a:schemeClr>
                </a:solidFill>
              </a:rPr>
              <a:t>kwalifikowalnym</a:t>
            </a:r>
            <a:r>
              <a:rPr lang="pl-PL" dirty="0" smtClean="0">
                <a:solidFill>
                  <a:schemeClr val="accent1">
                    <a:lumMod val="50000"/>
                  </a:schemeClr>
                </a:solidFill>
              </a:rPr>
              <a:t>,</a:t>
            </a:r>
          </a:p>
          <a:p>
            <a:pPr marL="285750" indent="-285750" algn="just">
              <a:buFont typeface="Wingdings" panose="05000000000000000000" pitchFamily="2" charset="2"/>
              <a:buChar char="ü"/>
              <a:defRPr/>
            </a:pPr>
            <a:r>
              <a:rPr lang="pl-PL" u="sng" dirty="0" smtClean="0">
                <a:solidFill>
                  <a:schemeClr val="accent1">
                    <a:lumMod val="50000"/>
                  </a:schemeClr>
                </a:solidFill>
              </a:rPr>
              <a:t>w przypadku wniosku o płatność końcową</a:t>
            </a:r>
            <a:r>
              <a:rPr lang="pl-PL" dirty="0" smtClean="0">
                <a:solidFill>
                  <a:schemeClr val="accent1">
                    <a:lumMod val="50000"/>
                  </a:schemeClr>
                </a:solidFill>
              </a:rPr>
              <a:t> – dokumenty potwierdzające zakończenie realizacji Projektu,</a:t>
            </a:r>
          </a:p>
          <a:p>
            <a:pPr marL="285750" indent="-285750" algn="just">
              <a:buFont typeface="Wingdings" panose="05000000000000000000" pitchFamily="2" charset="2"/>
              <a:buChar char="ü"/>
              <a:defRPr/>
            </a:pPr>
            <a:r>
              <a:rPr lang="pl-PL" u="sng" dirty="0" smtClean="0">
                <a:solidFill>
                  <a:schemeClr val="accent1">
                    <a:lumMod val="50000"/>
                  </a:schemeClr>
                </a:solidFill>
              </a:rPr>
              <a:t>w przypadku pierwszego wniosku o płatność </a:t>
            </a:r>
            <a:r>
              <a:rPr lang="pl-PL" dirty="0" smtClean="0">
                <a:solidFill>
                  <a:schemeClr val="accent1">
                    <a:lumMod val="50000"/>
                  </a:schemeClr>
                </a:solidFill>
              </a:rPr>
              <a:t>– dokument potwierdzający rozpoczęcie realizacji projektu,</a:t>
            </a:r>
          </a:p>
          <a:p>
            <a:pPr marL="285750" indent="-285750" algn="just">
              <a:buFont typeface="Wingdings" panose="05000000000000000000" pitchFamily="2" charset="2"/>
              <a:buChar char="ü"/>
              <a:defRPr/>
            </a:pPr>
            <a:r>
              <a:rPr lang="pl-PL" u="sng" dirty="0" smtClean="0">
                <a:solidFill>
                  <a:schemeClr val="accent1">
                    <a:lumMod val="50000"/>
                  </a:schemeClr>
                </a:solidFill>
              </a:rPr>
              <a:t>w przypadku wniosku dotyczącego wypłaty pierwszej transzy dofinansowania</a:t>
            </a:r>
            <a:r>
              <a:rPr lang="pl-PL" dirty="0" smtClean="0">
                <a:solidFill>
                  <a:schemeClr val="accent1">
                    <a:lumMod val="50000"/>
                  </a:schemeClr>
                </a:solidFill>
              </a:rPr>
              <a:t> - dokument potwierdzający rozpoczęcie prac,</a:t>
            </a:r>
          </a:p>
          <a:p>
            <a:pPr marL="285750" indent="-285750" algn="just">
              <a:buFont typeface="Wingdings" panose="05000000000000000000" pitchFamily="2" charset="2"/>
              <a:buChar char="ü"/>
              <a:defRPr/>
            </a:pPr>
            <a:r>
              <a:rPr lang="pl-PL" u="sng" dirty="0" smtClean="0">
                <a:solidFill>
                  <a:schemeClr val="accent1">
                    <a:lumMod val="50000"/>
                  </a:schemeClr>
                </a:solidFill>
              </a:rPr>
              <a:t>w przypadku rozliczania po raz pierwszy wydatków</a:t>
            </a:r>
            <a:r>
              <a:rPr lang="pl-PL" dirty="0" smtClean="0">
                <a:solidFill>
                  <a:schemeClr val="accent1">
                    <a:lumMod val="50000"/>
                  </a:schemeClr>
                </a:solidFill>
              </a:rPr>
              <a:t> – dokumenty związane </a:t>
            </a:r>
            <a:br>
              <a:rPr lang="pl-PL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pl-PL" dirty="0" smtClean="0">
                <a:solidFill>
                  <a:schemeClr val="accent1">
                    <a:lumMod val="50000"/>
                  </a:schemeClr>
                </a:solidFill>
              </a:rPr>
              <a:t>z przeprowadzeniem zamówienia.</a:t>
            </a:r>
          </a:p>
          <a:p>
            <a:pPr marL="285750" indent="-285750" algn="just">
              <a:buFont typeface="Wingdings" panose="05000000000000000000" pitchFamily="2" charset="2"/>
              <a:buChar char="ü"/>
              <a:defRPr/>
            </a:pPr>
            <a:endParaRPr lang="pl-PL" sz="1400" dirty="0">
              <a:solidFill>
                <a:schemeClr val="accent1">
                  <a:lumMod val="50000"/>
                </a:schemeClr>
              </a:solidFill>
              <a:latin typeface="TitilliumText25L"/>
            </a:endParaRPr>
          </a:p>
          <a:p>
            <a:pPr algn="just">
              <a:defRPr/>
            </a:pPr>
            <a:endParaRPr lang="pl-PL" sz="1400" dirty="0">
              <a:solidFill>
                <a:schemeClr val="accent1">
                  <a:lumMod val="50000"/>
                </a:schemeClr>
              </a:solidFill>
              <a:latin typeface="TitilliumText25L"/>
            </a:endParaRPr>
          </a:p>
          <a:p>
            <a:pPr algn="just">
              <a:defRPr/>
            </a:pPr>
            <a:endParaRPr lang="pl-PL" sz="1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2768283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87" y="-106680"/>
            <a:ext cx="9053513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5" name="Prostokąt 4"/>
          <p:cNvSpPr/>
          <p:nvPr/>
        </p:nvSpPr>
        <p:spPr>
          <a:xfrm>
            <a:off x="1785938" y="0"/>
            <a:ext cx="70913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800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WARUNKI UDZIELENIA ZALICZKI</a:t>
            </a:r>
            <a:endParaRPr lang="pl-PL" sz="2400" b="1" dirty="0">
              <a:solidFill>
                <a:schemeClr val="accent1">
                  <a:lumMod val="50000"/>
                </a:schemeClr>
              </a:solidFill>
              <a:latin typeface="+mj-lt"/>
              <a:cs typeface="+mn-cs"/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291466" y="971550"/>
            <a:ext cx="8655050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pl-PL" sz="1600" b="1" dirty="0" smtClean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  <a:defRPr/>
            </a:pPr>
            <a:r>
              <a:rPr lang="pl-PL" dirty="0" smtClean="0">
                <a:solidFill>
                  <a:schemeClr val="accent1">
                    <a:lumMod val="50000"/>
                  </a:schemeClr>
                </a:solidFill>
              </a:rPr>
              <a:t>Wysokość zaliczki nie może być większa niż </a:t>
            </a:r>
            <a:r>
              <a:rPr lang="pl-PL" b="1" dirty="0" smtClean="0">
                <a:solidFill>
                  <a:schemeClr val="accent1">
                    <a:lumMod val="50000"/>
                  </a:schemeClr>
                </a:solidFill>
              </a:rPr>
              <a:t>90% </a:t>
            </a:r>
            <a:r>
              <a:rPr lang="pl-PL" dirty="0" smtClean="0">
                <a:solidFill>
                  <a:schemeClr val="accent1">
                    <a:lumMod val="50000"/>
                  </a:schemeClr>
                </a:solidFill>
              </a:rPr>
              <a:t>wysokości dofinansowania.</a:t>
            </a:r>
          </a:p>
          <a:p>
            <a:pPr marL="285750" indent="-285750" algn="just">
              <a:buFont typeface="Wingdings" panose="05000000000000000000" pitchFamily="2" charset="2"/>
              <a:buChar char="ü"/>
              <a:defRPr/>
            </a:pPr>
            <a:r>
              <a:rPr lang="pl-PL" dirty="0" smtClean="0">
                <a:solidFill>
                  <a:schemeClr val="accent1">
                    <a:lumMod val="50000"/>
                  </a:schemeClr>
                </a:solidFill>
              </a:rPr>
              <a:t>Dopuszcza się wypłatę zaliczki w jednej lub kilku transzach. Wysokość jednej transzy zaliczki stanowi nie więcej niż </a:t>
            </a:r>
            <a:r>
              <a:rPr lang="pl-PL" b="1" dirty="0" smtClean="0">
                <a:solidFill>
                  <a:schemeClr val="accent1">
                    <a:lumMod val="50000"/>
                  </a:schemeClr>
                </a:solidFill>
              </a:rPr>
              <a:t>45%</a:t>
            </a:r>
            <a:r>
              <a:rPr lang="pl-PL" dirty="0" smtClean="0">
                <a:solidFill>
                  <a:schemeClr val="accent1">
                    <a:lumMod val="50000"/>
                  </a:schemeClr>
                </a:solidFill>
              </a:rPr>
              <a:t> wysokości dofinansowania. </a:t>
            </a:r>
          </a:p>
          <a:p>
            <a:pPr marL="285750" indent="-285750" algn="just">
              <a:buFont typeface="Wingdings" panose="05000000000000000000" pitchFamily="2" charset="2"/>
              <a:buChar char="ü"/>
              <a:defRPr/>
            </a:pPr>
            <a:r>
              <a:rPr lang="pl-PL" dirty="0" smtClean="0">
                <a:solidFill>
                  <a:schemeClr val="accent1">
                    <a:lumMod val="50000"/>
                  </a:schemeClr>
                </a:solidFill>
              </a:rPr>
              <a:t>Beneficjent ma możliwość otrzymania kolejnej transzy zaliczki po pozytywnej weryfikacji merytorycznej i finansowej wniosku o płatność rozliczającego co najmniej </a:t>
            </a:r>
            <a:r>
              <a:rPr lang="pl-PL" b="1" dirty="0" smtClean="0">
                <a:solidFill>
                  <a:schemeClr val="accent1">
                    <a:lumMod val="50000"/>
                  </a:schemeClr>
                </a:solidFill>
              </a:rPr>
              <a:t>70%</a:t>
            </a:r>
            <a:r>
              <a:rPr lang="pl-PL" dirty="0" smtClean="0">
                <a:solidFill>
                  <a:schemeClr val="accent1">
                    <a:lumMod val="50000"/>
                  </a:schemeClr>
                </a:solidFill>
              </a:rPr>
              <a:t> dotychczas otrzymanej zaliczki. Kwota kolejnej transzy, o którą wnioskuje Beneficjent, zostanie pomniejszona o wartość nierozliczonej zaliczki.</a:t>
            </a:r>
          </a:p>
          <a:p>
            <a:pPr marL="285750" indent="-285750" algn="just">
              <a:buFont typeface="Wingdings" panose="05000000000000000000" pitchFamily="2" charset="2"/>
              <a:buChar char="ü"/>
              <a:defRPr/>
            </a:pPr>
            <a:r>
              <a:rPr lang="pl-PL" dirty="0" smtClean="0">
                <a:solidFill>
                  <a:schemeClr val="accent1">
                    <a:lumMod val="50000"/>
                  </a:schemeClr>
                </a:solidFill>
              </a:rPr>
              <a:t>Termin na rozliczenie zaliczki to </a:t>
            </a:r>
            <a:r>
              <a:rPr lang="pl-PL" b="1" dirty="0" smtClean="0">
                <a:solidFill>
                  <a:schemeClr val="accent1">
                    <a:lumMod val="50000"/>
                  </a:schemeClr>
                </a:solidFill>
              </a:rPr>
              <a:t>6 miesięcy </a:t>
            </a:r>
            <a:r>
              <a:rPr lang="pl-PL" dirty="0" smtClean="0">
                <a:solidFill>
                  <a:schemeClr val="accent1">
                    <a:lumMod val="50000"/>
                  </a:schemeClr>
                </a:solidFill>
              </a:rPr>
              <a:t>od jej otrzymania. W sytuacji gdy termin rozliczenia zaliczki upływa później niż termin na złożenie wniosku o płatność końcową, zaliczkę należy rozliczyć najpóźniej w tym wniosku.</a:t>
            </a:r>
          </a:p>
          <a:p>
            <a:pPr marL="285750" indent="-285750" algn="just">
              <a:buFont typeface="Wingdings" panose="05000000000000000000" pitchFamily="2" charset="2"/>
              <a:buChar char="ü"/>
              <a:defRPr/>
            </a:pPr>
            <a:r>
              <a:rPr lang="pl-PL" dirty="0" smtClean="0">
                <a:solidFill>
                  <a:schemeClr val="accent1">
                    <a:lumMod val="50000"/>
                  </a:schemeClr>
                </a:solidFill>
              </a:rPr>
              <a:t>Rozliczenie zaliczki polega na złożeniu do Instytucji Zarządzającej RPO WZ, wniosku </a:t>
            </a:r>
            <a:br>
              <a:rPr lang="pl-PL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pl-PL" dirty="0" smtClean="0">
                <a:solidFill>
                  <a:schemeClr val="accent1">
                    <a:lumMod val="50000"/>
                  </a:schemeClr>
                </a:solidFill>
              </a:rPr>
              <a:t>o płatność, w którym Beneficjent wykaże wydatki </a:t>
            </a:r>
            <a:r>
              <a:rPr lang="pl-PL" dirty="0" err="1" smtClean="0">
                <a:solidFill>
                  <a:schemeClr val="accent1">
                    <a:lumMod val="50000"/>
                  </a:schemeClr>
                </a:solidFill>
              </a:rPr>
              <a:t>kwalifikowalne</a:t>
            </a:r>
            <a:r>
              <a:rPr lang="pl-PL" dirty="0" smtClean="0">
                <a:solidFill>
                  <a:schemeClr val="accent1">
                    <a:lumMod val="50000"/>
                  </a:schemeClr>
                </a:solidFill>
              </a:rPr>
              <a:t> sfinansowane z tej zaliczki lub na zwrocie zaliczki.</a:t>
            </a:r>
          </a:p>
          <a:p>
            <a:pPr marL="285750" indent="-285750" algn="just">
              <a:buFont typeface="Wingdings" panose="05000000000000000000" pitchFamily="2" charset="2"/>
              <a:buChar char="ü"/>
              <a:defRPr/>
            </a:pPr>
            <a:r>
              <a:rPr lang="pl-PL" dirty="0" smtClean="0">
                <a:solidFill>
                  <a:schemeClr val="accent1">
                    <a:lumMod val="50000"/>
                  </a:schemeClr>
                </a:solidFill>
              </a:rPr>
              <a:t>W trakcie biegu terminu na rozliczenie zaliczki Beneficjent zobowiązuje się raz na kwartał, wraz z wnioskami o płatność, przedkładać pełny </a:t>
            </a:r>
            <a:r>
              <a:rPr lang="pl-PL" b="1" dirty="0" smtClean="0">
                <a:solidFill>
                  <a:schemeClr val="accent1">
                    <a:lumMod val="50000"/>
                  </a:schemeClr>
                </a:solidFill>
              </a:rPr>
              <a:t>wyciąg z rachunku bankowego Beneficjenta dot. zaliczki</a:t>
            </a:r>
            <a:r>
              <a:rPr lang="pl-PL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endParaRPr lang="pl-PL" sz="1400" dirty="0">
              <a:solidFill>
                <a:schemeClr val="accent1">
                  <a:lumMod val="50000"/>
                </a:schemeClr>
              </a:solidFill>
            </a:endParaRPr>
          </a:p>
          <a:p>
            <a:pPr algn="just">
              <a:defRPr/>
            </a:pPr>
            <a:endParaRPr lang="pl-PL" sz="1400" dirty="0">
              <a:solidFill>
                <a:schemeClr val="accent1">
                  <a:lumMod val="50000"/>
                </a:schemeClr>
              </a:solidFill>
              <a:latin typeface="TitilliumText25L"/>
            </a:endParaRPr>
          </a:p>
          <a:p>
            <a:pPr algn="just">
              <a:defRPr/>
            </a:pPr>
            <a:endParaRPr lang="pl-PL" sz="1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2768283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87" y="-106680"/>
            <a:ext cx="9053513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5" name="Prostokąt 4"/>
          <p:cNvSpPr/>
          <p:nvPr/>
        </p:nvSpPr>
        <p:spPr>
          <a:xfrm>
            <a:off x="1785938" y="0"/>
            <a:ext cx="7091362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8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+mn-cs"/>
              </a:rPr>
              <a:t>N</a:t>
            </a:r>
            <a:r>
              <a:rPr lang="pl-PL" sz="24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+mn-cs"/>
              </a:rPr>
              <a:t>AJCZĘŚCIEJ</a:t>
            </a:r>
            <a:r>
              <a:rPr lang="pl-PL" sz="28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+mn-cs"/>
              </a:rPr>
              <a:t> </a:t>
            </a:r>
            <a:r>
              <a:rPr lang="pl-PL" sz="24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+mn-cs"/>
              </a:rPr>
              <a:t>POPEŁNIANE</a:t>
            </a:r>
            <a:r>
              <a:rPr lang="pl-PL" sz="28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+mn-cs"/>
              </a:rPr>
              <a:t> </a:t>
            </a:r>
            <a:r>
              <a:rPr lang="pl-PL" sz="24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+mn-cs"/>
              </a:rPr>
              <a:t>BŁĘDY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4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+mn-cs"/>
              </a:rPr>
              <a:t> WE WNIOSKACH O PŁATNOŚĆ</a:t>
            </a:r>
            <a:endParaRPr lang="pl-PL" sz="2400" b="1" dirty="0">
              <a:solidFill>
                <a:schemeClr val="accent1">
                  <a:lumMod val="50000"/>
                </a:schemeClr>
              </a:solidFill>
              <a:latin typeface="+mj-lt"/>
              <a:cs typeface="+mn-cs"/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291466" y="1181099"/>
            <a:ext cx="8655050" cy="4924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pl-PL" sz="1600" b="1" dirty="0" smtClean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algn="just">
              <a:defRPr/>
            </a:pPr>
            <a:endParaRPr lang="pl-PL" sz="1600" b="1" dirty="0" smtClean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algn="just">
              <a:buFont typeface="Wingdings" pitchFamily="2" charset="2"/>
              <a:buChar char="ü"/>
              <a:defRPr/>
            </a:pPr>
            <a:r>
              <a:rPr lang="pl-PL" sz="1600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Nieskładanie lub składanie wniosków o płatność po terminie</a:t>
            </a:r>
          </a:p>
          <a:p>
            <a:pPr algn="just">
              <a:buFont typeface="Wingdings" pitchFamily="2" charset="2"/>
              <a:buChar char="ü"/>
              <a:defRPr/>
            </a:pPr>
            <a:endParaRPr lang="pl-PL" sz="1600" b="1" dirty="0" smtClean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algn="just">
              <a:buFont typeface="Wingdings" pitchFamily="2" charset="2"/>
              <a:buChar char="ü"/>
              <a:defRPr/>
            </a:pPr>
            <a:r>
              <a:rPr lang="pl-PL" sz="1600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Błędy w Harmonogramie płatności zarówno w zakresie terminów rozliczenia zaliczki, jak również wysokości wydatków </a:t>
            </a:r>
            <a:r>
              <a:rPr lang="pl-PL" sz="1600" b="1" dirty="0" err="1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kwalifikowalnych</a:t>
            </a:r>
            <a:r>
              <a:rPr lang="pl-PL" sz="1600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 i odpowiadającemu dofinansowaniu</a:t>
            </a:r>
          </a:p>
          <a:p>
            <a:pPr algn="just">
              <a:defRPr/>
            </a:pPr>
            <a:endParaRPr lang="pl-PL" sz="1600" b="1" dirty="0" smtClean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algn="just">
              <a:buFont typeface="Wingdings" pitchFamily="2" charset="2"/>
              <a:buChar char="ü"/>
              <a:defRPr/>
            </a:pPr>
            <a:r>
              <a:rPr lang="pl-PL" sz="1600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Wnioski o płatność nie są składane zgodnie z Harmonogramem płatności</a:t>
            </a:r>
          </a:p>
          <a:p>
            <a:pPr algn="just">
              <a:defRPr/>
            </a:pPr>
            <a:endParaRPr lang="pl-PL" sz="1600" b="1" dirty="0" smtClean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algn="just">
              <a:buFont typeface="Wingdings" pitchFamily="2" charset="2"/>
              <a:buChar char="ü"/>
              <a:defRPr/>
            </a:pPr>
            <a:r>
              <a:rPr lang="pl-PL" sz="1600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Przedłużanie terminów na składanie wyjaśnień i poprawionych wniosków o płatność</a:t>
            </a:r>
          </a:p>
          <a:p>
            <a:pPr algn="just">
              <a:buFont typeface="Wingdings" pitchFamily="2" charset="2"/>
              <a:buChar char="ü"/>
              <a:defRPr/>
            </a:pPr>
            <a:endParaRPr lang="pl-PL" sz="1600" b="1" dirty="0" smtClean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algn="just">
              <a:buFont typeface="Wingdings" pitchFamily="2" charset="2"/>
              <a:buChar char="ü"/>
              <a:defRPr/>
            </a:pPr>
            <a:r>
              <a:rPr lang="pl-PL" sz="1600" b="1" dirty="0" smtClean="0">
                <a:solidFill>
                  <a:schemeClr val="accent1">
                    <a:lumMod val="50000"/>
                  </a:schemeClr>
                </a:solidFill>
              </a:rPr>
              <a:t>Poprawione wnioski o płatność nie uwzględniają wszystkich uwag wyszczególnionych w piśmie</a:t>
            </a:r>
            <a:endParaRPr lang="pl-PL" sz="1600" b="1" dirty="0" smtClean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algn="just">
              <a:defRPr/>
            </a:pPr>
            <a:endParaRPr lang="pl-PL" sz="1600" b="1" dirty="0" smtClean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algn="just">
              <a:buFont typeface="Wingdings" pitchFamily="2" charset="2"/>
              <a:buChar char="ü"/>
              <a:defRPr/>
            </a:pPr>
            <a:r>
              <a:rPr lang="pl-PL" sz="1600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Brak uwzględnienia terminów na weryfikację wniosków o płatność i składania zleceń płatności przy planowaniu kwot i terminów składania wniosków o płatność (ostatni okres składania zleceń płatności w bieżącym roku upływa </a:t>
            </a:r>
            <a:r>
              <a:rPr lang="pl-PL" sz="1600" b="1" u="sng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18 grudnia 2018 </a:t>
            </a:r>
            <a:r>
              <a:rPr lang="pl-PL" sz="1600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r.)</a:t>
            </a:r>
          </a:p>
          <a:p>
            <a:pPr algn="just">
              <a:defRPr/>
            </a:pPr>
            <a:endParaRPr lang="pl-PL" sz="1600" b="1" dirty="0" smtClean="0">
              <a:solidFill>
                <a:schemeClr val="accent1">
                  <a:lumMod val="50000"/>
                </a:schemeClr>
              </a:solidFill>
              <a:latin typeface="+mj-lt"/>
              <a:cs typeface="+mn-cs"/>
            </a:endParaRPr>
          </a:p>
          <a:p>
            <a:pPr algn="just">
              <a:defRPr/>
            </a:pPr>
            <a:endParaRPr lang="pl-PL" sz="1400" dirty="0">
              <a:solidFill>
                <a:schemeClr val="accent1">
                  <a:lumMod val="50000"/>
                </a:schemeClr>
              </a:solidFill>
              <a:latin typeface="TitilliumText25L"/>
            </a:endParaRPr>
          </a:p>
          <a:p>
            <a:pPr algn="just">
              <a:defRPr/>
            </a:pPr>
            <a:endParaRPr lang="pl-PL" sz="1400" dirty="0">
              <a:solidFill>
                <a:schemeClr val="accent1">
                  <a:lumMod val="50000"/>
                </a:schemeClr>
              </a:solidFill>
              <a:latin typeface="TitilliumText25L"/>
            </a:endParaRPr>
          </a:p>
          <a:p>
            <a:pPr algn="just">
              <a:defRPr/>
            </a:pPr>
            <a:endParaRPr lang="pl-PL" sz="1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2768283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87" y="-106680"/>
            <a:ext cx="9053513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5" name="Prostokąt 4"/>
          <p:cNvSpPr/>
          <p:nvPr/>
        </p:nvSpPr>
        <p:spPr>
          <a:xfrm>
            <a:off x="1785938" y="0"/>
            <a:ext cx="7091362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8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+mn-cs"/>
              </a:rPr>
              <a:t>N</a:t>
            </a:r>
            <a:r>
              <a:rPr lang="pl-PL" sz="24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+mn-cs"/>
              </a:rPr>
              <a:t>AJCZĘŚCIEJ</a:t>
            </a:r>
            <a:r>
              <a:rPr lang="pl-PL" sz="28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+mn-cs"/>
              </a:rPr>
              <a:t> </a:t>
            </a:r>
            <a:r>
              <a:rPr lang="pl-PL" sz="24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+mn-cs"/>
              </a:rPr>
              <a:t>POPEŁNIANE</a:t>
            </a:r>
            <a:r>
              <a:rPr lang="pl-PL" sz="28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+mn-cs"/>
              </a:rPr>
              <a:t> </a:t>
            </a:r>
            <a:r>
              <a:rPr lang="pl-PL" sz="24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+mn-cs"/>
              </a:rPr>
              <a:t>BŁĘDY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4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+mn-cs"/>
              </a:rPr>
              <a:t> WE WNIOSKACH O PŁATNOŚĆ</a:t>
            </a:r>
            <a:endParaRPr lang="pl-PL" sz="2400" b="1" dirty="0">
              <a:solidFill>
                <a:schemeClr val="accent1">
                  <a:lumMod val="50000"/>
                </a:schemeClr>
              </a:solidFill>
              <a:latin typeface="+mj-lt"/>
              <a:cs typeface="+mn-cs"/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291466" y="1181099"/>
            <a:ext cx="8655050" cy="615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pl-PL" sz="1600" b="1" dirty="0" smtClean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algn="just">
              <a:buFont typeface="Wingdings" pitchFamily="2" charset="2"/>
              <a:buChar char="ü"/>
              <a:defRPr/>
            </a:pPr>
            <a:r>
              <a:rPr lang="pl-PL" sz="1600" b="1" dirty="0" smtClean="0">
                <a:solidFill>
                  <a:schemeClr val="accent1">
                    <a:lumMod val="50000"/>
                  </a:schemeClr>
                </a:solidFill>
              </a:rPr>
              <a:t>Wypełnienie wniosku o płatność niezgodne Podręcznikiem Beneficjenta</a:t>
            </a:r>
          </a:p>
          <a:p>
            <a:pPr algn="just">
              <a:defRPr/>
            </a:pPr>
            <a:endParaRPr lang="pl-PL" sz="1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>
              <a:buFont typeface="Wingdings" pitchFamily="2" charset="2"/>
              <a:buChar char="ü"/>
              <a:defRPr/>
            </a:pPr>
            <a:r>
              <a:rPr lang="pl-PL" sz="1600" b="1" dirty="0" smtClean="0">
                <a:solidFill>
                  <a:schemeClr val="accent1">
                    <a:lumMod val="50000"/>
                  </a:schemeClr>
                </a:solidFill>
              </a:rPr>
              <a:t>Wpisanie błędnej daty „Wniosek za okres od ….. do”</a:t>
            </a:r>
          </a:p>
          <a:p>
            <a:pPr algn="just">
              <a:defRPr/>
            </a:pPr>
            <a:endParaRPr lang="pl-PL" sz="1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>
              <a:defRPr/>
            </a:pPr>
            <a:endParaRPr lang="pl-PL" sz="1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>
              <a:defRPr/>
            </a:pPr>
            <a:endParaRPr lang="pl-PL" sz="1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>
              <a:defRPr/>
            </a:pPr>
            <a:endParaRPr lang="pl-PL" sz="1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>
              <a:defRPr/>
            </a:pPr>
            <a:endParaRPr lang="pl-PL" sz="1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>
              <a:defRPr/>
            </a:pPr>
            <a:endParaRPr lang="pl-PL" sz="1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>
              <a:defRPr/>
            </a:pPr>
            <a:endParaRPr lang="pl-PL" sz="1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>
              <a:defRPr/>
            </a:pPr>
            <a:endParaRPr lang="pl-PL" sz="1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>
              <a:buFont typeface="Wingdings" pitchFamily="2" charset="2"/>
              <a:buChar char="ü"/>
              <a:defRPr/>
            </a:pPr>
            <a:r>
              <a:rPr lang="pl-PL" sz="1600" b="1" dirty="0" smtClean="0">
                <a:solidFill>
                  <a:schemeClr val="accent1">
                    <a:lumMod val="50000"/>
                  </a:schemeClr>
                </a:solidFill>
              </a:rPr>
              <a:t>Nieprawidłowe oznaczenie „Rodzaju wniosku o płatność”</a:t>
            </a:r>
          </a:p>
          <a:p>
            <a:pPr algn="just">
              <a:buFont typeface="Wingdings" pitchFamily="2" charset="2"/>
              <a:buChar char="ü"/>
              <a:defRPr/>
            </a:pPr>
            <a:endParaRPr lang="pl-PL" sz="1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>
              <a:buFont typeface="Wingdings" pitchFamily="2" charset="2"/>
              <a:buChar char="ü"/>
              <a:defRPr/>
            </a:pPr>
            <a:r>
              <a:rPr lang="pl-PL" sz="1600" b="1" dirty="0" smtClean="0">
                <a:solidFill>
                  <a:schemeClr val="accent1">
                    <a:lumMod val="50000"/>
                  </a:schemeClr>
                </a:solidFill>
              </a:rPr>
              <a:t>Niewypełnianie wszystkich wymaganych pól we wnioskach o płatność w szczególności </a:t>
            </a:r>
            <a:br>
              <a:rPr lang="pl-PL" sz="16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pl-PL" sz="1600" b="1" dirty="0" smtClean="0">
                <a:solidFill>
                  <a:schemeClr val="accent1">
                    <a:lumMod val="50000"/>
                  </a:schemeClr>
                </a:solidFill>
              </a:rPr>
              <a:t>w zakładkach: </a:t>
            </a:r>
            <a:r>
              <a:rPr lang="pl-PL" sz="1600" b="1" i="1" dirty="0" smtClean="0">
                <a:solidFill>
                  <a:schemeClr val="accent1">
                    <a:lumMod val="50000"/>
                  </a:schemeClr>
                </a:solidFill>
              </a:rPr>
              <a:t>Problemy napotkane w trakcie realizacji projektu</a:t>
            </a:r>
            <a:r>
              <a:rPr lang="pl-PL" sz="1600" b="1" dirty="0" smtClean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pl-PL" sz="1600" b="1" i="1" dirty="0" smtClean="0">
                <a:solidFill>
                  <a:schemeClr val="accent1">
                    <a:lumMod val="50000"/>
                  </a:schemeClr>
                </a:solidFill>
              </a:rPr>
              <a:t>Planowany przebieg realizacji</a:t>
            </a:r>
            <a:endParaRPr lang="pl-PL" sz="1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>
              <a:defRPr/>
            </a:pPr>
            <a:endParaRPr lang="pl-PL" sz="1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>
              <a:defRPr/>
            </a:pPr>
            <a:endParaRPr lang="pl-PL" sz="1600" b="1" dirty="0" smtClean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algn="just">
              <a:defRPr/>
            </a:pPr>
            <a:endParaRPr lang="pl-PL" sz="1600" b="1" dirty="0" smtClean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algn="just">
              <a:defRPr/>
            </a:pPr>
            <a:endParaRPr lang="pl-PL" sz="1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>
              <a:buFont typeface="Wingdings" pitchFamily="2" charset="2"/>
              <a:buChar char="ü"/>
              <a:defRPr/>
            </a:pPr>
            <a:endParaRPr lang="pl-PL" sz="1600" b="1" dirty="0" smtClean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algn="just">
              <a:buFont typeface="Wingdings" pitchFamily="2" charset="2"/>
              <a:buChar char="ü"/>
              <a:defRPr/>
            </a:pPr>
            <a:endParaRPr lang="pl-PL" sz="1600" b="1" dirty="0" smtClean="0">
              <a:solidFill>
                <a:schemeClr val="accent1">
                  <a:lumMod val="50000"/>
                </a:schemeClr>
              </a:solidFill>
              <a:latin typeface="+mj-lt"/>
              <a:cs typeface="+mn-cs"/>
            </a:endParaRPr>
          </a:p>
          <a:p>
            <a:pPr algn="just">
              <a:defRPr/>
            </a:pPr>
            <a:endParaRPr lang="pl-PL" sz="1400" dirty="0">
              <a:solidFill>
                <a:schemeClr val="accent1">
                  <a:lumMod val="50000"/>
                </a:schemeClr>
              </a:solidFill>
              <a:latin typeface="TitilliumText25L"/>
            </a:endParaRPr>
          </a:p>
          <a:p>
            <a:pPr algn="just">
              <a:defRPr/>
            </a:pPr>
            <a:endParaRPr lang="pl-PL" sz="1400" dirty="0">
              <a:solidFill>
                <a:schemeClr val="accent1">
                  <a:lumMod val="50000"/>
                </a:schemeClr>
              </a:solidFill>
              <a:latin typeface="TitilliumText25L"/>
            </a:endParaRPr>
          </a:p>
          <a:p>
            <a:pPr algn="just">
              <a:defRPr/>
            </a:pPr>
            <a:endParaRPr lang="pl-PL" sz="14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9" name="Obraz 8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12514" y="2322327"/>
            <a:ext cx="6775972" cy="167994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2768283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87" y="-106680"/>
            <a:ext cx="9053513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5" name="Prostokąt 4"/>
          <p:cNvSpPr/>
          <p:nvPr/>
        </p:nvSpPr>
        <p:spPr>
          <a:xfrm>
            <a:off x="1785938" y="0"/>
            <a:ext cx="7091362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8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+mn-cs"/>
              </a:rPr>
              <a:t>N</a:t>
            </a:r>
            <a:r>
              <a:rPr lang="pl-PL" sz="24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+mn-cs"/>
              </a:rPr>
              <a:t>AJCZĘŚCIEJ</a:t>
            </a:r>
            <a:r>
              <a:rPr lang="pl-PL" sz="28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+mn-cs"/>
              </a:rPr>
              <a:t> </a:t>
            </a:r>
            <a:r>
              <a:rPr lang="pl-PL" sz="24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+mn-cs"/>
              </a:rPr>
              <a:t>POPEŁNIANE</a:t>
            </a:r>
            <a:r>
              <a:rPr lang="pl-PL" sz="28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+mn-cs"/>
              </a:rPr>
              <a:t> </a:t>
            </a:r>
            <a:r>
              <a:rPr lang="pl-PL" sz="24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+mn-cs"/>
              </a:rPr>
              <a:t>BŁĘDY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4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+mn-cs"/>
              </a:rPr>
              <a:t> WE WNIOSKACH O PŁATNOŚĆ</a:t>
            </a:r>
            <a:endParaRPr lang="pl-PL" sz="2400" b="1" dirty="0">
              <a:solidFill>
                <a:schemeClr val="accent1">
                  <a:lumMod val="50000"/>
                </a:schemeClr>
              </a:solidFill>
              <a:latin typeface="+mj-lt"/>
              <a:cs typeface="+mn-cs"/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291466" y="857251"/>
            <a:ext cx="8655050" cy="6647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ü"/>
              <a:defRPr/>
            </a:pPr>
            <a:r>
              <a:rPr lang="pl-PL" sz="1600" b="1" dirty="0" smtClean="0">
                <a:solidFill>
                  <a:schemeClr val="accent1">
                    <a:lumMod val="50000"/>
                  </a:schemeClr>
                </a:solidFill>
              </a:rPr>
              <a:t>Błędy w </a:t>
            </a:r>
            <a:r>
              <a:rPr lang="pl-PL" sz="1600" b="1" i="1" dirty="0" smtClean="0">
                <a:solidFill>
                  <a:schemeClr val="accent1">
                    <a:lumMod val="50000"/>
                  </a:schemeClr>
                </a:solidFill>
              </a:rPr>
              <a:t>Postępie finansowym</a:t>
            </a:r>
            <a:r>
              <a:rPr lang="pl-PL" sz="1600" b="1" dirty="0" smtClean="0">
                <a:solidFill>
                  <a:schemeClr val="accent1">
                    <a:lumMod val="50000"/>
                  </a:schemeClr>
                </a:solidFill>
              </a:rPr>
              <a:t>, w </a:t>
            </a:r>
            <a:r>
              <a:rPr lang="pl-PL" sz="1600" b="1" i="1" dirty="0" smtClean="0">
                <a:solidFill>
                  <a:schemeClr val="accent1">
                    <a:lumMod val="50000"/>
                  </a:schemeClr>
                </a:solidFill>
              </a:rPr>
              <a:t>Zestawieniu dokumentów</a:t>
            </a:r>
            <a:r>
              <a:rPr lang="pl-PL" sz="1600" b="1" dirty="0" smtClean="0">
                <a:solidFill>
                  <a:schemeClr val="accent1">
                    <a:lumMod val="50000"/>
                  </a:schemeClr>
                </a:solidFill>
              </a:rPr>
              <a:t>:</a:t>
            </a:r>
          </a:p>
          <a:p>
            <a:pPr lvl="1" algn="just">
              <a:buFontTx/>
              <a:buChar char="-"/>
              <a:defRPr/>
            </a:pPr>
            <a:r>
              <a:rPr lang="pl-PL" sz="1400" dirty="0" smtClean="0">
                <a:solidFill>
                  <a:schemeClr val="accent1">
                    <a:lumMod val="50000"/>
                  </a:schemeClr>
                </a:solidFill>
              </a:rPr>
              <a:t> błędne wskazanie Nr dokumentu, Nazwy towaru/usługi, wysokości Wydatków ogółem i </a:t>
            </a:r>
            <a:r>
              <a:rPr lang="pl-PL" sz="1400" dirty="0" err="1" smtClean="0">
                <a:solidFill>
                  <a:schemeClr val="accent1">
                    <a:lumMod val="50000"/>
                  </a:schemeClr>
                </a:solidFill>
              </a:rPr>
              <a:t>kwalifikowalnych</a:t>
            </a:r>
            <a:r>
              <a:rPr lang="pl-PL" sz="1400" dirty="0" smtClean="0">
                <a:solidFill>
                  <a:schemeClr val="accent1">
                    <a:lumMod val="50000"/>
                  </a:schemeClr>
                </a:solidFill>
              </a:rPr>
              <a:t>, Brutto, Netto, VAT-u oraz Daty wystawienia dokumentu i zapłaty</a:t>
            </a:r>
          </a:p>
          <a:p>
            <a:pPr lvl="1" algn="just">
              <a:buFontTx/>
              <a:buChar char="-"/>
              <a:defRPr/>
            </a:pPr>
            <a:r>
              <a:rPr lang="pl-PL" sz="1400" dirty="0" smtClean="0">
                <a:solidFill>
                  <a:schemeClr val="accent1">
                    <a:lumMod val="50000"/>
                  </a:schemeClr>
                </a:solidFill>
              </a:rPr>
              <a:t> brak nazwy i kwoty limitu przy poszczególnych dokumentach dotyczących wydatków limitowanych</a:t>
            </a:r>
          </a:p>
          <a:p>
            <a:pPr lvl="1" algn="just">
              <a:buFontTx/>
              <a:buChar char="-"/>
              <a:defRPr/>
            </a:pPr>
            <a:r>
              <a:rPr lang="pl-PL" sz="1400" dirty="0" smtClean="0">
                <a:solidFill>
                  <a:schemeClr val="accent1">
                    <a:lumMod val="50000"/>
                  </a:schemeClr>
                </a:solidFill>
              </a:rPr>
              <a:t> brak numeru umowy dotyczącej dokumentu, wynikający z tego, że nie uzupełniono zakładki </a:t>
            </a:r>
            <a:r>
              <a:rPr lang="pl-PL" sz="1400" i="1" dirty="0" smtClean="0">
                <a:solidFill>
                  <a:schemeClr val="accent1">
                    <a:lumMod val="50000"/>
                  </a:schemeClr>
                </a:solidFill>
              </a:rPr>
              <a:t>Zamówienia Publiczne</a:t>
            </a:r>
            <a:endParaRPr lang="pl-PL" sz="1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lvl="1" algn="just">
              <a:buFontTx/>
              <a:buChar char="-"/>
              <a:defRPr/>
            </a:pPr>
            <a:r>
              <a:rPr lang="pl-PL" sz="1400" dirty="0" smtClean="0">
                <a:solidFill>
                  <a:schemeClr val="accent1">
                    <a:lumMod val="50000"/>
                  </a:schemeClr>
                </a:solidFill>
              </a:rPr>
              <a:t>błędne „zaokrąglenia” dotyczące podatku VAT w przypadku podziału jednej kwoty z faktury na kilka wydatków</a:t>
            </a:r>
          </a:p>
          <a:p>
            <a:pPr lvl="1" algn="just">
              <a:defRPr/>
            </a:pPr>
            <a:endParaRPr lang="pl-PL" sz="1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lvl="1" algn="just">
              <a:defRPr/>
            </a:pPr>
            <a:endParaRPr lang="pl-PL" sz="1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>
              <a:buFont typeface="Wingdings" pitchFamily="2" charset="2"/>
              <a:buChar char="ü"/>
              <a:defRPr/>
            </a:pPr>
            <a:endParaRPr lang="pl-PL" sz="1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>
              <a:defRPr/>
            </a:pPr>
            <a:endParaRPr lang="pl-PL" sz="1600" b="1" dirty="0" smtClean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algn="just">
              <a:defRPr/>
            </a:pPr>
            <a:endParaRPr lang="pl-PL" sz="1600" b="1" dirty="0" smtClean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algn="just">
              <a:defRPr/>
            </a:pPr>
            <a:endParaRPr lang="pl-PL" sz="1600" b="1" dirty="0" smtClean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algn="just">
              <a:defRPr/>
            </a:pPr>
            <a:endParaRPr lang="pl-PL" sz="1600" b="1" dirty="0" smtClean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algn="just">
              <a:defRPr/>
            </a:pPr>
            <a:endParaRPr lang="pl-PL" sz="1600" b="1" dirty="0" smtClean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algn="just">
              <a:defRPr/>
            </a:pPr>
            <a:endParaRPr lang="pl-PL" sz="1600" b="1" dirty="0" smtClean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algn="just">
              <a:defRPr/>
            </a:pPr>
            <a:endParaRPr lang="pl-PL" sz="1600" b="1" dirty="0" smtClean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algn="just">
              <a:defRPr/>
            </a:pPr>
            <a:endParaRPr lang="pl-PL" sz="1600" b="1" dirty="0" smtClean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algn="just">
              <a:defRPr/>
            </a:pPr>
            <a:endParaRPr lang="pl-PL" sz="1600" b="1" dirty="0" smtClean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algn="just">
              <a:defRPr/>
            </a:pPr>
            <a:endParaRPr lang="pl-PL" sz="1600" b="1" dirty="0" smtClean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algn="just">
              <a:defRPr/>
            </a:pPr>
            <a:endParaRPr lang="pl-PL" sz="1600" b="1" dirty="0" smtClean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algn="just">
              <a:defRPr/>
            </a:pPr>
            <a:endParaRPr lang="pl-PL" sz="1600" b="1" dirty="0" smtClean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algn="just">
              <a:defRPr/>
            </a:pPr>
            <a:endParaRPr lang="pl-PL" sz="1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>
              <a:buFont typeface="Wingdings" pitchFamily="2" charset="2"/>
              <a:buChar char="ü"/>
              <a:defRPr/>
            </a:pPr>
            <a:endParaRPr lang="pl-PL" sz="1600" b="1" dirty="0" smtClean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algn="just">
              <a:buFont typeface="Wingdings" pitchFamily="2" charset="2"/>
              <a:buChar char="ü"/>
              <a:defRPr/>
            </a:pPr>
            <a:endParaRPr lang="pl-PL" sz="1600" b="1" dirty="0" smtClean="0">
              <a:solidFill>
                <a:schemeClr val="accent1">
                  <a:lumMod val="50000"/>
                </a:schemeClr>
              </a:solidFill>
              <a:latin typeface="+mj-lt"/>
              <a:cs typeface="+mn-cs"/>
            </a:endParaRPr>
          </a:p>
          <a:p>
            <a:pPr algn="just">
              <a:defRPr/>
            </a:pPr>
            <a:endParaRPr lang="pl-PL" sz="1400" dirty="0">
              <a:solidFill>
                <a:schemeClr val="accent1">
                  <a:lumMod val="50000"/>
                </a:schemeClr>
              </a:solidFill>
              <a:latin typeface="TitilliumText25L"/>
            </a:endParaRPr>
          </a:p>
          <a:p>
            <a:pPr algn="just">
              <a:defRPr/>
            </a:pPr>
            <a:endParaRPr lang="pl-PL" sz="1400" dirty="0">
              <a:solidFill>
                <a:schemeClr val="accent1">
                  <a:lumMod val="50000"/>
                </a:schemeClr>
              </a:solidFill>
              <a:latin typeface="TitilliumText25L"/>
            </a:endParaRPr>
          </a:p>
          <a:p>
            <a:pPr algn="just">
              <a:defRPr/>
            </a:pPr>
            <a:endParaRPr lang="pl-PL" sz="14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09875" y="2515649"/>
            <a:ext cx="5276850" cy="4202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62768283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FE-SZABLON-PREZENTACJA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E-SZABLON-PREZENTACJA.potx" id="{782C765E-DF6E-43D0-BCCB-827AD6653176}" vid="{99375B5A-0391-465A-AC0B-4B861DAF6BB9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7764</TotalTime>
  <Words>930</Words>
  <Application>Microsoft Office PowerPoint</Application>
  <PresentationFormat>Pokaz na ekranie (4:3)</PresentationFormat>
  <Paragraphs>210</Paragraphs>
  <Slides>13</Slides>
  <Notes>8</Notes>
  <HiddenSlides>0</HiddenSlides>
  <MMClips>0</MMClips>
  <ScaleCrop>false</ScaleCrop>
  <HeadingPairs>
    <vt:vector size="4" baseType="variant">
      <vt:variant>
        <vt:lpstr>Motyw</vt:lpstr>
      </vt:variant>
      <vt:variant>
        <vt:i4>2</vt:i4>
      </vt:variant>
      <vt:variant>
        <vt:lpstr>Tytuły slajdów</vt:lpstr>
      </vt:variant>
      <vt:variant>
        <vt:i4>13</vt:i4>
      </vt:variant>
    </vt:vector>
  </HeadingPairs>
  <TitlesOfParts>
    <vt:vector size="15" baseType="lpstr">
      <vt:lpstr>Motyw pakietu Office</vt:lpstr>
      <vt:lpstr>FE-SZABLON-PREZENTACJA</vt:lpstr>
      <vt:lpstr>Slajd 1</vt:lpstr>
      <vt:lpstr>Slajd 2</vt:lpstr>
      <vt:lpstr>Slajd 3</vt:lpstr>
      <vt:lpstr>Slajd 4</vt:lpstr>
      <vt:lpstr>Slajd 5</vt:lpstr>
      <vt:lpstr>Slajd 6</vt:lpstr>
      <vt:lpstr>Slajd 7</vt:lpstr>
      <vt:lpstr>Slajd 8</vt:lpstr>
      <vt:lpstr>Slajd 9</vt:lpstr>
      <vt:lpstr>Slajd 10</vt:lpstr>
      <vt:lpstr>Slajd 11</vt:lpstr>
      <vt:lpstr>Slajd 12</vt:lpstr>
      <vt:lpstr>Slajd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Użytkownik systemu Windows</dc:creator>
  <cp:lastModifiedBy>wizdebska</cp:lastModifiedBy>
  <cp:revision>625</cp:revision>
  <dcterms:created xsi:type="dcterms:W3CDTF">2015-04-16T12:08:00Z</dcterms:created>
  <dcterms:modified xsi:type="dcterms:W3CDTF">2018-11-29T06:27:15Z</dcterms:modified>
</cp:coreProperties>
</file>