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drawings/drawing2.xml" ContentType="application/vnd.openxmlformats-officedocument.drawingml.chartshapes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drawings/drawing3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2"/>
  </p:notesMasterIdLst>
  <p:handoutMasterIdLst>
    <p:handoutMasterId r:id="rId23"/>
  </p:handoutMasterIdLst>
  <p:sldIdLst>
    <p:sldId id="400" r:id="rId2"/>
    <p:sldId id="380" r:id="rId3"/>
    <p:sldId id="375" r:id="rId4"/>
    <p:sldId id="390" r:id="rId5"/>
    <p:sldId id="374" r:id="rId6"/>
    <p:sldId id="373" r:id="rId7"/>
    <p:sldId id="382" r:id="rId8"/>
    <p:sldId id="384" r:id="rId9"/>
    <p:sldId id="385" r:id="rId10"/>
    <p:sldId id="368" r:id="rId11"/>
    <p:sldId id="376" r:id="rId12"/>
    <p:sldId id="363" r:id="rId13"/>
    <p:sldId id="362" r:id="rId14"/>
    <p:sldId id="394" r:id="rId15"/>
    <p:sldId id="393" r:id="rId16"/>
    <p:sldId id="387" r:id="rId17"/>
    <p:sldId id="397" r:id="rId18"/>
    <p:sldId id="381" r:id="rId19"/>
    <p:sldId id="367" r:id="rId20"/>
    <p:sldId id="399" r:id="rId2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BF29D79D-9091-48A5-BA5F-50C37D1FA23F}">
          <p14:sldIdLst>
            <p14:sldId id="400"/>
            <p14:sldId id="380"/>
            <p14:sldId id="375"/>
            <p14:sldId id="390"/>
            <p14:sldId id="374"/>
            <p14:sldId id="373"/>
            <p14:sldId id="382"/>
            <p14:sldId id="384"/>
            <p14:sldId id="385"/>
            <p14:sldId id="368"/>
            <p14:sldId id="376"/>
            <p14:sldId id="363"/>
            <p14:sldId id="362"/>
            <p14:sldId id="394"/>
            <p14:sldId id="393"/>
            <p14:sldId id="387"/>
            <p14:sldId id="397"/>
            <p14:sldId id="381"/>
            <p14:sldId id="367"/>
            <p14:sldId id="39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nata Szott" initials="RS" lastIdx="1" clrIdx="0">
    <p:extLst>
      <p:ext uri="{19B8F6BF-5375-455C-9EA6-DF929625EA0E}">
        <p15:presenceInfo xmlns:p15="http://schemas.microsoft.com/office/powerpoint/2012/main" userId="S-1-5-21-768356751-920207674-2824386570-19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D10588"/>
    <a:srgbClr val="DA8200"/>
    <a:srgbClr val="FFFFFF"/>
    <a:srgbClr val="F913A7"/>
    <a:srgbClr val="149FCA"/>
    <a:srgbClr val="334FD9"/>
    <a:srgbClr val="FF9900"/>
    <a:srgbClr val="FFC1FF"/>
    <a:srgbClr val="007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83272" autoAdjust="0"/>
  </p:normalViewPr>
  <p:slideViewPr>
    <p:cSldViewPr snapToGrid="0">
      <p:cViewPr varScale="1">
        <p:scale>
          <a:sx n="62" d="100"/>
          <a:sy n="62" d="100"/>
        </p:scale>
        <p:origin x="756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995436356651531"/>
          <c:y val="3.4513720240100541E-2"/>
          <c:w val="0.83492115570484193"/>
          <c:h val="0.778078375425141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'D.konkursowe slajd'!$C$3</c:f>
              <c:strCache>
                <c:ptCount val="1"/>
                <c:pt idx="0">
                  <c:v>Podpisane umowy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246938233636948E-2"/>
                  <c:y val="-3.8290602413686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062-4C35-A50D-4D85A244088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688042002602472E-2"/>
                  <c:y val="-1.3675215147745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062-4C35-A50D-4D85A244088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'D.konkursowe slajd'!$B$4:$B$6</c:f>
              <c:strCache>
                <c:ptCount val="3"/>
                <c:pt idx="0">
                  <c:v>Działanie 1.8 (5 mln euro)</c:v>
                </c:pt>
                <c:pt idx="1">
                  <c:v>Działanie 8.4 (4 mln euro)</c:v>
                </c:pt>
                <c:pt idx="2">
                  <c:v>Działanie 8.8 (2 mln euro)</c:v>
                </c:pt>
              </c:strCache>
            </c:strRef>
          </c:cat>
          <c:val>
            <c:numRef>
              <c:f>'D.konkursowe slajd'!$C$4:$C$6</c:f>
              <c:numCache>
                <c:formatCode>#,##0</c:formatCode>
                <c:ptCount val="3"/>
                <c:pt idx="0">
                  <c:v>12206937.189999999</c:v>
                </c:pt>
                <c:pt idx="1">
                  <c:v>12308684.119999999</c:v>
                </c:pt>
                <c:pt idx="2">
                  <c:v>5468871.5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62-4C35-A50D-4D85A2440881}"/>
            </c:ext>
          </c:extLst>
        </c:ser>
        <c:ser>
          <c:idx val="1"/>
          <c:order val="1"/>
          <c:tx>
            <c:strRef>
              <c:f>'D.konkursowe slajd'!$D$3</c:f>
              <c:strCache>
                <c:ptCount val="1"/>
                <c:pt idx="0">
                  <c:v>Zatwierdzone wnioski o płatność 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7813403337670407E-3"/>
                  <c:y val="-1.6410258177294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062-4C35-A50D-4D85A244088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6460779575134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D062-4C35-A50D-4D85A244088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'D.konkursowe slajd'!$B$4:$B$6</c:f>
              <c:strCache>
                <c:ptCount val="3"/>
                <c:pt idx="0">
                  <c:v>Działanie 1.8 (5 mln euro)</c:v>
                </c:pt>
                <c:pt idx="1">
                  <c:v>Działanie 8.4 (4 mln euro)</c:v>
                </c:pt>
                <c:pt idx="2">
                  <c:v>Działanie 8.8 (2 mln euro)</c:v>
                </c:pt>
              </c:strCache>
            </c:strRef>
          </c:cat>
          <c:val>
            <c:numRef>
              <c:f>'D.konkursowe slajd'!$D$4:$D$6</c:f>
              <c:numCache>
                <c:formatCode>#,##0</c:formatCode>
                <c:ptCount val="3"/>
                <c:pt idx="0">
                  <c:v>1828229.7</c:v>
                </c:pt>
                <c:pt idx="1">
                  <c:v>5048495.67</c:v>
                </c:pt>
                <c:pt idx="2">
                  <c:v>1181553.3999999999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062-4C35-A50D-4D85A2440881}"/>
            </c:ext>
          </c:extLst>
        </c:ser>
        <c:ser>
          <c:idx val="2"/>
          <c:order val="2"/>
          <c:tx>
            <c:strRef>
              <c:f>'D.konkursowe slajd'!$E$3</c:f>
              <c:strCache>
                <c:ptCount val="1"/>
                <c:pt idx="0">
                  <c:v>Pozostało do wykorzystania (wg kursu 4,2882)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5.3440210013012204E-3"/>
                  <c:y val="-3.28205163545882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D062-4C35-A50D-4D85A244088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067016688353668E-3"/>
                  <c:y val="-8.20512908864705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062-4C35-A50D-4D85A244088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'D.konkursowe slajd'!$B$4:$B$6</c:f>
              <c:strCache>
                <c:ptCount val="3"/>
                <c:pt idx="0">
                  <c:v>Działanie 1.8 (5 mln euro)</c:v>
                </c:pt>
                <c:pt idx="1">
                  <c:v>Działanie 8.4 (4 mln euro)</c:v>
                </c:pt>
                <c:pt idx="2">
                  <c:v>Działanie 8.8 (2 mln euro)</c:v>
                </c:pt>
              </c:strCache>
            </c:strRef>
          </c:cat>
          <c:val>
            <c:numRef>
              <c:f>'D.konkursowe slajd'!$E$4:$E$6</c:f>
              <c:numCache>
                <c:formatCode>#,##0</c:formatCode>
                <c:ptCount val="3"/>
                <c:pt idx="0">
                  <c:v>9005220</c:v>
                </c:pt>
                <c:pt idx="1">
                  <c:v>5145840</c:v>
                </c:pt>
                <c:pt idx="2">
                  <c:v>3521632.7915999996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062-4C35-A50D-4D85A24408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5981584"/>
        <c:axId val="345976880"/>
      </c:barChart>
      <c:catAx>
        <c:axId val="34598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5976880"/>
        <c:crosses val="autoZero"/>
        <c:auto val="1"/>
        <c:lblAlgn val="ctr"/>
        <c:lblOffset val="100"/>
        <c:noMultiLvlLbl val="0"/>
      </c:catAx>
      <c:valAx>
        <c:axId val="34597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zł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5981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09D-4EA7-ACE8-E32C7150B79D}"/>
              </c:ext>
            </c:extLst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09D-4EA7-ACE8-E32C7150B79D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09D-4EA7-ACE8-E32C7150B79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09D-4EA7-ACE8-E32C7150B79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09D-4EA7-ACE8-E32C7150B79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'różnice kursowe'!$G$3:$G$5</c:f>
              <c:strCache>
                <c:ptCount val="3"/>
                <c:pt idx="0">
                  <c:v>Strategia ZIT (26.VIII.2016)
1 €=4,2538 zł</c:v>
                </c:pt>
                <c:pt idx="1">
                  <c:v>Aktualizacja dokumentacja konkursowej (19.IX.2018) 
1€ = 4,2882 zł</c:v>
                </c:pt>
                <c:pt idx="2">
                  <c:v>Podpisane umowy na dzień -15.XI.2018 </c:v>
                </c:pt>
              </c:strCache>
            </c:strRef>
          </c:cat>
          <c:val>
            <c:numRef>
              <c:f>'różnice kursowe'!$H$3:$H$5</c:f>
              <c:numCache>
                <c:formatCode>#,##0</c:formatCode>
                <c:ptCount val="3"/>
                <c:pt idx="0">
                  <c:v>123360200</c:v>
                </c:pt>
                <c:pt idx="1">
                  <c:v>124357800</c:v>
                </c:pt>
                <c:pt idx="2">
                  <c:v>82546266.590000004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09D-4EA7-ACE8-E32C7150B7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5981192"/>
        <c:axId val="345979232"/>
      </c:barChart>
      <c:catAx>
        <c:axId val="345981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5979232"/>
        <c:crosses val="autoZero"/>
        <c:auto val="1"/>
        <c:lblAlgn val="ctr"/>
        <c:lblOffset val="100"/>
        <c:noMultiLvlLbl val="0"/>
      </c:catAx>
      <c:valAx>
        <c:axId val="34597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zł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5981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'Wskaźniki 8.4 - slajd'!$C$2</c:f>
              <c:strCache>
                <c:ptCount val="1"/>
                <c:pt idx="0">
                  <c:v>Strategia ZIT - plan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8.4 - slajd'!$B$3:$B$8</c:f>
              <c:strCache>
                <c:ptCount val="6"/>
                <c:pt idx="0">
                  <c:v>Liczba dzieci objętych w ramach programu dodatkowymi zajęciami zwiększającymi ich szanse edukacyjne w edukacji przedszkolnej</c:v>
                </c:pt>
                <c:pt idx="1">
                  <c:v>Liczba miejsc wychowania przedszkolnego dofinansowanych  w programie</c:v>
                </c:pt>
                <c:pt idx="2">
                  <c:v>Liczba nauczycieli objętych wsparciem w programie</c:v>
                </c:pt>
                <c:pt idx="3">
                  <c:v>Liczba nauczycieli objętych wsparciem z zakresu TIK w programie</c:v>
                </c:pt>
                <c:pt idx="4">
                  <c:v>Liczba szkół i placówek systemu oświaty wyposażonych w ramach programu w sprzęt TIK do prowadzenia zajęć edukacyjnych</c:v>
                </c:pt>
                <c:pt idx="5">
                  <c:v>Liczba szkół, których pracownie przedmiotowe zostały doposażone w programie</c:v>
                </c:pt>
              </c:strCache>
            </c:strRef>
          </c:cat>
          <c:val>
            <c:numRef>
              <c:f>'Wskaźniki 8.4 - slajd'!$C$3:$C$8</c:f>
              <c:numCache>
                <c:formatCode>General</c:formatCode>
                <c:ptCount val="6"/>
                <c:pt idx="0">
                  <c:v>40</c:v>
                </c:pt>
                <c:pt idx="1">
                  <c:v>40</c:v>
                </c:pt>
                <c:pt idx="2">
                  <c:v>310</c:v>
                </c:pt>
                <c:pt idx="3">
                  <c:v>150</c:v>
                </c:pt>
                <c:pt idx="4">
                  <c:v>10</c:v>
                </c:pt>
                <c:pt idx="5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3F-4DE9-9A4D-72572501748D}"/>
            </c:ext>
          </c:extLst>
        </c:ser>
        <c:ser>
          <c:idx val="1"/>
          <c:order val="1"/>
          <c:tx>
            <c:strRef>
              <c:f>'Wskaźniki 8.4 - slajd'!$D$2</c:f>
              <c:strCache>
                <c:ptCount val="1"/>
                <c:pt idx="0">
                  <c:v>Projekty - plan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8.4 - slajd'!$B$3:$B$8</c:f>
              <c:strCache>
                <c:ptCount val="6"/>
                <c:pt idx="0">
                  <c:v>Liczba dzieci objętych w ramach programu dodatkowymi zajęciami zwiększającymi ich szanse edukacyjne w edukacji przedszkolnej</c:v>
                </c:pt>
                <c:pt idx="1">
                  <c:v>Liczba miejsc wychowania przedszkolnego dofinansowanych  w programie</c:v>
                </c:pt>
                <c:pt idx="2">
                  <c:v>Liczba nauczycieli objętych wsparciem w programie</c:v>
                </c:pt>
                <c:pt idx="3">
                  <c:v>Liczba nauczycieli objętych wsparciem z zakresu TIK w programie</c:v>
                </c:pt>
                <c:pt idx="4">
                  <c:v>Liczba szkół i placówek systemu oświaty wyposażonych w ramach programu w sprzęt TIK do prowadzenia zajęć edukacyjnych</c:v>
                </c:pt>
                <c:pt idx="5">
                  <c:v>Liczba szkół, których pracownie przedmiotowe zostały doposażone w programie</c:v>
                </c:pt>
              </c:strCache>
            </c:strRef>
          </c:cat>
          <c:val>
            <c:numRef>
              <c:f>'Wskaźniki 8.4 - slajd'!$D$3:$D$8</c:f>
              <c:numCache>
                <c:formatCode>General</c:formatCode>
                <c:ptCount val="6"/>
                <c:pt idx="0">
                  <c:v>275</c:v>
                </c:pt>
                <c:pt idx="1">
                  <c:v>215</c:v>
                </c:pt>
                <c:pt idx="2">
                  <c:v>575</c:v>
                </c:pt>
                <c:pt idx="3">
                  <c:v>279</c:v>
                </c:pt>
                <c:pt idx="4">
                  <c:v>34</c:v>
                </c:pt>
                <c:pt idx="5">
                  <c:v>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3F-4DE9-9A4D-72572501748D}"/>
            </c:ext>
          </c:extLst>
        </c:ser>
        <c:ser>
          <c:idx val="2"/>
          <c:order val="2"/>
          <c:tx>
            <c:strRef>
              <c:f>'Wskaźniki 8.4 - slajd'!$E$2</c:f>
              <c:strCache>
                <c:ptCount val="1"/>
                <c:pt idx="0">
                  <c:v>Projekty - realizacja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8.4 - slajd'!$B$3:$B$8</c:f>
              <c:strCache>
                <c:ptCount val="6"/>
                <c:pt idx="0">
                  <c:v>Liczba dzieci objętych w ramach programu dodatkowymi zajęciami zwiększającymi ich szanse edukacyjne w edukacji przedszkolnej</c:v>
                </c:pt>
                <c:pt idx="1">
                  <c:v>Liczba miejsc wychowania przedszkolnego dofinansowanych  w programie</c:v>
                </c:pt>
                <c:pt idx="2">
                  <c:v>Liczba nauczycieli objętych wsparciem w programie</c:v>
                </c:pt>
                <c:pt idx="3">
                  <c:v>Liczba nauczycieli objętych wsparciem z zakresu TIK w programie</c:v>
                </c:pt>
                <c:pt idx="4">
                  <c:v>Liczba szkół i placówek systemu oświaty wyposażonych w ramach programu w sprzęt TIK do prowadzenia zajęć edukacyjnych</c:v>
                </c:pt>
                <c:pt idx="5">
                  <c:v>Liczba szkół, których pracownie przedmiotowe zostały doposażone w programie</c:v>
                </c:pt>
              </c:strCache>
            </c:strRef>
          </c:cat>
          <c:val>
            <c:numRef>
              <c:f>'Wskaźniki 8.4 - slajd'!$E$3:$E$8</c:f>
              <c:numCache>
                <c:formatCode>General</c:formatCode>
                <c:ptCount val="6"/>
                <c:pt idx="0">
                  <c:v>197</c:v>
                </c:pt>
                <c:pt idx="1">
                  <c:v>100</c:v>
                </c:pt>
                <c:pt idx="2">
                  <c:v>341</c:v>
                </c:pt>
                <c:pt idx="3">
                  <c:v>198</c:v>
                </c:pt>
                <c:pt idx="4">
                  <c:v>29</c:v>
                </c:pt>
                <c:pt idx="5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3F-4DE9-9A4D-7257250174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857120"/>
        <c:axId val="346858296"/>
      </c:barChart>
      <c:catAx>
        <c:axId val="34685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6858296"/>
        <c:crosses val="autoZero"/>
        <c:auto val="1"/>
        <c:lblAlgn val="ctr"/>
        <c:lblOffset val="100"/>
        <c:noMultiLvlLbl val="0"/>
      </c:catAx>
      <c:valAx>
        <c:axId val="346858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685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'Wskaźniki 8.4 - slajd'!$C$9</c:f>
              <c:strCache>
                <c:ptCount val="1"/>
                <c:pt idx="0">
                  <c:v>Strategia ZIT - plan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8.4 - slajd'!$B$10</c:f>
              <c:strCache>
                <c:ptCount val="1"/>
                <c:pt idx="0">
                  <c:v>Liczba uczniów objętych wsparciem w zakresie rozwijania kompetencji kluczowych w programie</c:v>
                </c:pt>
              </c:strCache>
            </c:strRef>
          </c:cat>
          <c:val>
            <c:numRef>
              <c:f>'Wskaźniki 8.4 - slajd'!$C$10</c:f>
              <c:numCache>
                <c:formatCode>General</c:formatCode>
                <c:ptCount val="1"/>
                <c:pt idx="0">
                  <c:v>950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ED-4568-8E57-CC88C3BDDCA8}"/>
            </c:ext>
          </c:extLst>
        </c:ser>
        <c:ser>
          <c:idx val="1"/>
          <c:order val="1"/>
          <c:tx>
            <c:strRef>
              <c:f>'Wskaźniki 8.4 - slajd'!$D$9</c:f>
              <c:strCache>
                <c:ptCount val="1"/>
                <c:pt idx="0">
                  <c:v>Projekty - plan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8.4 - slajd'!$B$10</c:f>
              <c:strCache>
                <c:ptCount val="1"/>
                <c:pt idx="0">
                  <c:v>Liczba uczniów objętych wsparciem w zakresie rozwijania kompetencji kluczowych w programie</c:v>
                </c:pt>
              </c:strCache>
            </c:strRef>
          </c:cat>
          <c:val>
            <c:numRef>
              <c:f>'Wskaźniki 8.4 - slajd'!$D$10</c:f>
              <c:numCache>
                <c:formatCode>#,##0</c:formatCode>
                <c:ptCount val="1"/>
                <c:pt idx="0">
                  <c:v>6460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7ED-4568-8E57-CC88C3BDDCA8}"/>
            </c:ext>
          </c:extLst>
        </c:ser>
        <c:ser>
          <c:idx val="2"/>
          <c:order val="2"/>
          <c:tx>
            <c:strRef>
              <c:f>'Wskaźniki 8.4 - slajd'!$E$9</c:f>
              <c:strCache>
                <c:ptCount val="1"/>
                <c:pt idx="0">
                  <c:v>Projekty - realizacja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603527659842036E-3"/>
                  <c:y val="6.93541301067097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7ED-4568-8E57-CC88C3BDDCA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8.4 - slajd'!$B$10</c:f>
              <c:strCache>
                <c:ptCount val="1"/>
                <c:pt idx="0">
                  <c:v>Liczba uczniów objętych wsparciem w zakresie rozwijania kompetencji kluczowych w programie</c:v>
                </c:pt>
              </c:strCache>
            </c:strRef>
          </c:cat>
          <c:val>
            <c:numRef>
              <c:f>'Wskaźniki 8.4 - slajd'!$E$10</c:f>
              <c:numCache>
                <c:formatCode>General</c:formatCode>
                <c:ptCount val="1"/>
                <c:pt idx="0">
                  <c:v>5002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7ED-4568-8E57-CC88C3BDDC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6856336"/>
        <c:axId val="346861432"/>
      </c:barChart>
      <c:catAx>
        <c:axId val="346856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6861432"/>
        <c:crosses val="autoZero"/>
        <c:auto val="1"/>
        <c:lblAlgn val="ctr"/>
        <c:lblOffset val="100"/>
        <c:noMultiLvlLbl val="0"/>
      </c:catAx>
      <c:valAx>
        <c:axId val="346861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6856336"/>
        <c:crosses val="autoZero"/>
        <c:crossBetween val="between"/>
      </c:valAx>
      <c:spPr>
        <a:solidFill>
          <a:sysClr val="window" lastClr="FFFFFF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7766839735068258"/>
          <c:w val="0.99981340423539955"/>
          <c:h val="0.122331602649317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'Wskaźniki 8.8 - slajd'!$C$2</c:f>
              <c:strCache>
                <c:ptCount val="1"/>
                <c:pt idx="0">
                  <c:v>Strategia ZIT - plan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8.8 - slajd'!$B$3:$B$6</c:f>
              <c:strCache>
                <c:ptCount val="4"/>
                <c:pt idx="0">
                  <c:v>Liczba szkół i placówek kształcenia zawodowego doposażonych w sprzęt i materiały dydaktyczne niezbędne do realizacji kształcenia zawodowego;</c:v>
                </c:pt>
                <c:pt idx="1">
                  <c:v>Liczba osób uczestniczących w pozaszkolnych formach kształcenia w programie;</c:v>
                </c:pt>
                <c:pt idx="2">
                  <c:v>Liczba uczniów szkół i placówek kształcenia zawodowego uczestniczących w stażach i praktykach u pracodawcy;</c:v>
                </c:pt>
                <c:pt idx="3">
                  <c:v>Liczba nauczycieli kształcenia zawodowego oraz instruktorów praktycznej nauki zawodu objętych wsparciem w programie;</c:v>
                </c:pt>
              </c:strCache>
            </c:strRef>
          </c:cat>
          <c:val>
            <c:numRef>
              <c:f>'Wskaźniki 8.8 - slajd'!$C$3:$C$6</c:f>
              <c:numCache>
                <c:formatCode>General</c:formatCode>
                <c:ptCount val="4"/>
                <c:pt idx="0">
                  <c:v>3</c:v>
                </c:pt>
                <c:pt idx="1">
                  <c:v>475</c:v>
                </c:pt>
                <c:pt idx="2">
                  <c:v>260</c:v>
                </c:pt>
                <c:pt idx="3">
                  <c:v>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12-409A-B8C7-3BC5A5F0119B}"/>
            </c:ext>
          </c:extLst>
        </c:ser>
        <c:ser>
          <c:idx val="1"/>
          <c:order val="1"/>
          <c:tx>
            <c:strRef>
              <c:f>'Wskaźniki 8.8 - slajd'!$D$2</c:f>
              <c:strCache>
                <c:ptCount val="1"/>
                <c:pt idx="0">
                  <c:v>Projekty - plan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1.6649323621227785E-2"/>
                  <c:y val="-7.42310655255734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8.8 - slajd'!$B$3:$B$6</c:f>
              <c:strCache>
                <c:ptCount val="4"/>
                <c:pt idx="0">
                  <c:v>Liczba szkół i placówek kształcenia zawodowego doposażonych w sprzęt i materiały dydaktyczne niezbędne do realizacji kształcenia zawodowego;</c:v>
                </c:pt>
                <c:pt idx="1">
                  <c:v>Liczba osób uczestniczących w pozaszkolnych formach kształcenia w programie;</c:v>
                </c:pt>
                <c:pt idx="2">
                  <c:v>Liczba uczniów szkół i placówek kształcenia zawodowego uczestniczących w stażach i praktykach u pracodawcy;</c:v>
                </c:pt>
                <c:pt idx="3">
                  <c:v>Liczba nauczycieli kształcenia zawodowego oraz instruktorów praktycznej nauki zawodu objętych wsparciem w programie;</c:v>
                </c:pt>
              </c:strCache>
            </c:strRef>
          </c:cat>
          <c:val>
            <c:numRef>
              <c:f>'Wskaźniki 8.8 - slajd'!$D$3:$D$6</c:f>
              <c:numCache>
                <c:formatCode>General</c:formatCode>
                <c:ptCount val="4"/>
                <c:pt idx="0">
                  <c:v>8</c:v>
                </c:pt>
                <c:pt idx="1">
                  <c:v>607</c:v>
                </c:pt>
                <c:pt idx="2">
                  <c:v>229</c:v>
                </c:pt>
                <c:pt idx="3">
                  <c:v>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012-409A-B8C7-3BC5A5F0119B}"/>
            </c:ext>
          </c:extLst>
        </c:ser>
        <c:ser>
          <c:idx val="2"/>
          <c:order val="2"/>
          <c:tx>
            <c:strRef>
              <c:f>'Wskaźniki 8.8 - slajd'!$E$2</c:f>
              <c:strCache>
                <c:ptCount val="1"/>
                <c:pt idx="0">
                  <c:v>Projekty - realizacja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8.8 - slajd'!$B$3:$B$6</c:f>
              <c:strCache>
                <c:ptCount val="4"/>
                <c:pt idx="0">
                  <c:v>Liczba szkół i placówek kształcenia zawodowego doposażonych w sprzęt i materiały dydaktyczne niezbędne do realizacji kształcenia zawodowego;</c:v>
                </c:pt>
                <c:pt idx="1">
                  <c:v>Liczba osób uczestniczących w pozaszkolnych formach kształcenia w programie;</c:v>
                </c:pt>
                <c:pt idx="2">
                  <c:v>Liczba uczniów szkół i placówek kształcenia zawodowego uczestniczących w stażach i praktykach u pracodawcy;</c:v>
                </c:pt>
                <c:pt idx="3">
                  <c:v>Liczba nauczycieli kształcenia zawodowego oraz instruktorów praktycznej nauki zawodu objętych wsparciem w programie;</c:v>
                </c:pt>
              </c:strCache>
            </c:strRef>
          </c:cat>
          <c:val>
            <c:numRef>
              <c:f>'Wskaźniki 8.8 - slajd'!$E$3:$E$6</c:f>
              <c:numCache>
                <c:formatCode>General</c:formatCode>
                <c:ptCount val="4"/>
                <c:pt idx="0">
                  <c:v>5</c:v>
                </c:pt>
                <c:pt idx="1">
                  <c:v>444</c:v>
                </c:pt>
                <c:pt idx="2">
                  <c:v>78</c:v>
                </c:pt>
                <c:pt idx="3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012-409A-B8C7-3BC5A5F01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2490432"/>
        <c:axId val="342494352"/>
      </c:barChart>
      <c:catAx>
        <c:axId val="34249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94352"/>
        <c:crosses val="autoZero"/>
        <c:auto val="1"/>
        <c:lblAlgn val="ctr"/>
        <c:lblOffset val="100"/>
        <c:noMultiLvlLbl val="0"/>
      </c:catAx>
      <c:valAx>
        <c:axId val="342494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90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218557877975973"/>
          <c:y val="0.93731274190852165"/>
          <c:w val="0.66395339500356421"/>
          <c:h val="6.268725809147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'wskaźniki 1.8 - slajd'!$C$2</c:f>
              <c:strCache>
                <c:ptCount val="1"/>
                <c:pt idx="0">
                  <c:v>Strategia ZIT - plan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34555358028337"/>
                      <c:h val="0.1310198289005927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1.8 - slajd'!$B$3</c:f>
              <c:strCache>
                <c:ptCount val="1"/>
                <c:pt idx="0">
                  <c:v>Inwestycje prywatne uzupełniające wsparcie publiczne dla przedsiębiorstw</c:v>
                </c:pt>
              </c:strCache>
            </c:strRef>
          </c:cat>
          <c:val>
            <c:numRef>
              <c:f>'wskaźniki 1.8 - slajd'!$C$3</c:f>
              <c:numCache>
                <c:formatCode>#,##0</c:formatCode>
                <c:ptCount val="1"/>
                <c:pt idx="0">
                  <c:v>7000000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C4-495F-8310-9FA71E0619A1}"/>
            </c:ext>
          </c:extLst>
        </c:ser>
        <c:ser>
          <c:idx val="1"/>
          <c:order val="1"/>
          <c:tx>
            <c:strRef>
              <c:f>'wskaźniki 1.8 - slajd'!$D$2</c:f>
              <c:strCache>
                <c:ptCount val="1"/>
                <c:pt idx="0">
                  <c:v>Projekty - plan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936174247003476"/>
                      <c:h val="0.1310198289005927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1.8 - slajd'!$B$3</c:f>
              <c:strCache>
                <c:ptCount val="1"/>
                <c:pt idx="0">
                  <c:v>Inwestycje prywatne uzupełniające wsparcie publiczne dla przedsiębiorstw</c:v>
                </c:pt>
              </c:strCache>
            </c:strRef>
          </c:cat>
          <c:val>
            <c:numRef>
              <c:f>'wskaźniki 1.8 - slajd'!$D$3</c:f>
              <c:numCache>
                <c:formatCode>#,##0</c:formatCode>
                <c:ptCount val="1"/>
                <c:pt idx="0">
                  <c:v>14098407.609999999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2C4-495F-8310-9FA71E0619A1}"/>
            </c:ext>
          </c:extLst>
        </c:ser>
        <c:ser>
          <c:idx val="2"/>
          <c:order val="2"/>
          <c:tx>
            <c:strRef>
              <c:f>'wskaźniki 1.8 - slajd'!$E$2</c:f>
              <c:strCache>
                <c:ptCount val="1"/>
                <c:pt idx="0">
                  <c:v>Projekty - realizacja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3871059830386647E-2"/>
                  <c:y val="-2.52787630524006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858753050395739"/>
                      <c:h val="0.1310198289005927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1.8 - slajd'!$B$3</c:f>
              <c:strCache>
                <c:ptCount val="1"/>
                <c:pt idx="0">
                  <c:v>Inwestycje prywatne uzupełniające wsparcie publiczne dla przedsiębiorstw</c:v>
                </c:pt>
              </c:strCache>
            </c:strRef>
          </c:cat>
          <c:val>
            <c:numRef>
              <c:f>'wskaźniki 1.8 - slajd'!$E$3</c:f>
              <c:numCache>
                <c:formatCode>#,##0</c:formatCode>
                <c:ptCount val="1"/>
                <c:pt idx="0">
                  <c:v>3077186.17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2C4-495F-8310-9FA71E0619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2490824"/>
        <c:axId val="342492000"/>
      </c:barChart>
      <c:catAx>
        <c:axId val="342490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92000"/>
        <c:crosses val="autoZero"/>
        <c:auto val="1"/>
        <c:lblAlgn val="ctr"/>
        <c:lblOffset val="100"/>
        <c:noMultiLvlLbl val="0"/>
      </c:catAx>
      <c:valAx>
        <c:axId val="342492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zł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90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5943186816775955E-3"/>
          <c:y val="0.8727518819740524"/>
          <c:w val="0.99150491562816412"/>
          <c:h val="0.112080860194507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1920408222735247E-2"/>
          <c:y val="2.8843068642789182E-2"/>
          <c:w val="0.89614884415678331"/>
          <c:h val="0.615205076453329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'wskaźniki 1.8 - slajd'!$C$6</c:f>
              <c:strCache>
                <c:ptCount val="1"/>
                <c:pt idx="0">
                  <c:v>Strategia ZIT - plan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1.8 - slajd'!$B$7:$B$8</c:f>
              <c:strCache>
                <c:ptCount val="2"/>
                <c:pt idx="0">
                  <c:v>Liczba przedsiębiorstw objętych wsparciem w celu wprowadzenia produktów nowych dla rynku</c:v>
                </c:pt>
                <c:pt idx="1">
                  <c:v>Liczba przedsiębiorstw otrzymujących dotacje</c:v>
                </c:pt>
              </c:strCache>
            </c:strRef>
          </c:cat>
          <c:val>
            <c:numRef>
              <c:f>'wskaźniki 1.8 - slajd'!$C$7:$C$8</c:f>
              <c:numCache>
                <c:formatCode>General</c:formatCode>
                <c:ptCount val="2"/>
                <c:pt idx="0">
                  <c:v>10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F8-4E14-9E8B-8BB1D650A6F8}"/>
            </c:ext>
          </c:extLst>
        </c:ser>
        <c:ser>
          <c:idx val="1"/>
          <c:order val="1"/>
          <c:tx>
            <c:strRef>
              <c:f>'wskaźniki 1.8 - slajd'!$D$6</c:f>
              <c:strCache>
                <c:ptCount val="1"/>
                <c:pt idx="0">
                  <c:v>Projekty - plan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1.8 - slajd'!$B$7:$B$8</c:f>
              <c:strCache>
                <c:ptCount val="2"/>
                <c:pt idx="0">
                  <c:v>Liczba przedsiębiorstw objętych wsparciem w celu wprowadzenia produktów nowych dla rynku</c:v>
                </c:pt>
                <c:pt idx="1">
                  <c:v>Liczba przedsiębiorstw otrzymujących dotacje</c:v>
                </c:pt>
              </c:strCache>
            </c:strRef>
          </c:cat>
          <c:val>
            <c:numRef>
              <c:f>'wskaźniki 1.8 - slajd'!$D$7:$D$8</c:f>
              <c:numCache>
                <c:formatCode>General</c:formatCode>
                <c:ptCount val="2"/>
                <c:pt idx="0">
                  <c:v>19</c:v>
                </c:pt>
                <c:pt idx="1">
                  <c:v>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DF8-4E14-9E8B-8BB1D650A6F8}"/>
            </c:ext>
          </c:extLst>
        </c:ser>
        <c:ser>
          <c:idx val="2"/>
          <c:order val="2"/>
          <c:tx>
            <c:strRef>
              <c:f>'wskaźniki 1.8 - slajd'!$E$6</c:f>
              <c:strCache>
                <c:ptCount val="1"/>
                <c:pt idx="0">
                  <c:v>Projekty - realizacja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'wskaźniki 1.8 - slajd'!$B$7:$B$8</c:f>
              <c:strCache>
                <c:ptCount val="2"/>
                <c:pt idx="0">
                  <c:v>Liczba przedsiębiorstw objętych wsparciem w celu wprowadzenia produktów nowych dla rynku</c:v>
                </c:pt>
                <c:pt idx="1">
                  <c:v>Liczba przedsiębiorstw otrzymujących dotacje</c:v>
                </c:pt>
              </c:strCache>
            </c:strRef>
          </c:cat>
          <c:val>
            <c:numRef>
              <c:f>'wskaźniki 1.8 - slajd'!$E$7:$E$8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DF8-4E14-9E8B-8BB1D650A6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5976096"/>
        <c:axId val="345980408"/>
      </c:barChart>
      <c:catAx>
        <c:axId val="34597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5980408"/>
        <c:crosses val="autoZero"/>
        <c:auto val="1"/>
        <c:lblAlgn val="ctr"/>
        <c:lblOffset val="100"/>
        <c:noMultiLvlLbl val="0"/>
      </c:catAx>
      <c:valAx>
        <c:axId val="345980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5976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8603619259256483E-3"/>
          <c:y val="0.86053885564831067"/>
          <c:w val="0.99056629936233476"/>
          <c:h val="0.124293886520248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464590717917779"/>
          <c:y val="4.2496948193945568E-2"/>
          <c:w val="0.83515083388354949"/>
          <c:h val="0.810224368621445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Pozakonkursowe!$D$26</c:f>
              <c:strCache>
                <c:ptCount val="1"/>
                <c:pt idx="0">
                  <c:v>Planowana kontraktacja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147603565742498E-2"/>
                  <c:y val="-5.7901483149799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6628421976181695E-2"/>
                  <c:y val="-5.162122955250024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501502996408713"/>
                      <c:h val="6.3308109860227682E-2"/>
                    </c:manualLayout>
                  </c15:layout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Pozakonkursowe!$C$27:$C$30</c:f>
              <c:strCache>
                <c:ptCount val="3"/>
                <c:pt idx="0">
                  <c:v>1.12</c:v>
                </c:pt>
                <c:pt idx="1">
                  <c:v>2.3</c:v>
                </c:pt>
                <c:pt idx="2">
                  <c:v>5.3</c:v>
                </c:pt>
              </c:strCache>
            </c:strRef>
          </c:cat>
          <c:val>
            <c:numRef>
              <c:f>Pozakonkursowe!$D$27:$D$30</c:f>
              <c:numCache>
                <c:formatCode>#,##0</c:formatCode>
                <c:ptCount val="4"/>
                <c:pt idx="0">
                  <c:v>14203087.66</c:v>
                </c:pt>
                <c:pt idx="1">
                  <c:v>89969373.079998001</c:v>
                </c:pt>
                <c:pt idx="2">
                  <c:v>16372245.939999999</c:v>
                </c:pt>
                <c:pt idx="3">
                  <c:v>120544706.679998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773-49CE-8449-A65264DD8D27}"/>
            </c:ext>
          </c:extLst>
        </c:ser>
        <c:ser>
          <c:idx val="1"/>
          <c:order val="1"/>
          <c:tx>
            <c:strRef>
              <c:f>Pozakonkursowe!$E$26</c:f>
              <c:strCache>
                <c:ptCount val="1"/>
                <c:pt idx="0">
                  <c:v>Podpisane umowy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9507733803289757E-2"/>
                  <c:y val="-5.39804412963458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299539170506916E-2"/>
                  <c:y val="-1.61943319838056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7347670250895981E-2"/>
                  <c:y val="-2.4291497975708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120327700972862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Pozakonkursowe!$C$27:$C$30</c:f>
              <c:strCache>
                <c:ptCount val="3"/>
                <c:pt idx="0">
                  <c:v>1.12</c:v>
                </c:pt>
                <c:pt idx="1">
                  <c:v>2.3</c:v>
                </c:pt>
                <c:pt idx="2">
                  <c:v>5.3</c:v>
                </c:pt>
              </c:strCache>
            </c:strRef>
          </c:cat>
          <c:val>
            <c:numRef>
              <c:f>Pozakonkursowe!$E$27:$E$30</c:f>
              <c:numCache>
                <c:formatCode>#,##0</c:formatCode>
                <c:ptCount val="4"/>
                <c:pt idx="0">
                  <c:v>13533789.880000001</c:v>
                </c:pt>
                <c:pt idx="1">
                  <c:v>56584309.770000003</c:v>
                </c:pt>
                <c:pt idx="2">
                  <c:v>12428166.939999999</c:v>
                </c:pt>
                <c:pt idx="3">
                  <c:v>82546266.590000004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E773-49CE-8449-A65264DD8D27}"/>
            </c:ext>
          </c:extLst>
        </c:ser>
        <c:ser>
          <c:idx val="2"/>
          <c:order val="2"/>
          <c:tx>
            <c:strRef>
              <c:f>Pozakonkursowe!$F$26</c:f>
              <c:strCache>
                <c:ptCount val="1"/>
                <c:pt idx="0">
                  <c:v>Zatwierdzone wnioski o płatność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2130409574890446E-2"/>
                  <c:y val="-6.38324456682726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900936116679449E-2"/>
                  <c:y val="-1.26742762888442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6625704045058735E-2"/>
                  <c:y val="-2.69905533063427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2770097286226318E-2"/>
                  <c:y val="-2.4291497975708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E773-49CE-8449-A65264DD8D2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Pozakonkursowe!$C$27:$C$30</c:f>
              <c:strCache>
                <c:ptCount val="3"/>
                <c:pt idx="0">
                  <c:v>1.12</c:v>
                </c:pt>
                <c:pt idx="1">
                  <c:v>2.3</c:v>
                </c:pt>
                <c:pt idx="2">
                  <c:v>5.3</c:v>
                </c:pt>
              </c:strCache>
            </c:strRef>
          </c:cat>
          <c:val>
            <c:numRef>
              <c:f>Pozakonkursowe!$F$27:$F$30</c:f>
              <c:numCache>
                <c:formatCode>#,##0</c:formatCode>
                <c:ptCount val="4"/>
                <c:pt idx="0">
                  <c:v>653052.30000000005</c:v>
                </c:pt>
                <c:pt idx="1">
                  <c:v>23977063.800000001</c:v>
                </c:pt>
                <c:pt idx="2">
                  <c:v>2601272.39</c:v>
                </c:pt>
                <c:pt idx="3">
                  <c:v>27231388.490000002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E773-49CE-8449-A65264DD8D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5459056"/>
        <c:axId val="385455920"/>
      </c:barChart>
      <c:catAx>
        <c:axId val="38545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85455920"/>
        <c:crosses val="autoZero"/>
        <c:auto val="1"/>
        <c:lblAlgn val="ctr"/>
        <c:lblOffset val="100"/>
        <c:noMultiLvlLbl val="0"/>
      </c:catAx>
      <c:valAx>
        <c:axId val="385455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zł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85459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348891872386919"/>
          <c:y val="0.93825879052567818"/>
          <c:w val="0.75302216255226162"/>
          <c:h val="4.55468774905161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5036420136214841E-2"/>
          <c:y val="0"/>
          <c:w val="0.85731969662687335"/>
          <c:h val="0.8633766419808004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wnioski_umowy_płatności!$G$42</c:f>
              <c:strCache>
                <c:ptCount val="1"/>
                <c:pt idx="0">
                  <c:v>alokacja [zł] (wg.kursu 1 euro-4,2882 zł)</c:v>
                </c:pt>
              </c:strCache>
            </c:strRef>
          </c:tx>
          <c:spPr>
            <a:solidFill>
              <a:srgbClr val="EBEBEB">
                <a:lumMod val="25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6.7192919570516494E-3"/>
                  <c:y val="5.7451657107097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899223627062341"/>
                      <c:h val="7.2808100532860354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wnioski_umowy_płatności!$F$43:$F$45</c:f>
              <c:strCache>
                <c:ptCount val="3"/>
                <c:pt idx="0">
                  <c:v>Pozakonkursowe</c:v>
                </c:pt>
                <c:pt idx="1">
                  <c:v>Konkursowe</c:v>
                </c:pt>
                <c:pt idx="2">
                  <c:v>Razem</c:v>
                </c:pt>
              </c:strCache>
            </c:strRef>
          </c:cat>
          <c:val>
            <c:numRef>
              <c:f>wnioski_umowy_płatności!$G$43:$G$45</c:f>
              <c:numCache>
                <c:formatCode>#,##0</c:formatCode>
                <c:ptCount val="3"/>
                <c:pt idx="0">
                  <c:v>124357800</c:v>
                </c:pt>
                <c:pt idx="1">
                  <c:v>47170200</c:v>
                </c:pt>
                <c:pt idx="2">
                  <c:v>171528000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ED-4DA0-9E81-6FA11B6E787D}"/>
            </c:ext>
          </c:extLst>
        </c:ser>
        <c:ser>
          <c:idx val="1"/>
          <c:order val="1"/>
          <c:tx>
            <c:strRef>
              <c:f>wnioski_umowy_płatności!$H$42</c:f>
              <c:strCache>
                <c:ptCount val="1"/>
                <c:pt idx="0">
                  <c:v>wnioski złożone i planowane do złożenia [zł]</c:v>
                </c:pt>
              </c:strCache>
            </c:strRef>
          </c:tx>
          <c:spPr>
            <a:solidFill>
              <a:srgbClr val="2E83C3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wnioski_umowy_płatności!$F$43:$F$45</c:f>
              <c:strCache>
                <c:ptCount val="3"/>
                <c:pt idx="0">
                  <c:v>Pozakonkursowe</c:v>
                </c:pt>
                <c:pt idx="1">
                  <c:v>Konkursowe</c:v>
                </c:pt>
                <c:pt idx="2">
                  <c:v>Razem</c:v>
                </c:pt>
              </c:strCache>
            </c:strRef>
          </c:cat>
          <c:val>
            <c:numRef>
              <c:f>wnioski_umowy_płatności!$H$43:$H$45</c:f>
              <c:numCache>
                <c:formatCode>#,##0</c:formatCode>
                <c:ptCount val="3"/>
                <c:pt idx="0">
                  <c:v>120544706.679998</c:v>
                </c:pt>
                <c:pt idx="1">
                  <c:v>32646264.16</c:v>
                </c:pt>
                <c:pt idx="2">
                  <c:v>153190970.83999801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7ED-4DA0-9E81-6FA11B6E787D}"/>
            </c:ext>
          </c:extLst>
        </c:ser>
        <c:ser>
          <c:idx val="2"/>
          <c:order val="2"/>
          <c:tx>
            <c:strRef>
              <c:f>wnioski_umowy_płatności!$I$42</c:f>
              <c:strCache>
                <c:ptCount val="1"/>
                <c:pt idx="0">
                  <c:v>umowy [zł]</c:v>
                </c:pt>
              </c:strCache>
            </c:strRef>
          </c:tx>
          <c:spPr>
            <a:solidFill>
              <a:srgbClr val="CC33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wnioski_umowy_płatności!$F$43:$F$45</c:f>
              <c:strCache>
                <c:ptCount val="3"/>
                <c:pt idx="0">
                  <c:v>Pozakonkursowe</c:v>
                </c:pt>
                <c:pt idx="1">
                  <c:v>Konkursowe</c:v>
                </c:pt>
                <c:pt idx="2">
                  <c:v>Razem</c:v>
                </c:pt>
              </c:strCache>
            </c:strRef>
          </c:cat>
          <c:val>
            <c:numRef>
              <c:f>wnioski_umowy_płatności!$I$43:$I$45</c:f>
              <c:numCache>
                <c:formatCode>#,##0</c:formatCode>
                <c:ptCount val="3"/>
                <c:pt idx="0">
                  <c:v>82546266.590000004</c:v>
                </c:pt>
                <c:pt idx="1">
                  <c:v>27543024.269999996</c:v>
                </c:pt>
                <c:pt idx="2">
                  <c:v>110089290.86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7ED-4DA0-9E81-6FA11B6E787D}"/>
            </c:ext>
          </c:extLst>
        </c:ser>
        <c:ser>
          <c:idx val="3"/>
          <c:order val="3"/>
          <c:tx>
            <c:strRef>
              <c:f>wnioski_umowy_płatności!$J$42</c:f>
              <c:strCache>
                <c:ptCount val="1"/>
                <c:pt idx="0">
                  <c:v>płatności [zł]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2.5829462392870085E-2"/>
                  <c:y val="-9.5752761845163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54B-4C7D-912F-D9376A26115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wnioski_umowy_płatności!$F$43:$F$45</c:f>
              <c:strCache>
                <c:ptCount val="3"/>
                <c:pt idx="0">
                  <c:v>Pozakonkursowe</c:v>
                </c:pt>
                <c:pt idx="1">
                  <c:v>Konkursowe</c:v>
                </c:pt>
                <c:pt idx="2">
                  <c:v>Razem</c:v>
                </c:pt>
              </c:strCache>
            </c:strRef>
          </c:cat>
          <c:val>
            <c:numRef>
              <c:f>wnioski_umowy_płatności!$J$43:$J$45</c:f>
              <c:numCache>
                <c:formatCode>#,##0</c:formatCode>
                <c:ptCount val="3"/>
                <c:pt idx="0">
                  <c:v>27231388.490000002</c:v>
                </c:pt>
                <c:pt idx="1">
                  <c:v>8058278.7699999996</c:v>
                </c:pt>
                <c:pt idx="2">
                  <c:v>35289667.260000005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7ED-4DA0-9E81-6FA11B6E78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42487688"/>
        <c:axId val="342492784"/>
      </c:barChart>
      <c:catAx>
        <c:axId val="342487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92784"/>
        <c:crosses val="autoZero"/>
        <c:auto val="1"/>
        <c:lblAlgn val="ctr"/>
        <c:lblOffset val="100"/>
        <c:noMultiLvlLbl val="0"/>
      </c:catAx>
      <c:valAx>
        <c:axId val="342492784"/>
        <c:scaling>
          <c:orientation val="minMax"/>
          <c:max val="1800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87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pl-PL"/>
    </a:p>
  </c:txPr>
  <c:externalData r:id="rId4">
    <c:autoUpdate val="0"/>
  </c:externalData>
  <c:userShapes r:id="rId5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197471745411026"/>
          <c:y val="1.1660155930715643E-4"/>
          <c:w val="0.80415213287677467"/>
          <c:h val="0.8398202715716862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Arkusz1!$C$2</c:f>
              <c:strCache>
                <c:ptCount val="1"/>
                <c:pt idx="0">
                  <c:v>Wnioski złożone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Arkusz1!$B$3:$B$21</c:f>
              <c:strCache>
                <c:ptCount val="19"/>
                <c:pt idx="0">
                  <c:v>Koszalin</c:v>
                </c:pt>
                <c:pt idx="1">
                  <c:v>Kołobrzeg Miasto</c:v>
                </c:pt>
                <c:pt idx="2">
                  <c:v>Białogard </c:v>
                </c:pt>
                <c:pt idx="3">
                  <c:v>Będzino</c:v>
                </c:pt>
                <c:pt idx="4">
                  <c:v>Białogard Gmina</c:v>
                </c:pt>
                <c:pt idx="5">
                  <c:v>Biesiekierz</c:v>
                </c:pt>
                <c:pt idx="6">
                  <c:v>Bobolice</c:v>
                </c:pt>
                <c:pt idx="7">
                  <c:v>Dygowo</c:v>
                </c:pt>
                <c:pt idx="8">
                  <c:v>Gościno</c:v>
                </c:pt>
                <c:pt idx="9">
                  <c:v>Karlino</c:v>
                </c:pt>
                <c:pt idx="10">
                  <c:v>Kołobrzeg Gmina</c:v>
                </c:pt>
                <c:pt idx="11">
                  <c:v>Manowo</c:v>
                </c:pt>
                <c:pt idx="12">
                  <c:v>Mielno </c:v>
                </c:pt>
                <c:pt idx="13">
                  <c:v>Polanów </c:v>
                </c:pt>
                <c:pt idx="14">
                  <c:v>Sianów 2.3</c:v>
                </c:pt>
                <c:pt idx="15">
                  <c:v>Świeszyno </c:v>
                </c:pt>
                <c:pt idx="16">
                  <c:v>Tychowo</c:v>
                </c:pt>
                <c:pt idx="17">
                  <c:v>Ustronie Morskie</c:v>
                </c:pt>
                <c:pt idx="18">
                  <c:v>Siemyśl</c:v>
                </c:pt>
              </c:strCache>
            </c:strRef>
          </c:cat>
          <c:val>
            <c:numRef>
              <c:f>Arkusz1!$C$3:$C$21</c:f>
              <c:numCache>
                <c:formatCode>General</c:formatCode>
                <c:ptCount val="19"/>
                <c:pt idx="0">
                  <c:v>26496058.289999999</c:v>
                </c:pt>
                <c:pt idx="1">
                  <c:v>15910447.710000001</c:v>
                </c:pt>
                <c:pt idx="2">
                  <c:v>9706759.8299979996</c:v>
                </c:pt>
                <c:pt idx="3">
                  <c:v>3519840.44</c:v>
                </c:pt>
                <c:pt idx="5">
                  <c:v>2422500</c:v>
                </c:pt>
                <c:pt idx="6">
                  <c:v>3055079.05</c:v>
                </c:pt>
                <c:pt idx="8">
                  <c:v>2106689.5699999998</c:v>
                </c:pt>
                <c:pt idx="9">
                  <c:v>3644068.86</c:v>
                </c:pt>
                <c:pt idx="10">
                  <c:v>4164371.9</c:v>
                </c:pt>
                <c:pt idx="11">
                  <c:v>2689122.94</c:v>
                </c:pt>
                <c:pt idx="13">
                  <c:v>2465182.16</c:v>
                </c:pt>
                <c:pt idx="14">
                  <c:v>5213124.74</c:v>
                </c:pt>
                <c:pt idx="15">
                  <c:v>2696602.5</c:v>
                </c:pt>
                <c:pt idx="16">
                  <c:v>816135.78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57-45B7-98AD-5B27A0BFB52E}"/>
            </c:ext>
          </c:extLst>
        </c:ser>
        <c:ser>
          <c:idx val="1"/>
          <c:order val="1"/>
          <c:tx>
            <c:strRef>
              <c:f>Arkusz1!$D$2</c:f>
              <c:strCache>
                <c:ptCount val="1"/>
                <c:pt idx="0">
                  <c:v>Umowa </c:v>
                </c:pt>
              </c:strCache>
            </c:strRef>
          </c:tx>
          <c:spPr>
            <a:solidFill>
              <a:srgbClr val="CC3300"/>
            </a:solidFill>
            <a:ln>
              <a:noFill/>
            </a:ln>
            <a:effectLst/>
          </c:spPr>
          <c:invertIfNegative val="0"/>
          <c:cat>
            <c:strRef>
              <c:f>Arkusz1!$B$3:$B$21</c:f>
              <c:strCache>
                <c:ptCount val="19"/>
                <c:pt idx="0">
                  <c:v>Koszalin</c:v>
                </c:pt>
                <c:pt idx="1">
                  <c:v>Kołobrzeg Miasto</c:v>
                </c:pt>
                <c:pt idx="2">
                  <c:v>Białogard </c:v>
                </c:pt>
                <c:pt idx="3">
                  <c:v>Będzino</c:v>
                </c:pt>
                <c:pt idx="4">
                  <c:v>Białogard Gmina</c:v>
                </c:pt>
                <c:pt idx="5">
                  <c:v>Biesiekierz</c:v>
                </c:pt>
                <c:pt idx="6">
                  <c:v>Bobolice</c:v>
                </c:pt>
                <c:pt idx="7">
                  <c:v>Dygowo</c:v>
                </c:pt>
                <c:pt idx="8">
                  <c:v>Gościno</c:v>
                </c:pt>
                <c:pt idx="9">
                  <c:v>Karlino</c:v>
                </c:pt>
                <c:pt idx="10">
                  <c:v>Kołobrzeg Gmina</c:v>
                </c:pt>
                <c:pt idx="11">
                  <c:v>Manowo</c:v>
                </c:pt>
                <c:pt idx="12">
                  <c:v>Mielno </c:v>
                </c:pt>
                <c:pt idx="13">
                  <c:v>Polanów </c:v>
                </c:pt>
                <c:pt idx="14">
                  <c:v>Sianów 2.3</c:v>
                </c:pt>
                <c:pt idx="15">
                  <c:v>Świeszyno </c:v>
                </c:pt>
                <c:pt idx="16">
                  <c:v>Tychowo</c:v>
                </c:pt>
                <c:pt idx="17">
                  <c:v>Ustronie Morskie</c:v>
                </c:pt>
                <c:pt idx="18">
                  <c:v>Siemyśl</c:v>
                </c:pt>
              </c:strCache>
            </c:strRef>
          </c:cat>
          <c:val>
            <c:numRef>
              <c:f>Arkusz1!$D$3:$D$21</c:f>
              <c:numCache>
                <c:formatCode>General</c:formatCode>
                <c:ptCount val="19"/>
                <c:pt idx="0">
                  <c:v>26496058.289999999</c:v>
                </c:pt>
                <c:pt idx="1">
                  <c:v>15910447.710000001</c:v>
                </c:pt>
                <c:pt idx="2">
                  <c:v>9706759.8300000001</c:v>
                </c:pt>
                <c:pt idx="3">
                  <c:v>3519840.44</c:v>
                </c:pt>
                <c:pt idx="5">
                  <c:v>2422500</c:v>
                </c:pt>
                <c:pt idx="8">
                  <c:v>2106689.5699999998</c:v>
                </c:pt>
                <c:pt idx="10">
                  <c:v>4164371.9</c:v>
                </c:pt>
                <c:pt idx="11">
                  <c:v>2689122.94</c:v>
                </c:pt>
                <c:pt idx="13">
                  <c:v>2465182.16</c:v>
                </c:pt>
                <c:pt idx="14">
                  <c:v>5213124.74</c:v>
                </c:pt>
                <c:pt idx="15">
                  <c:v>2696602.5</c:v>
                </c:pt>
                <c:pt idx="16">
                  <c:v>816135.78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957-45B7-98AD-5B27A0BFB52E}"/>
            </c:ext>
          </c:extLst>
        </c:ser>
        <c:ser>
          <c:idx val="2"/>
          <c:order val="2"/>
          <c:tx>
            <c:strRef>
              <c:f>Arkusz1!$E$2</c:f>
              <c:strCache>
                <c:ptCount val="1"/>
                <c:pt idx="0">
                  <c:v>Wnioski planowane do złożenia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Arkusz1!$B$3:$B$21</c:f>
              <c:strCache>
                <c:ptCount val="19"/>
                <c:pt idx="0">
                  <c:v>Koszalin</c:v>
                </c:pt>
                <c:pt idx="1">
                  <c:v>Kołobrzeg Miasto</c:v>
                </c:pt>
                <c:pt idx="2">
                  <c:v>Białogard </c:v>
                </c:pt>
                <c:pt idx="3">
                  <c:v>Będzino</c:v>
                </c:pt>
                <c:pt idx="4">
                  <c:v>Białogard Gmina</c:v>
                </c:pt>
                <c:pt idx="5">
                  <c:v>Biesiekierz</c:v>
                </c:pt>
                <c:pt idx="6">
                  <c:v>Bobolice</c:v>
                </c:pt>
                <c:pt idx="7">
                  <c:v>Dygowo</c:v>
                </c:pt>
                <c:pt idx="8">
                  <c:v>Gościno</c:v>
                </c:pt>
                <c:pt idx="9">
                  <c:v>Karlino</c:v>
                </c:pt>
                <c:pt idx="10">
                  <c:v>Kołobrzeg Gmina</c:v>
                </c:pt>
                <c:pt idx="11">
                  <c:v>Manowo</c:v>
                </c:pt>
                <c:pt idx="12">
                  <c:v>Mielno </c:v>
                </c:pt>
                <c:pt idx="13">
                  <c:v>Polanów </c:v>
                </c:pt>
                <c:pt idx="14">
                  <c:v>Sianów 2.3</c:v>
                </c:pt>
                <c:pt idx="15">
                  <c:v>Świeszyno </c:v>
                </c:pt>
                <c:pt idx="16">
                  <c:v>Tychowo</c:v>
                </c:pt>
                <c:pt idx="17">
                  <c:v>Ustronie Morskie</c:v>
                </c:pt>
                <c:pt idx="18">
                  <c:v>Siemyśl</c:v>
                </c:pt>
              </c:strCache>
            </c:strRef>
          </c:cat>
          <c:val>
            <c:numRef>
              <c:f>Arkusz1!$E$3:$E$21</c:f>
              <c:numCache>
                <c:formatCode>General</c:formatCode>
                <c:ptCount val="19"/>
                <c:pt idx="0">
                  <c:v>18000000</c:v>
                </c:pt>
                <c:pt idx="1">
                  <c:v>3229579</c:v>
                </c:pt>
                <c:pt idx="2">
                  <c:v>382500</c:v>
                </c:pt>
                <c:pt idx="4">
                  <c:v>3200000</c:v>
                </c:pt>
                <c:pt idx="5">
                  <c:v>415565</c:v>
                </c:pt>
                <c:pt idx="6">
                  <c:v>850000</c:v>
                </c:pt>
                <c:pt idx="7">
                  <c:v>2249608.2400000002</c:v>
                </c:pt>
                <c:pt idx="10">
                  <c:v>53233</c:v>
                </c:pt>
                <c:pt idx="12">
                  <c:v>2063497.63</c:v>
                </c:pt>
                <c:pt idx="13">
                  <c:v>1240626</c:v>
                </c:pt>
                <c:pt idx="14">
                  <c:v>401910</c:v>
                </c:pt>
                <c:pt idx="16">
                  <c:v>2047704</c:v>
                </c:pt>
                <c:pt idx="17">
                  <c:v>1504500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957-45B7-98AD-5B27A0BFB52E}"/>
            </c:ext>
          </c:extLst>
        </c:ser>
        <c:ser>
          <c:idx val="3"/>
          <c:order val="3"/>
          <c:tx>
            <c:strRef>
              <c:f>Arkusz1!$F$2</c:f>
              <c:strCache>
                <c:ptCount val="1"/>
                <c:pt idx="0">
                  <c:v>Płatności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Arkusz1!$B$3:$B$21</c:f>
              <c:strCache>
                <c:ptCount val="19"/>
                <c:pt idx="0">
                  <c:v>Koszalin</c:v>
                </c:pt>
                <c:pt idx="1">
                  <c:v>Kołobrzeg Miasto</c:v>
                </c:pt>
                <c:pt idx="2">
                  <c:v>Białogard </c:v>
                </c:pt>
                <c:pt idx="3">
                  <c:v>Będzino</c:v>
                </c:pt>
                <c:pt idx="4">
                  <c:v>Białogard Gmina</c:v>
                </c:pt>
                <c:pt idx="5">
                  <c:v>Biesiekierz</c:v>
                </c:pt>
                <c:pt idx="6">
                  <c:v>Bobolice</c:v>
                </c:pt>
                <c:pt idx="7">
                  <c:v>Dygowo</c:v>
                </c:pt>
                <c:pt idx="8">
                  <c:v>Gościno</c:v>
                </c:pt>
                <c:pt idx="9">
                  <c:v>Karlino</c:v>
                </c:pt>
                <c:pt idx="10">
                  <c:v>Kołobrzeg Gmina</c:v>
                </c:pt>
                <c:pt idx="11">
                  <c:v>Manowo</c:v>
                </c:pt>
                <c:pt idx="12">
                  <c:v>Mielno </c:v>
                </c:pt>
                <c:pt idx="13">
                  <c:v>Polanów </c:v>
                </c:pt>
                <c:pt idx="14">
                  <c:v>Sianów 2.3</c:v>
                </c:pt>
                <c:pt idx="15">
                  <c:v>Świeszyno </c:v>
                </c:pt>
                <c:pt idx="16">
                  <c:v>Tychowo</c:v>
                </c:pt>
                <c:pt idx="17">
                  <c:v>Ustronie Morskie</c:v>
                </c:pt>
                <c:pt idx="18">
                  <c:v>Siemyśl</c:v>
                </c:pt>
              </c:strCache>
            </c:strRef>
          </c:cat>
          <c:val>
            <c:numRef>
              <c:f>Arkusz1!$F$3:$F$21</c:f>
              <c:numCache>
                <c:formatCode>General</c:formatCode>
                <c:ptCount val="19"/>
                <c:pt idx="0">
                  <c:v>9716118.3100000005</c:v>
                </c:pt>
                <c:pt idx="1">
                  <c:v>11451289.800000001</c:v>
                </c:pt>
                <c:pt idx="2">
                  <c:v>638693.99</c:v>
                </c:pt>
                <c:pt idx="8">
                  <c:v>1180109.1000000001</c:v>
                </c:pt>
                <c:pt idx="10">
                  <c:v>726786.65</c:v>
                </c:pt>
                <c:pt idx="11">
                  <c:v>990448.09</c:v>
                </c:pt>
                <c:pt idx="13">
                  <c:v>19245.189999999999</c:v>
                </c:pt>
                <c:pt idx="14">
                  <c:v>2877540.7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957-45B7-98AD-5B27A0BFB5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42493176"/>
        <c:axId val="342488864"/>
      </c:barChart>
      <c:catAx>
        <c:axId val="342493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88864"/>
        <c:crosses val="autoZero"/>
        <c:auto val="1"/>
        <c:lblAlgn val="ctr"/>
        <c:lblOffset val="100"/>
        <c:noMultiLvlLbl val="0"/>
      </c:catAx>
      <c:valAx>
        <c:axId val="342488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 &quot;zł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l-PL"/>
          </a:p>
        </c:txPr>
        <c:crossAx val="34249317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15057922778097149"/>
          <c:y val="0.93981985203753993"/>
          <c:w val="0.70300449442898139"/>
          <c:h val="5.09937968259782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l-PL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pl-PL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F34F7-C5DE-48DF-8A81-97B38A0C4AB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CBD8F1E-48C0-4FC4-BC75-94898D9CB1CE}">
      <dgm:prSet phldrT="[Tekst]"/>
      <dgm:spPr>
        <a:solidFill>
          <a:srgbClr val="FFC000"/>
        </a:solidFill>
      </dgm:spPr>
      <dgm:t>
        <a:bodyPr/>
        <a:lstStyle/>
        <a:p>
          <a:pPr>
            <a:tabLst>
              <a:tab pos="5114925" algn="l"/>
            </a:tabLst>
          </a:pPr>
          <a:r>
            <a:rPr lang="pl-PL" dirty="0">
              <a:solidFill>
                <a:schemeClr val="accent2">
                  <a:lumMod val="50000"/>
                </a:schemeClr>
              </a:solidFill>
            </a:rPr>
            <a:t>Komitet Sterujący                           31.08.2018</a:t>
          </a:r>
        </a:p>
        <a:p>
          <a:pPr>
            <a:tabLst>
              <a:tab pos="5114925" algn="l"/>
            </a:tabLst>
          </a:pPr>
          <a:r>
            <a:rPr lang="pl-PL" dirty="0">
              <a:solidFill>
                <a:schemeClr val="accent2">
                  <a:lumMod val="50000"/>
                </a:schemeClr>
              </a:solidFill>
            </a:rPr>
            <a:t>- uchwała </a:t>
          </a:r>
        </a:p>
      </dgm:t>
    </dgm:pt>
    <dgm:pt modelId="{91CC2C02-BACD-4D06-B31F-3E092BE8239A}" type="parTrans" cxnId="{4F1D6D33-779B-46C4-A599-8A2D3A18E6C8}">
      <dgm:prSet/>
      <dgm:spPr/>
      <dgm:t>
        <a:bodyPr/>
        <a:lstStyle/>
        <a:p>
          <a:endParaRPr lang="pl-PL"/>
        </a:p>
      </dgm:t>
    </dgm:pt>
    <dgm:pt modelId="{1F111170-4572-47BA-9A11-BE628503EDAE}" type="sibTrans" cxnId="{4F1D6D33-779B-46C4-A599-8A2D3A18E6C8}">
      <dgm:prSet/>
      <dgm:spPr/>
      <dgm:t>
        <a:bodyPr/>
        <a:lstStyle/>
        <a:p>
          <a:endParaRPr lang="pl-PL"/>
        </a:p>
      </dgm:t>
    </dgm:pt>
    <dgm:pt modelId="{616182A1-E9FC-41C0-8D0A-BDDFA5BD8795}">
      <dgm:prSet phldrT="[Tekst]"/>
      <dgm:spPr>
        <a:solidFill>
          <a:srgbClr val="FF9900"/>
        </a:solidFill>
      </dgm:spPr>
      <dgm:t>
        <a:bodyPr/>
        <a:lstStyle/>
        <a:p>
          <a:r>
            <a:rPr lang="pl-PL" dirty="0">
              <a:solidFill>
                <a:schemeClr val="accent2">
                  <a:lumMod val="50000"/>
                </a:schemeClr>
              </a:solidFill>
            </a:rPr>
            <a:t>Instytucja Zarządzająca </a:t>
          </a:r>
        </a:p>
        <a:p>
          <a:r>
            <a:rPr lang="pl-PL" dirty="0">
              <a:solidFill>
                <a:schemeClr val="accent2">
                  <a:lumMod val="50000"/>
                </a:schemeClr>
              </a:solidFill>
            </a:rPr>
            <a:t>– pozytywna opinia                          16.10.2018</a:t>
          </a:r>
        </a:p>
      </dgm:t>
    </dgm:pt>
    <dgm:pt modelId="{9CFC5393-C197-474A-AB12-1817E0794254}" type="parTrans" cxnId="{6BA3426B-2AE3-41F5-9C89-A6776CA8E589}">
      <dgm:prSet/>
      <dgm:spPr/>
      <dgm:t>
        <a:bodyPr/>
        <a:lstStyle/>
        <a:p>
          <a:endParaRPr lang="pl-PL"/>
        </a:p>
      </dgm:t>
    </dgm:pt>
    <dgm:pt modelId="{06A0BD5D-917B-493E-A454-6B6D959A9E83}" type="sibTrans" cxnId="{6BA3426B-2AE3-41F5-9C89-A6776CA8E589}">
      <dgm:prSet/>
      <dgm:spPr/>
      <dgm:t>
        <a:bodyPr/>
        <a:lstStyle/>
        <a:p>
          <a:endParaRPr lang="pl-PL"/>
        </a:p>
      </dgm:t>
    </dgm:pt>
    <dgm:pt modelId="{94AB8F72-06E8-415B-8365-5F7CF6755B1F}">
      <dgm:prSet phldrT="[Tekst]"/>
      <dgm:spPr>
        <a:solidFill>
          <a:srgbClr val="DA8200"/>
        </a:solidFill>
      </dgm:spPr>
      <dgm:t>
        <a:bodyPr/>
        <a:lstStyle/>
        <a:p>
          <a:r>
            <a:rPr lang="pl-PL" dirty="0">
              <a:solidFill>
                <a:schemeClr val="accent2">
                  <a:lumMod val="50000"/>
                </a:schemeClr>
              </a:solidFill>
            </a:rPr>
            <a:t>Ministerstwo Inwestycji i Rozwoju </a:t>
          </a:r>
        </a:p>
        <a:p>
          <a:r>
            <a:rPr lang="pl-PL" dirty="0">
              <a:solidFill>
                <a:schemeClr val="accent2">
                  <a:lumMod val="50000"/>
                </a:schemeClr>
              </a:solidFill>
            </a:rPr>
            <a:t>– pozytywna opinia  		        07.11.2018</a:t>
          </a:r>
        </a:p>
      </dgm:t>
    </dgm:pt>
    <dgm:pt modelId="{B8B843BF-4EC1-491D-8D42-7EE1B0762E31}" type="parTrans" cxnId="{841C3DA6-C295-427B-B51B-202281FCEFF1}">
      <dgm:prSet/>
      <dgm:spPr/>
      <dgm:t>
        <a:bodyPr/>
        <a:lstStyle/>
        <a:p>
          <a:endParaRPr lang="pl-PL"/>
        </a:p>
      </dgm:t>
    </dgm:pt>
    <dgm:pt modelId="{6DC1C4F0-29CD-49AC-BB87-FA66931AE922}" type="sibTrans" cxnId="{841C3DA6-C295-427B-B51B-202281FCEFF1}">
      <dgm:prSet/>
      <dgm:spPr/>
      <dgm:t>
        <a:bodyPr/>
        <a:lstStyle/>
        <a:p>
          <a:endParaRPr lang="pl-PL"/>
        </a:p>
      </dgm:t>
    </dgm:pt>
    <dgm:pt modelId="{FD659159-0544-4BEE-A446-8D739BC3D99A}" type="pres">
      <dgm:prSet presAssocID="{A83F34F7-C5DE-48DF-8A81-97B38A0C4AB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C319704F-D5CE-4BBB-BB51-72565F276DA8}" type="pres">
      <dgm:prSet presAssocID="{A83F34F7-C5DE-48DF-8A81-97B38A0C4ABA}" presName="dummyMaxCanvas" presStyleCnt="0">
        <dgm:presLayoutVars/>
      </dgm:prSet>
      <dgm:spPr/>
    </dgm:pt>
    <dgm:pt modelId="{3D5BED08-460D-4096-9433-7B577EFA7904}" type="pres">
      <dgm:prSet presAssocID="{A83F34F7-C5DE-48DF-8A81-97B38A0C4AB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F5D7D78-7BB1-476E-945C-DFEB70AFCDBB}" type="pres">
      <dgm:prSet presAssocID="{A83F34F7-C5DE-48DF-8A81-97B38A0C4ABA}" presName="ThreeNodes_2" presStyleLbl="node1" presStyleIdx="1" presStyleCnt="3" custScaleY="9894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9722746-FFA1-41C3-87A2-A6FC94C7575E}" type="pres">
      <dgm:prSet presAssocID="{A83F34F7-C5DE-48DF-8A81-97B38A0C4AB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29AC3F7-C8DA-4E11-B0CA-A722F42A99D7}" type="pres">
      <dgm:prSet presAssocID="{A83F34F7-C5DE-48DF-8A81-97B38A0C4AB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1C94DA-2DA6-4712-9BCD-D66840BA79F3}" type="pres">
      <dgm:prSet presAssocID="{A83F34F7-C5DE-48DF-8A81-97B38A0C4AB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8C786C8-F43A-4B70-91C6-CDFA92D9A0F3}" type="pres">
      <dgm:prSet presAssocID="{A83F34F7-C5DE-48DF-8A81-97B38A0C4AB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39A23E7-3956-4884-BF98-22307182886E}" type="pres">
      <dgm:prSet presAssocID="{A83F34F7-C5DE-48DF-8A81-97B38A0C4AB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9CDBEC1-939B-473A-B4A0-1E2E4ACA2CDB}" type="pres">
      <dgm:prSet presAssocID="{A83F34F7-C5DE-48DF-8A81-97B38A0C4AB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841C3DA6-C295-427B-B51B-202281FCEFF1}" srcId="{A83F34F7-C5DE-48DF-8A81-97B38A0C4ABA}" destId="{94AB8F72-06E8-415B-8365-5F7CF6755B1F}" srcOrd="2" destOrd="0" parTransId="{B8B843BF-4EC1-491D-8D42-7EE1B0762E31}" sibTransId="{6DC1C4F0-29CD-49AC-BB87-FA66931AE922}"/>
    <dgm:cxn modelId="{B32A2763-82F8-430D-8ECA-ADEC84A67BF1}" type="presOf" srcId="{A83F34F7-C5DE-48DF-8A81-97B38A0C4ABA}" destId="{FD659159-0544-4BEE-A446-8D739BC3D99A}" srcOrd="0" destOrd="0" presId="urn:microsoft.com/office/officeart/2005/8/layout/vProcess5"/>
    <dgm:cxn modelId="{4F1D6D33-779B-46C4-A599-8A2D3A18E6C8}" srcId="{A83F34F7-C5DE-48DF-8A81-97B38A0C4ABA}" destId="{FCBD8F1E-48C0-4FC4-BC75-94898D9CB1CE}" srcOrd="0" destOrd="0" parTransId="{91CC2C02-BACD-4D06-B31F-3E092BE8239A}" sibTransId="{1F111170-4572-47BA-9A11-BE628503EDAE}"/>
    <dgm:cxn modelId="{5456C5A8-C4AD-4487-A730-B64E3626629E}" type="presOf" srcId="{1F111170-4572-47BA-9A11-BE628503EDAE}" destId="{B29AC3F7-C8DA-4E11-B0CA-A722F42A99D7}" srcOrd="0" destOrd="0" presId="urn:microsoft.com/office/officeart/2005/8/layout/vProcess5"/>
    <dgm:cxn modelId="{64B7E10B-1201-47DD-9407-B3233DF7996D}" type="presOf" srcId="{616182A1-E9FC-41C0-8D0A-BDDFA5BD8795}" destId="{C39A23E7-3956-4884-BF98-22307182886E}" srcOrd="1" destOrd="0" presId="urn:microsoft.com/office/officeart/2005/8/layout/vProcess5"/>
    <dgm:cxn modelId="{6389D5FB-5E81-402A-9979-4BE57A1C5F69}" type="presOf" srcId="{616182A1-E9FC-41C0-8D0A-BDDFA5BD8795}" destId="{7F5D7D78-7BB1-476E-945C-DFEB70AFCDBB}" srcOrd="0" destOrd="0" presId="urn:microsoft.com/office/officeart/2005/8/layout/vProcess5"/>
    <dgm:cxn modelId="{83D07CDE-27AF-434E-AABE-10D57FD9B863}" type="presOf" srcId="{FCBD8F1E-48C0-4FC4-BC75-94898D9CB1CE}" destId="{18C786C8-F43A-4B70-91C6-CDFA92D9A0F3}" srcOrd="1" destOrd="0" presId="urn:microsoft.com/office/officeart/2005/8/layout/vProcess5"/>
    <dgm:cxn modelId="{26D1868F-6E3C-4265-B0B4-35B17C2AEA9C}" type="presOf" srcId="{94AB8F72-06E8-415B-8365-5F7CF6755B1F}" destId="{D9722746-FFA1-41C3-87A2-A6FC94C7575E}" srcOrd="0" destOrd="0" presId="urn:microsoft.com/office/officeart/2005/8/layout/vProcess5"/>
    <dgm:cxn modelId="{E2737592-146E-4AAA-B701-A0FCB58099E1}" type="presOf" srcId="{94AB8F72-06E8-415B-8365-5F7CF6755B1F}" destId="{E9CDBEC1-939B-473A-B4A0-1E2E4ACA2CDB}" srcOrd="1" destOrd="0" presId="urn:microsoft.com/office/officeart/2005/8/layout/vProcess5"/>
    <dgm:cxn modelId="{6BA3426B-2AE3-41F5-9C89-A6776CA8E589}" srcId="{A83F34F7-C5DE-48DF-8A81-97B38A0C4ABA}" destId="{616182A1-E9FC-41C0-8D0A-BDDFA5BD8795}" srcOrd="1" destOrd="0" parTransId="{9CFC5393-C197-474A-AB12-1817E0794254}" sibTransId="{06A0BD5D-917B-493E-A454-6B6D959A9E83}"/>
    <dgm:cxn modelId="{3860A5D7-712B-4D05-A0EE-739ACBCD7EC9}" type="presOf" srcId="{FCBD8F1E-48C0-4FC4-BC75-94898D9CB1CE}" destId="{3D5BED08-460D-4096-9433-7B577EFA7904}" srcOrd="0" destOrd="0" presId="urn:microsoft.com/office/officeart/2005/8/layout/vProcess5"/>
    <dgm:cxn modelId="{E8938AFA-1C7E-4ABB-ACD9-7AB47B1BB0E1}" type="presOf" srcId="{06A0BD5D-917B-493E-A454-6B6D959A9E83}" destId="{A91C94DA-2DA6-4712-9BCD-D66840BA79F3}" srcOrd="0" destOrd="0" presId="urn:microsoft.com/office/officeart/2005/8/layout/vProcess5"/>
    <dgm:cxn modelId="{D1AF68F9-1DBE-4E05-9A5C-CD7F29AA275A}" type="presParOf" srcId="{FD659159-0544-4BEE-A446-8D739BC3D99A}" destId="{C319704F-D5CE-4BBB-BB51-72565F276DA8}" srcOrd="0" destOrd="0" presId="urn:microsoft.com/office/officeart/2005/8/layout/vProcess5"/>
    <dgm:cxn modelId="{463BC8CC-52CE-4F70-A229-42F0584A3444}" type="presParOf" srcId="{FD659159-0544-4BEE-A446-8D739BC3D99A}" destId="{3D5BED08-460D-4096-9433-7B577EFA7904}" srcOrd="1" destOrd="0" presId="urn:microsoft.com/office/officeart/2005/8/layout/vProcess5"/>
    <dgm:cxn modelId="{EE01491E-5F96-46CC-A67D-C327B14B73CC}" type="presParOf" srcId="{FD659159-0544-4BEE-A446-8D739BC3D99A}" destId="{7F5D7D78-7BB1-476E-945C-DFEB70AFCDBB}" srcOrd="2" destOrd="0" presId="urn:microsoft.com/office/officeart/2005/8/layout/vProcess5"/>
    <dgm:cxn modelId="{9682E09D-3E81-4788-B99C-CFD5D2FE0D70}" type="presParOf" srcId="{FD659159-0544-4BEE-A446-8D739BC3D99A}" destId="{D9722746-FFA1-41C3-87A2-A6FC94C7575E}" srcOrd="3" destOrd="0" presId="urn:microsoft.com/office/officeart/2005/8/layout/vProcess5"/>
    <dgm:cxn modelId="{3A55C674-7E37-4643-AA66-F854E1CF9214}" type="presParOf" srcId="{FD659159-0544-4BEE-A446-8D739BC3D99A}" destId="{B29AC3F7-C8DA-4E11-B0CA-A722F42A99D7}" srcOrd="4" destOrd="0" presId="urn:microsoft.com/office/officeart/2005/8/layout/vProcess5"/>
    <dgm:cxn modelId="{22744FFA-D68D-4EC7-8EBD-D2E075A368E7}" type="presParOf" srcId="{FD659159-0544-4BEE-A446-8D739BC3D99A}" destId="{A91C94DA-2DA6-4712-9BCD-D66840BA79F3}" srcOrd="5" destOrd="0" presId="urn:microsoft.com/office/officeart/2005/8/layout/vProcess5"/>
    <dgm:cxn modelId="{AD1D69C8-75BE-4E17-AE61-00C60EA23B55}" type="presParOf" srcId="{FD659159-0544-4BEE-A446-8D739BC3D99A}" destId="{18C786C8-F43A-4B70-91C6-CDFA92D9A0F3}" srcOrd="6" destOrd="0" presId="urn:microsoft.com/office/officeart/2005/8/layout/vProcess5"/>
    <dgm:cxn modelId="{6C1653FC-D646-44C1-BAF1-079F91030A5C}" type="presParOf" srcId="{FD659159-0544-4BEE-A446-8D739BC3D99A}" destId="{C39A23E7-3956-4884-BF98-22307182886E}" srcOrd="7" destOrd="0" presId="urn:microsoft.com/office/officeart/2005/8/layout/vProcess5"/>
    <dgm:cxn modelId="{A147EEBD-23A5-4303-94B5-5366E7598546}" type="presParOf" srcId="{FD659159-0544-4BEE-A446-8D739BC3D99A}" destId="{E9CDBEC1-939B-473A-B4A0-1E2E4ACA2CD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C33D16-BCB0-4252-A57F-D6C026F9B704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6A8E872-096D-44D9-B540-1ED8007D7827}">
      <dgm:prSet phldrT="[Teks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pl-PL" sz="1100" dirty="0">
              <a:solidFill>
                <a:schemeClr val="tx1"/>
              </a:solidFill>
            </a:rPr>
            <a:t>Działanie </a:t>
          </a:r>
          <a:r>
            <a:rPr lang="pl-PL" sz="1400" dirty="0">
              <a:solidFill>
                <a:schemeClr val="tx1"/>
              </a:solidFill>
            </a:rPr>
            <a:t>2.3</a:t>
          </a:r>
        </a:p>
        <a:p>
          <a:r>
            <a:rPr lang="pl-PL" sz="1200" dirty="0">
              <a:solidFill>
                <a:schemeClr val="tx1"/>
              </a:solidFill>
            </a:rPr>
            <a:t>21 mln euro</a:t>
          </a:r>
        </a:p>
      </dgm:t>
    </dgm:pt>
    <dgm:pt modelId="{2E826EC6-4DF0-4214-B552-5471345AAB18}" type="parTrans" cxnId="{B25BECDB-FD6E-44D9-8D3E-42ED09822066}">
      <dgm:prSet/>
      <dgm:spPr/>
      <dgm:t>
        <a:bodyPr/>
        <a:lstStyle/>
        <a:p>
          <a:endParaRPr lang="pl-PL"/>
        </a:p>
      </dgm:t>
    </dgm:pt>
    <dgm:pt modelId="{464713B2-3352-4E4C-809F-A75B320B9B23}" type="sibTrans" cxnId="{B25BECDB-FD6E-44D9-8D3E-42ED09822066}">
      <dgm:prSet/>
      <dgm:spPr/>
      <dgm:t>
        <a:bodyPr/>
        <a:lstStyle/>
        <a:p>
          <a:endParaRPr lang="pl-PL"/>
        </a:p>
      </dgm:t>
    </dgm:pt>
    <dgm:pt modelId="{89BE1DAF-1C84-4479-B448-40458BDD9213}">
      <dgm:prSet phldrT="[Tekst]" custT="1"/>
      <dgm:spPr>
        <a:solidFill>
          <a:srgbClr val="FF9900"/>
        </a:solidFill>
      </dgm:spPr>
      <dgm:t>
        <a:bodyPr/>
        <a:lstStyle/>
        <a:p>
          <a:r>
            <a:rPr lang="pl-PL" sz="1100" dirty="0">
              <a:solidFill>
                <a:schemeClr val="tx1"/>
              </a:solidFill>
            </a:rPr>
            <a:t>Działanie </a:t>
          </a:r>
          <a:r>
            <a:rPr lang="pl-PL" sz="1400" b="1" dirty="0">
              <a:solidFill>
                <a:schemeClr val="tx1"/>
              </a:solidFill>
            </a:rPr>
            <a:t>1.12</a:t>
          </a:r>
        </a:p>
        <a:p>
          <a:r>
            <a:rPr lang="pl-PL" sz="1200" b="0" dirty="0">
              <a:solidFill>
                <a:schemeClr val="tx1"/>
              </a:solidFill>
            </a:rPr>
            <a:t>4 mln eur</a:t>
          </a:r>
          <a:r>
            <a:rPr lang="pl-PL" sz="1200" b="0" dirty="0"/>
            <a:t>o</a:t>
          </a:r>
        </a:p>
      </dgm:t>
    </dgm:pt>
    <dgm:pt modelId="{2F42A93A-0833-46B3-B3FD-2612AE3747D3}" type="parTrans" cxnId="{C1830FEB-4ED0-46AE-8555-CE168896FAE7}">
      <dgm:prSet/>
      <dgm:spPr/>
      <dgm:t>
        <a:bodyPr/>
        <a:lstStyle/>
        <a:p>
          <a:endParaRPr lang="pl-PL"/>
        </a:p>
      </dgm:t>
    </dgm:pt>
    <dgm:pt modelId="{9D2A35E4-03D0-4016-A4D7-E2A8AC1F7226}" type="sibTrans" cxnId="{C1830FEB-4ED0-46AE-8555-CE168896FAE7}">
      <dgm:prSet/>
      <dgm:spPr/>
      <dgm:t>
        <a:bodyPr/>
        <a:lstStyle/>
        <a:p>
          <a:endParaRPr lang="pl-PL"/>
        </a:p>
      </dgm:t>
    </dgm:pt>
    <dgm:pt modelId="{FBC10D01-02C8-48D5-B767-BECDD0372FF2}">
      <dgm:prSet phldrT="[Teks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pl-PL" sz="1100" b="1" dirty="0">
              <a:solidFill>
                <a:schemeClr val="tx1"/>
              </a:solidFill>
            </a:rPr>
            <a:t>Działanie </a:t>
          </a:r>
          <a:r>
            <a:rPr lang="pl-PL" sz="1400" b="1" dirty="0">
              <a:solidFill>
                <a:schemeClr val="tx1"/>
              </a:solidFill>
            </a:rPr>
            <a:t>5.3</a:t>
          </a:r>
        </a:p>
        <a:p>
          <a:r>
            <a:rPr lang="pl-PL" sz="1200" b="1" dirty="0">
              <a:solidFill>
                <a:schemeClr val="tx1"/>
              </a:solidFill>
            </a:rPr>
            <a:t>4 mln </a:t>
          </a:r>
          <a:r>
            <a:rPr lang="pl-PL" sz="1200" b="1" dirty="0" smtClean="0">
              <a:solidFill>
                <a:schemeClr val="tx1"/>
              </a:solidFill>
            </a:rPr>
            <a:t>euro</a:t>
          </a:r>
          <a:endParaRPr lang="pl-PL" sz="1200" b="1" dirty="0">
            <a:solidFill>
              <a:schemeClr val="tx1"/>
            </a:solidFill>
          </a:endParaRPr>
        </a:p>
      </dgm:t>
    </dgm:pt>
    <dgm:pt modelId="{7AFF5912-EE9C-40CA-AB7A-BF0EDF815F2D}" type="parTrans" cxnId="{3B120450-F3D5-4986-9DD5-83F1ECBFA1F1}">
      <dgm:prSet/>
      <dgm:spPr/>
      <dgm:t>
        <a:bodyPr/>
        <a:lstStyle/>
        <a:p>
          <a:endParaRPr lang="pl-PL"/>
        </a:p>
      </dgm:t>
    </dgm:pt>
    <dgm:pt modelId="{B8237A80-1F6C-4D45-8F32-7D4F21FB1794}" type="sibTrans" cxnId="{3B120450-F3D5-4986-9DD5-83F1ECBFA1F1}">
      <dgm:prSet/>
      <dgm:spPr/>
      <dgm:t>
        <a:bodyPr/>
        <a:lstStyle/>
        <a:p>
          <a:endParaRPr lang="pl-PL"/>
        </a:p>
      </dgm:t>
    </dgm:pt>
    <dgm:pt modelId="{954E050D-C3D4-4951-8F95-5B03FA0B663D}">
      <dgm:prSet phldrT="[Tekst]"/>
      <dgm:spPr/>
      <dgm:t>
        <a:bodyPr/>
        <a:lstStyle/>
        <a:p>
          <a:endParaRPr lang="pl-PL" dirty="0">
            <a:solidFill>
              <a:schemeClr val="tx1"/>
            </a:solidFill>
          </a:endParaRPr>
        </a:p>
      </dgm:t>
    </dgm:pt>
    <dgm:pt modelId="{1CDCCBF3-D55C-4C1B-99F4-7ACD1F5E440A}" type="sibTrans" cxnId="{4E1A99EA-3A6F-42BF-B406-0DEF8DFE8B9C}">
      <dgm:prSet/>
      <dgm:spPr/>
      <dgm:t>
        <a:bodyPr/>
        <a:lstStyle/>
        <a:p>
          <a:endParaRPr lang="pl-PL"/>
        </a:p>
      </dgm:t>
    </dgm:pt>
    <dgm:pt modelId="{7CFD6971-916B-40B4-891C-F6DA23EED37E}" type="parTrans" cxnId="{4E1A99EA-3A6F-42BF-B406-0DEF8DFE8B9C}">
      <dgm:prSet/>
      <dgm:spPr/>
      <dgm:t>
        <a:bodyPr/>
        <a:lstStyle/>
        <a:p>
          <a:endParaRPr lang="pl-PL"/>
        </a:p>
      </dgm:t>
    </dgm:pt>
    <dgm:pt modelId="{BB47FB26-21C1-403D-BB64-AB75B5FFD42D}" type="pres">
      <dgm:prSet presAssocID="{17C33D16-BCB0-4252-A57F-D6C026F9B70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E4C6C21-8C59-41F2-BAA2-326F19B8057C}" type="pres">
      <dgm:prSet presAssocID="{17C33D16-BCB0-4252-A57F-D6C026F9B704}" presName="ellipse" presStyleLbl="trBgShp" presStyleIdx="0" presStyleCnt="1" custScaleX="140006" custScaleY="140783" custLinFactNeighborX="2445" custLinFactNeighborY="21883"/>
      <dgm:spPr>
        <a:solidFill>
          <a:schemeClr val="accent6">
            <a:lumMod val="60000"/>
            <a:lumOff val="40000"/>
            <a:alpha val="40000"/>
          </a:schemeClr>
        </a:solidFill>
      </dgm:spPr>
    </dgm:pt>
    <dgm:pt modelId="{C453431B-ED14-48D5-8E37-F70B2437E88B}" type="pres">
      <dgm:prSet presAssocID="{17C33D16-BCB0-4252-A57F-D6C026F9B704}" presName="arrow1" presStyleLbl="fgShp" presStyleIdx="0" presStyleCnt="1" custLinFactY="7286" custLinFactNeighborX="0" custLinFactNeighborY="100000"/>
      <dgm:spPr>
        <a:solidFill>
          <a:schemeClr val="bg2">
            <a:lumMod val="50000"/>
          </a:schemeClr>
        </a:solidFill>
      </dgm:spPr>
    </dgm:pt>
    <dgm:pt modelId="{B6F922E5-1BCD-4EF7-A11D-F655AF9F2658}" type="pres">
      <dgm:prSet presAssocID="{17C33D16-BCB0-4252-A57F-D6C026F9B704}" presName="rectangle" presStyleLbl="revTx" presStyleIdx="0" presStyleCnt="1" custLinFactNeighborX="3094" custLinFactNeighborY="-322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C5B7F3D-683E-4649-B33B-CB65704237EC}" type="pres">
      <dgm:prSet presAssocID="{89BE1DAF-1C84-4479-B448-40458BDD9213}" presName="item1" presStyleLbl="node1" presStyleIdx="0" presStyleCnt="3" custScaleX="125191" custScaleY="99084" custLinFactNeighborX="-13175" custLinFactNeighborY="-9883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53E14A0-4155-46BF-971C-765D86372DEA}" type="pres">
      <dgm:prSet presAssocID="{FBC10D01-02C8-48D5-B767-BECDD0372FF2}" presName="item2" presStyleLbl="node1" presStyleIdx="1" presStyleCnt="3" custScaleX="132912" custScaleY="124417" custLinFactNeighborX="-72223" custLinFactNeighborY="-4426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49CDF9A-168F-4043-B788-AECBBAF563CA}" type="pres">
      <dgm:prSet presAssocID="{954E050D-C3D4-4951-8F95-5B03FA0B663D}" presName="item3" presStyleLbl="node1" presStyleIdx="2" presStyleCnt="3" custScaleX="132922" custScaleY="115557" custLinFactNeighborX="87262" custLinFactNeighborY="-203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B164D0A-7BBA-49B2-AD6E-742DA1773A8A}" type="pres">
      <dgm:prSet presAssocID="{17C33D16-BCB0-4252-A57F-D6C026F9B704}" presName="funnel" presStyleLbl="trAlignAcc1" presStyleIdx="0" presStyleCnt="1" custAng="0" custScaleX="160572" custScaleY="112838" custLinFactNeighborX="4337" custLinFactNeighborY="4829"/>
      <dgm:spPr>
        <a:ln>
          <a:solidFill>
            <a:schemeClr val="accent5">
              <a:lumMod val="50000"/>
            </a:schemeClr>
          </a:solidFill>
        </a:ln>
      </dgm:spPr>
    </dgm:pt>
  </dgm:ptLst>
  <dgm:cxnLst>
    <dgm:cxn modelId="{C1830FEB-4ED0-46AE-8555-CE168896FAE7}" srcId="{17C33D16-BCB0-4252-A57F-D6C026F9B704}" destId="{89BE1DAF-1C84-4479-B448-40458BDD9213}" srcOrd="1" destOrd="0" parTransId="{2F42A93A-0833-46B3-B3FD-2612AE3747D3}" sibTransId="{9D2A35E4-03D0-4016-A4D7-E2A8AC1F7226}"/>
    <dgm:cxn modelId="{6CF6347B-E845-4D62-BCEC-7E1BA3EDA0BD}" type="presOf" srcId="{17C33D16-BCB0-4252-A57F-D6C026F9B704}" destId="{BB47FB26-21C1-403D-BB64-AB75B5FFD42D}" srcOrd="0" destOrd="0" presId="urn:microsoft.com/office/officeart/2005/8/layout/funnel1"/>
    <dgm:cxn modelId="{4E1A99EA-3A6F-42BF-B406-0DEF8DFE8B9C}" srcId="{17C33D16-BCB0-4252-A57F-D6C026F9B704}" destId="{954E050D-C3D4-4951-8F95-5B03FA0B663D}" srcOrd="3" destOrd="0" parTransId="{7CFD6971-916B-40B4-891C-F6DA23EED37E}" sibTransId="{1CDCCBF3-D55C-4C1B-99F4-7ACD1F5E440A}"/>
    <dgm:cxn modelId="{3B120450-F3D5-4986-9DD5-83F1ECBFA1F1}" srcId="{17C33D16-BCB0-4252-A57F-D6C026F9B704}" destId="{FBC10D01-02C8-48D5-B767-BECDD0372FF2}" srcOrd="2" destOrd="0" parTransId="{7AFF5912-EE9C-40CA-AB7A-BF0EDF815F2D}" sibTransId="{B8237A80-1F6C-4D45-8F32-7D4F21FB1794}"/>
    <dgm:cxn modelId="{4D45614F-9201-4D8B-AFE4-373E66B8E173}" type="presOf" srcId="{FBC10D01-02C8-48D5-B767-BECDD0372FF2}" destId="{0C5B7F3D-683E-4649-B33B-CB65704237EC}" srcOrd="0" destOrd="0" presId="urn:microsoft.com/office/officeart/2005/8/layout/funnel1"/>
    <dgm:cxn modelId="{B25BECDB-FD6E-44D9-8D3E-42ED09822066}" srcId="{17C33D16-BCB0-4252-A57F-D6C026F9B704}" destId="{16A8E872-096D-44D9-B540-1ED8007D7827}" srcOrd="0" destOrd="0" parTransId="{2E826EC6-4DF0-4214-B552-5471345AAB18}" sibTransId="{464713B2-3352-4E4C-809F-A75B320B9B23}"/>
    <dgm:cxn modelId="{DF8EA846-2746-43A4-BBA2-668D97676742}" type="presOf" srcId="{89BE1DAF-1C84-4479-B448-40458BDD9213}" destId="{653E14A0-4155-46BF-971C-765D86372DEA}" srcOrd="0" destOrd="0" presId="urn:microsoft.com/office/officeart/2005/8/layout/funnel1"/>
    <dgm:cxn modelId="{799F90AF-30A8-40B9-9A03-A43A6E506A0C}" type="presOf" srcId="{954E050D-C3D4-4951-8F95-5B03FA0B663D}" destId="{B6F922E5-1BCD-4EF7-A11D-F655AF9F2658}" srcOrd="0" destOrd="0" presId="urn:microsoft.com/office/officeart/2005/8/layout/funnel1"/>
    <dgm:cxn modelId="{81ABDB60-345E-4A1E-BCF3-DE4EDE38B358}" type="presOf" srcId="{16A8E872-096D-44D9-B540-1ED8007D7827}" destId="{249CDF9A-168F-4043-B788-AECBBAF563CA}" srcOrd="0" destOrd="0" presId="urn:microsoft.com/office/officeart/2005/8/layout/funnel1"/>
    <dgm:cxn modelId="{D78E4111-4CEA-4F28-93D7-A1ED7189D296}" type="presParOf" srcId="{BB47FB26-21C1-403D-BB64-AB75B5FFD42D}" destId="{4E4C6C21-8C59-41F2-BAA2-326F19B8057C}" srcOrd="0" destOrd="0" presId="urn:microsoft.com/office/officeart/2005/8/layout/funnel1"/>
    <dgm:cxn modelId="{4BE4215F-7C88-4DD4-91C5-7AB1E41C306F}" type="presParOf" srcId="{BB47FB26-21C1-403D-BB64-AB75B5FFD42D}" destId="{C453431B-ED14-48D5-8E37-F70B2437E88B}" srcOrd="1" destOrd="0" presId="urn:microsoft.com/office/officeart/2005/8/layout/funnel1"/>
    <dgm:cxn modelId="{AEE3E3F1-C501-4E1D-8908-1CDEC0B1CA31}" type="presParOf" srcId="{BB47FB26-21C1-403D-BB64-AB75B5FFD42D}" destId="{B6F922E5-1BCD-4EF7-A11D-F655AF9F2658}" srcOrd="2" destOrd="0" presId="urn:microsoft.com/office/officeart/2005/8/layout/funnel1"/>
    <dgm:cxn modelId="{B1ED9E29-97E6-40A4-957F-38AE0F6667F8}" type="presParOf" srcId="{BB47FB26-21C1-403D-BB64-AB75B5FFD42D}" destId="{0C5B7F3D-683E-4649-B33B-CB65704237EC}" srcOrd="3" destOrd="0" presId="urn:microsoft.com/office/officeart/2005/8/layout/funnel1"/>
    <dgm:cxn modelId="{88D969A5-9941-4EE3-B8F9-ED9B32639EC9}" type="presParOf" srcId="{BB47FB26-21C1-403D-BB64-AB75B5FFD42D}" destId="{653E14A0-4155-46BF-971C-765D86372DEA}" srcOrd="4" destOrd="0" presId="urn:microsoft.com/office/officeart/2005/8/layout/funnel1"/>
    <dgm:cxn modelId="{A58A54EA-2313-41C7-A3CD-425B3832AD3B}" type="presParOf" srcId="{BB47FB26-21C1-403D-BB64-AB75B5FFD42D}" destId="{249CDF9A-168F-4043-B788-AECBBAF563CA}" srcOrd="5" destOrd="0" presId="urn:microsoft.com/office/officeart/2005/8/layout/funnel1"/>
    <dgm:cxn modelId="{B64C7F49-7AFF-463C-84A7-984A1EF90E1D}" type="presParOf" srcId="{BB47FB26-21C1-403D-BB64-AB75B5FFD42D}" destId="{DB164D0A-7BBA-49B2-AD6E-742DA1773A8A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C33D16-BCB0-4252-A57F-D6C026F9B704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6A8E872-096D-44D9-B540-1ED8007D7827}">
      <dgm:prSet phldrT="[Teks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l-PL" sz="1100" dirty="0">
              <a:solidFill>
                <a:schemeClr val="tx1"/>
              </a:solidFill>
            </a:rPr>
            <a:t>Działanie </a:t>
          </a:r>
          <a:r>
            <a:rPr lang="pl-PL" sz="1400" dirty="0">
              <a:solidFill>
                <a:schemeClr val="tx1"/>
              </a:solidFill>
            </a:rPr>
            <a:t>8.4</a:t>
          </a:r>
        </a:p>
        <a:p>
          <a:r>
            <a:rPr lang="pl-PL" sz="1200" dirty="0">
              <a:solidFill>
                <a:schemeClr val="tx1"/>
              </a:solidFill>
            </a:rPr>
            <a:t>4 mln euro</a:t>
          </a:r>
        </a:p>
      </dgm:t>
    </dgm:pt>
    <dgm:pt modelId="{2E826EC6-4DF0-4214-B552-5471345AAB18}" type="parTrans" cxnId="{B25BECDB-FD6E-44D9-8D3E-42ED09822066}">
      <dgm:prSet/>
      <dgm:spPr/>
      <dgm:t>
        <a:bodyPr/>
        <a:lstStyle/>
        <a:p>
          <a:endParaRPr lang="pl-PL"/>
        </a:p>
      </dgm:t>
    </dgm:pt>
    <dgm:pt modelId="{464713B2-3352-4E4C-809F-A75B320B9B23}" type="sibTrans" cxnId="{B25BECDB-FD6E-44D9-8D3E-42ED09822066}">
      <dgm:prSet/>
      <dgm:spPr/>
      <dgm:t>
        <a:bodyPr/>
        <a:lstStyle/>
        <a:p>
          <a:endParaRPr lang="pl-PL"/>
        </a:p>
      </dgm:t>
    </dgm:pt>
    <dgm:pt modelId="{89BE1DAF-1C84-4479-B448-40458BDD9213}">
      <dgm:prSet phldrT="[Teks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pl-PL" sz="1200" dirty="0">
              <a:solidFill>
                <a:schemeClr val="tx1"/>
              </a:solidFill>
            </a:rPr>
            <a:t>Działanie</a:t>
          </a:r>
        </a:p>
        <a:p>
          <a:r>
            <a:rPr lang="pl-PL" sz="1200" b="1" dirty="0">
              <a:solidFill>
                <a:schemeClr val="tx1"/>
              </a:solidFill>
            </a:rPr>
            <a:t>1.8</a:t>
          </a:r>
        </a:p>
        <a:p>
          <a:r>
            <a:rPr lang="pl-PL" sz="1200" b="0" dirty="0">
              <a:solidFill>
                <a:schemeClr val="tx1"/>
              </a:solidFill>
            </a:rPr>
            <a:t>5 mln euro</a:t>
          </a:r>
        </a:p>
      </dgm:t>
    </dgm:pt>
    <dgm:pt modelId="{2F42A93A-0833-46B3-B3FD-2612AE3747D3}" type="parTrans" cxnId="{C1830FEB-4ED0-46AE-8555-CE168896FAE7}">
      <dgm:prSet/>
      <dgm:spPr/>
      <dgm:t>
        <a:bodyPr/>
        <a:lstStyle/>
        <a:p>
          <a:endParaRPr lang="pl-PL"/>
        </a:p>
      </dgm:t>
    </dgm:pt>
    <dgm:pt modelId="{9D2A35E4-03D0-4016-A4D7-E2A8AC1F7226}" type="sibTrans" cxnId="{C1830FEB-4ED0-46AE-8555-CE168896FAE7}">
      <dgm:prSet/>
      <dgm:spPr/>
      <dgm:t>
        <a:bodyPr/>
        <a:lstStyle/>
        <a:p>
          <a:endParaRPr lang="pl-PL"/>
        </a:p>
      </dgm:t>
    </dgm:pt>
    <dgm:pt modelId="{FBC10D01-02C8-48D5-B767-BECDD0372FF2}">
      <dgm:prSet phldrT="[Tekst]" custT="1"/>
      <dgm:spPr>
        <a:solidFill>
          <a:srgbClr val="D10588"/>
        </a:solidFill>
      </dgm:spPr>
      <dgm:t>
        <a:bodyPr/>
        <a:lstStyle/>
        <a:p>
          <a:r>
            <a:rPr lang="pl-PL" sz="1100" dirty="0">
              <a:solidFill>
                <a:schemeClr val="tx1"/>
              </a:solidFill>
            </a:rPr>
            <a:t>Działanie </a:t>
          </a:r>
          <a:r>
            <a:rPr lang="pl-PL" sz="1400" dirty="0">
              <a:solidFill>
                <a:schemeClr val="tx1"/>
              </a:solidFill>
            </a:rPr>
            <a:t>8.8 </a:t>
          </a:r>
        </a:p>
        <a:p>
          <a:r>
            <a:rPr lang="pl-PL" sz="1200" dirty="0">
              <a:solidFill>
                <a:schemeClr val="tx1"/>
              </a:solidFill>
            </a:rPr>
            <a:t>2 mln euro</a:t>
          </a:r>
        </a:p>
      </dgm:t>
    </dgm:pt>
    <dgm:pt modelId="{7AFF5912-EE9C-40CA-AB7A-BF0EDF815F2D}" type="parTrans" cxnId="{3B120450-F3D5-4986-9DD5-83F1ECBFA1F1}">
      <dgm:prSet/>
      <dgm:spPr/>
      <dgm:t>
        <a:bodyPr/>
        <a:lstStyle/>
        <a:p>
          <a:endParaRPr lang="pl-PL"/>
        </a:p>
      </dgm:t>
    </dgm:pt>
    <dgm:pt modelId="{B8237A80-1F6C-4D45-8F32-7D4F21FB1794}" type="sibTrans" cxnId="{3B120450-F3D5-4986-9DD5-83F1ECBFA1F1}">
      <dgm:prSet/>
      <dgm:spPr/>
      <dgm:t>
        <a:bodyPr/>
        <a:lstStyle/>
        <a:p>
          <a:endParaRPr lang="pl-PL"/>
        </a:p>
      </dgm:t>
    </dgm:pt>
    <dgm:pt modelId="{954E050D-C3D4-4951-8F95-5B03FA0B663D}">
      <dgm:prSet phldrT="[Tekst]"/>
      <dgm:spPr/>
      <dgm:t>
        <a:bodyPr/>
        <a:lstStyle/>
        <a:p>
          <a:endParaRPr lang="pl-PL" dirty="0"/>
        </a:p>
      </dgm:t>
    </dgm:pt>
    <dgm:pt modelId="{7CFD6971-916B-40B4-891C-F6DA23EED37E}" type="parTrans" cxnId="{4E1A99EA-3A6F-42BF-B406-0DEF8DFE8B9C}">
      <dgm:prSet/>
      <dgm:spPr/>
      <dgm:t>
        <a:bodyPr/>
        <a:lstStyle/>
        <a:p>
          <a:endParaRPr lang="pl-PL"/>
        </a:p>
      </dgm:t>
    </dgm:pt>
    <dgm:pt modelId="{1CDCCBF3-D55C-4C1B-99F4-7ACD1F5E440A}" type="sibTrans" cxnId="{4E1A99EA-3A6F-42BF-B406-0DEF8DFE8B9C}">
      <dgm:prSet/>
      <dgm:spPr/>
      <dgm:t>
        <a:bodyPr/>
        <a:lstStyle/>
        <a:p>
          <a:endParaRPr lang="pl-PL"/>
        </a:p>
      </dgm:t>
    </dgm:pt>
    <dgm:pt modelId="{BB47FB26-21C1-403D-BB64-AB75B5FFD42D}" type="pres">
      <dgm:prSet presAssocID="{17C33D16-BCB0-4252-A57F-D6C026F9B704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E4C6C21-8C59-41F2-BAA2-326F19B8057C}" type="pres">
      <dgm:prSet presAssocID="{17C33D16-BCB0-4252-A57F-D6C026F9B704}" presName="ellipse" presStyleLbl="trBgShp" presStyleIdx="0" presStyleCnt="1" custScaleX="143969" custScaleY="134338" custLinFactNeighborX="7342" custLinFactNeighborY="32566"/>
      <dgm:spPr>
        <a:solidFill>
          <a:srgbClr val="FFC1FF">
            <a:alpha val="40000"/>
          </a:srgbClr>
        </a:solidFill>
      </dgm:spPr>
    </dgm:pt>
    <dgm:pt modelId="{C453431B-ED14-48D5-8E37-F70B2437E88B}" type="pres">
      <dgm:prSet presAssocID="{17C33D16-BCB0-4252-A57F-D6C026F9B704}" presName="arrow1" presStyleLbl="fgShp" presStyleIdx="0" presStyleCnt="1" custLinFactNeighborX="-3658" custLinFactNeighborY="93447"/>
      <dgm:spPr>
        <a:solidFill>
          <a:schemeClr val="accent2">
            <a:lumMod val="75000"/>
          </a:schemeClr>
        </a:solidFill>
      </dgm:spPr>
    </dgm:pt>
    <dgm:pt modelId="{B6F922E5-1BCD-4EF7-A11D-F655AF9F2658}" type="pres">
      <dgm:prSet presAssocID="{17C33D16-BCB0-4252-A57F-D6C026F9B704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C5B7F3D-683E-4649-B33B-CB65704237EC}" type="pres">
      <dgm:prSet presAssocID="{89BE1DAF-1C84-4479-B448-40458BDD9213}" presName="item1" presStyleLbl="node1" presStyleIdx="0" presStyleCnt="3" custScaleX="116611" custLinFactY="-4401" custLinFactNeighborX="-12476" custLinFactNeighborY="-10000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53E14A0-4155-46BF-971C-765D86372DEA}" type="pres">
      <dgm:prSet presAssocID="{FBC10D01-02C8-48D5-B767-BECDD0372FF2}" presName="item2" presStyleLbl="node1" presStyleIdx="1" presStyleCnt="3" custScaleX="120348" custScaleY="124211" custLinFactNeighborX="-66820" custLinFactNeighborY="-4148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49CDF9A-168F-4043-B788-AECBBAF563CA}" type="pres">
      <dgm:prSet presAssocID="{954E050D-C3D4-4951-8F95-5B03FA0B663D}" presName="item3" presStyleLbl="node1" presStyleIdx="2" presStyleCnt="3" custScaleX="128785" custLinFactNeighborX="84183" custLinFactNeighborY="-932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B164D0A-7BBA-49B2-AD6E-742DA1773A8A}" type="pres">
      <dgm:prSet presAssocID="{17C33D16-BCB0-4252-A57F-D6C026F9B704}" presName="funnel" presStyleLbl="trAlignAcc1" presStyleIdx="0" presStyleCnt="1" custScaleX="142857" custScaleY="112193" custLinFactNeighborX="0" custLinFactNeighborY="2960"/>
      <dgm:spPr>
        <a:ln>
          <a:solidFill>
            <a:schemeClr val="accent2">
              <a:lumMod val="50000"/>
            </a:schemeClr>
          </a:solidFill>
        </a:ln>
      </dgm:spPr>
    </dgm:pt>
  </dgm:ptLst>
  <dgm:cxnLst>
    <dgm:cxn modelId="{C1830FEB-4ED0-46AE-8555-CE168896FAE7}" srcId="{17C33D16-BCB0-4252-A57F-D6C026F9B704}" destId="{89BE1DAF-1C84-4479-B448-40458BDD9213}" srcOrd="1" destOrd="0" parTransId="{2F42A93A-0833-46B3-B3FD-2612AE3747D3}" sibTransId="{9D2A35E4-03D0-4016-A4D7-E2A8AC1F7226}"/>
    <dgm:cxn modelId="{6CF6347B-E845-4D62-BCEC-7E1BA3EDA0BD}" type="presOf" srcId="{17C33D16-BCB0-4252-A57F-D6C026F9B704}" destId="{BB47FB26-21C1-403D-BB64-AB75B5FFD42D}" srcOrd="0" destOrd="0" presId="urn:microsoft.com/office/officeart/2005/8/layout/funnel1"/>
    <dgm:cxn modelId="{4E1A99EA-3A6F-42BF-B406-0DEF8DFE8B9C}" srcId="{17C33D16-BCB0-4252-A57F-D6C026F9B704}" destId="{954E050D-C3D4-4951-8F95-5B03FA0B663D}" srcOrd="3" destOrd="0" parTransId="{7CFD6971-916B-40B4-891C-F6DA23EED37E}" sibTransId="{1CDCCBF3-D55C-4C1B-99F4-7ACD1F5E440A}"/>
    <dgm:cxn modelId="{3B120450-F3D5-4986-9DD5-83F1ECBFA1F1}" srcId="{17C33D16-BCB0-4252-A57F-D6C026F9B704}" destId="{FBC10D01-02C8-48D5-B767-BECDD0372FF2}" srcOrd="2" destOrd="0" parTransId="{7AFF5912-EE9C-40CA-AB7A-BF0EDF815F2D}" sibTransId="{B8237A80-1F6C-4D45-8F32-7D4F21FB1794}"/>
    <dgm:cxn modelId="{4D45614F-9201-4D8B-AFE4-373E66B8E173}" type="presOf" srcId="{FBC10D01-02C8-48D5-B767-BECDD0372FF2}" destId="{0C5B7F3D-683E-4649-B33B-CB65704237EC}" srcOrd="0" destOrd="0" presId="urn:microsoft.com/office/officeart/2005/8/layout/funnel1"/>
    <dgm:cxn modelId="{B25BECDB-FD6E-44D9-8D3E-42ED09822066}" srcId="{17C33D16-BCB0-4252-A57F-D6C026F9B704}" destId="{16A8E872-096D-44D9-B540-1ED8007D7827}" srcOrd="0" destOrd="0" parTransId="{2E826EC6-4DF0-4214-B552-5471345AAB18}" sibTransId="{464713B2-3352-4E4C-809F-A75B320B9B23}"/>
    <dgm:cxn modelId="{DF8EA846-2746-43A4-BBA2-668D97676742}" type="presOf" srcId="{89BE1DAF-1C84-4479-B448-40458BDD9213}" destId="{653E14A0-4155-46BF-971C-765D86372DEA}" srcOrd="0" destOrd="0" presId="urn:microsoft.com/office/officeart/2005/8/layout/funnel1"/>
    <dgm:cxn modelId="{799F90AF-30A8-40B9-9A03-A43A6E506A0C}" type="presOf" srcId="{954E050D-C3D4-4951-8F95-5B03FA0B663D}" destId="{B6F922E5-1BCD-4EF7-A11D-F655AF9F2658}" srcOrd="0" destOrd="0" presId="urn:microsoft.com/office/officeart/2005/8/layout/funnel1"/>
    <dgm:cxn modelId="{81ABDB60-345E-4A1E-BCF3-DE4EDE38B358}" type="presOf" srcId="{16A8E872-096D-44D9-B540-1ED8007D7827}" destId="{249CDF9A-168F-4043-B788-AECBBAF563CA}" srcOrd="0" destOrd="0" presId="urn:microsoft.com/office/officeart/2005/8/layout/funnel1"/>
    <dgm:cxn modelId="{D78E4111-4CEA-4F28-93D7-A1ED7189D296}" type="presParOf" srcId="{BB47FB26-21C1-403D-BB64-AB75B5FFD42D}" destId="{4E4C6C21-8C59-41F2-BAA2-326F19B8057C}" srcOrd="0" destOrd="0" presId="urn:microsoft.com/office/officeart/2005/8/layout/funnel1"/>
    <dgm:cxn modelId="{4BE4215F-7C88-4DD4-91C5-7AB1E41C306F}" type="presParOf" srcId="{BB47FB26-21C1-403D-BB64-AB75B5FFD42D}" destId="{C453431B-ED14-48D5-8E37-F70B2437E88B}" srcOrd="1" destOrd="0" presId="urn:microsoft.com/office/officeart/2005/8/layout/funnel1"/>
    <dgm:cxn modelId="{AEE3E3F1-C501-4E1D-8908-1CDEC0B1CA31}" type="presParOf" srcId="{BB47FB26-21C1-403D-BB64-AB75B5FFD42D}" destId="{B6F922E5-1BCD-4EF7-A11D-F655AF9F2658}" srcOrd="2" destOrd="0" presId="urn:microsoft.com/office/officeart/2005/8/layout/funnel1"/>
    <dgm:cxn modelId="{B1ED9E29-97E6-40A4-957F-38AE0F6667F8}" type="presParOf" srcId="{BB47FB26-21C1-403D-BB64-AB75B5FFD42D}" destId="{0C5B7F3D-683E-4649-B33B-CB65704237EC}" srcOrd="3" destOrd="0" presId="urn:microsoft.com/office/officeart/2005/8/layout/funnel1"/>
    <dgm:cxn modelId="{88D969A5-9941-4EE3-B8F9-ED9B32639EC9}" type="presParOf" srcId="{BB47FB26-21C1-403D-BB64-AB75B5FFD42D}" destId="{653E14A0-4155-46BF-971C-765D86372DEA}" srcOrd="4" destOrd="0" presId="urn:microsoft.com/office/officeart/2005/8/layout/funnel1"/>
    <dgm:cxn modelId="{A58A54EA-2313-41C7-A3CD-425B3832AD3B}" type="presParOf" srcId="{BB47FB26-21C1-403D-BB64-AB75B5FFD42D}" destId="{249CDF9A-168F-4043-B788-AECBBAF563CA}" srcOrd="5" destOrd="0" presId="urn:microsoft.com/office/officeart/2005/8/layout/funnel1"/>
    <dgm:cxn modelId="{B64C7F49-7AFF-463C-84A7-984A1EF90E1D}" type="presParOf" srcId="{BB47FB26-21C1-403D-BB64-AB75B5FFD42D}" destId="{DB164D0A-7BBA-49B2-AD6E-742DA1773A8A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BED08-460D-4096-9433-7B577EFA7904}">
      <dsp:nvSpPr>
        <dsp:cNvPr id="0" name=""/>
        <dsp:cNvSpPr/>
      </dsp:nvSpPr>
      <dsp:spPr>
        <a:xfrm>
          <a:off x="0" y="0"/>
          <a:ext cx="6653793" cy="1084785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5114925" algn="l"/>
            </a:tabLst>
          </a:pPr>
          <a:r>
            <a:rPr lang="pl-PL" sz="1900" kern="1200" dirty="0">
              <a:solidFill>
                <a:schemeClr val="accent2">
                  <a:lumMod val="50000"/>
                </a:schemeClr>
              </a:solidFill>
            </a:rPr>
            <a:t>Komitet Sterujący                           31.08.2018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5114925" algn="l"/>
            </a:tabLst>
          </a:pPr>
          <a:r>
            <a:rPr lang="pl-PL" sz="1900" kern="1200" dirty="0">
              <a:solidFill>
                <a:schemeClr val="accent2">
                  <a:lumMod val="50000"/>
                </a:schemeClr>
              </a:solidFill>
            </a:rPr>
            <a:t>- uchwała </a:t>
          </a:r>
        </a:p>
      </dsp:txBody>
      <dsp:txXfrm>
        <a:off x="31772" y="31772"/>
        <a:ext cx="5483225" cy="1021241"/>
      </dsp:txXfrm>
    </dsp:sp>
    <dsp:sp modelId="{7F5D7D78-7BB1-476E-945C-DFEB70AFCDBB}">
      <dsp:nvSpPr>
        <dsp:cNvPr id="0" name=""/>
        <dsp:cNvSpPr/>
      </dsp:nvSpPr>
      <dsp:spPr>
        <a:xfrm>
          <a:off x="587099" y="1271311"/>
          <a:ext cx="6653793" cy="1073330"/>
        </a:xfrm>
        <a:prstGeom prst="roundRect">
          <a:avLst>
            <a:gd name="adj" fmla="val 10000"/>
          </a:avLst>
        </a:prstGeom>
        <a:solidFill>
          <a:srgbClr val="FF99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>
              <a:solidFill>
                <a:schemeClr val="accent2">
                  <a:lumMod val="50000"/>
                </a:schemeClr>
              </a:solidFill>
            </a:rPr>
            <a:t>Instytucja Zarządzająca 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>
              <a:solidFill>
                <a:schemeClr val="accent2">
                  <a:lumMod val="50000"/>
                </a:schemeClr>
              </a:solidFill>
            </a:rPr>
            <a:t>– pozytywna opinia                          16.10.2018</a:t>
          </a:r>
        </a:p>
      </dsp:txBody>
      <dsp:txXfrm>
        <a:off x="618536" y="1302748"/>
        <a:ext cx="5298708" cy="1010456"/>
      </dsp:txXfrm>
    </dsp:sp>
    <dsp:sp modelId="{D9722746-FFA1-41C3-87A2-A6FC94C7575E}">
      <dsp:nvSpPr>
        <dsp:cNvPr id="0" name=""/>
        <dsp:cNvSpPr/>
      </dsp:nvSpPr>
      <dsp:spPr>
        <a:xfrm>
          <a:off x="1174198" y="2531167"/>
          <a:ext cx="6653793" cy="1084785"/>
        </a:xfrm>
        <a:prstGeom prst="roundRect">
          <a:avLst>
            <a:gd name="adj" fmla="val 10000"/>
          </a:avLst>
        </a:prstGeom>
        <a:solidFill>
          <a:srgbClr val="DA82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>
              <a:solidFill>
                <a:schemeClr val="accent2">
                  <a:lumMod val="50000"/>
                </a:schemeClr>
              </a:solidFill>
            </a:rPr>
            <a:t>Ministerstwo Inwestycji i Rozwoju 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>
              <a:solidFill>
                <a:schemeClr val="accent2">
                  <a:lumMod val="50000"/>
                </a:schemeClr>
              </a:solidFill>
            </a:rPr>
            <a:t>– pozytywna opinia  		        07.11.2018</a:t>
          </a:r>
        </a:p>
      </dsp:txBody>
      <dsp:txXfrm>
        <a:off x="1205970" y="2562939"/>
        <a:ext cx="5298038" cy="1021241"/>
      </dsp:txXfrm>
    </dsp:sp>
    <dsp:sp modelId="{B29AC3F7-C8DA-4E11-B0CA-A722F42A99D7}">
      <dsp:nvSpPr>
        <dsp:cNvPr id="0" name=""/>
        <dsp:cNvSpPr/>
      </dsp:nvSpPr>
      <dsp:spPr>
        <a:xfrm>
          <a:off x="5948682" y="822629"/>
          <a:ext cx="705110" cy="70511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300" kern="1200"/>
        </a:p>
      </dsp:txBody>
      <dsp:txXfrm>
        <a:off x="6107332" y="822629"/>
        <a:ext cx="387810" cy="530595"/>
      </dsp:txXfrm>
    </dsp:sp>
    <dsp:sp modelId="{A91C94DA-2DA6-4712-9BCD-D66840BA79F3}">
      <dsp:nvSpPr>
        <dsp:cNvPr id="0" name=""/>
        <dsp:cNvSpPr/>
      </dsp:nvSpPr>
      <dsp:spPr>
        <a:xfrm>
          <a:off x="6535781" y="2080980"/>
          <a:ext cx="705110" cy="70511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3300" kern="1200"/>
        </a:p>
      </dsp:txBody>
      <dsp:txXfrm>
        <a:off x="6694431" y="2080980"/>
        <a:ext cx="387810" cy="5305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C6C21-8C59-41F2-BAA2-326F19B8057C}">
      <dsp:nvSpPr>
        <dsp:cNvPr id="0" name=""/>
        <dsp:cNvSpPr/>
      </dsp:nvSpPr>
      <dsp:spPr>
        <a:xfrm>
          <a:off x="533583" y="225275"/>
          <a:ext cx="3780279" cy="1320127"/>
        </a:xfrm>
        <a:prstGeom prst="ellipse">
          <a:avLst/>
        </a:prstGeom>
        <a:solidFill>
          <a:schemeClr val="accent6">
            <a:lumMod val="60000"/>
            <a:lumOff val="40000"/>
            <a:alpha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53431B-ED14-48D5-8E37-F70B2437E88B}">
      <dsp:nvSpPr>
        <dsp:cNvPr id="0" name=""/>
        <dsp:cNvSpPr/>
      </dsp:nvSpPr>
      <dsp:spPr>
        <a:xfrm>
          <a:off x="2100255" y="2866701"/>
          <a:ext cx="523272" cy="334894"/>
        </a:xfrm>
        <a:prstGeom prst="downArrow">
          <a:avLst/>
        </a:prstGeom>
        <a:solidFill>
          <a:schemeClr val="bg2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F922E5-1BCD-4EF7-A11D-F655AF9F2658}">
      <dsp:nvSpPr>
        <dsp:cNvPr id="0" name=""/>
        <dsp:cNvSpPr/>
      </dsp:nvSpPr>
      <dsp:spPr>
        <a:xfrm>
          <a:off x="1183751" y="2755065"/>
          <a:ext cx="2511705" cy="627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200" kern="1200" dirty="0">
            <a:solidFill>
              <a:schemeClr val="tx1"/>
            </a:solidFill>
          </a:endParaRPr>
        </a:p>
      </dsp:txBody>
      <dsp:txXfrm>
        <a:off x="1183751" y="2755065"/>
        <a:ext cx="2511705" cy="627926"/>
      </dsp:txXfrm>
    </dsp:sp>
    <dsp:sp modelId="{0C5B7F3D-683E-4649-B33B-CB65704237EC}">
      <dsp:nvSpPr>
        <dsp:cNvPr id="0" name=""/>
        <dsp:cNvSpPr/>
      </dsp:nvSpPr>
      <dsp:spPr>
        <a:xfrm>
          <a:off x="1746592" y="294801"/>
          <a:ext cx="1179161" cy="933261"/>
        </a:xfrm>
        <a:prstGeom prst="ellipse">
          <a:avLst/>
        </a:prstGeom>
        <a:solidFill>
          <a:schemeClr val="bg1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b="1" kern="1200" dirty="0">
              <a:solidFill>
                <a:schemeClr val="tx1"/>
              </a:solidFill>
            </a:rPr>
            <a:t>Działanie </a:t>
          </a:r>
          <a:r>
            <a:rPr lang="pl-PL" sz="1400" b="1" kern="1200" dirty="0">
              <a:solidFill>
                <a:schemeClr val="tx1"/>
              </a:solidFill>
            </a:rPr>
            <a:t>5.3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>
              <a:solidFill>
                <a:schemeClr val="tx1"/>
              </a:solidFill>
            </a:rPr>
            <a:t>4 mln </a:t>
          </a:r>
          <a:r>
            <a:rPr lang="pl-PL" sz="1200" b="1" kern="1200" dirty="0" smtClean="0">
              <a:solidFill>
                <a:schemeClr val="tx1"/>
              </a:solidFill>
            </a:rPr>
            <a:t>euro</a:t>
          </a:r>
          <a:endParaRPr lang="pl-PL" sz="1200" b="1" kern="1200" dirty="0">
            <a:solidFill>
              <a:schemeClr val="tx1"/>
            </a:solidFill>
          </a:endParaRPr>
        </a:p>
      </dsp:txBody>
      <dsp:txXfrm>
        <a:off x="1919276" y="431474"/>
        <a:ext cx="833793" cy="659915"/>
      </dsp:txXfrm>
    </dsp:sp>
    <dsp:sp modelId="{653E14A0-4155-46BF-971C-765D86372DEA}">
      <dsp:nvSpPr>
        <dsp:cNvPr id="0" name=""/>
        <dsp:cNvSpPr/>
      </dsp:nvSpPr>
      <dsp:spPr>
        <a:xfrm>
          <a:off x="480089" y="0"/>
          <a:ext cx="1251884" cy="1171870"/>
        </a:xfrm>
        <a:prstGeom prst="ellipse">
          <a:avLst/>
        </a:prstGeom>
        <a:solidFill>
          <a:srgbClr val="FF99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>
              <a:solidFill>
                <a:schemeClr val="tx1"/>
              </a:solidFill>
            </a:rPr>
            <a:t>Działanie </a:t>
          </a:r>
          <a:r>
            <a:rPr lang="pl-PL" sz="1400" b="1" kern="1200" dirty="0">
              <a:solidFill>
                <a:schemeClr val="tx1"/>
              </a:solidFill>
            </a:rPr>
            <a:t>1.12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0" kern="1200" dirty="0">
              <a:solidFill>
                <a:schemeClr val="tx1"/>
              </a:solidFill>
            </a:rPr>
            <a:t>4 mln eur</a:t>
          </a:r>
          <a:r>
            <a:rPr lang="pl-PL" sz="1200" b="0" kern="1200" dirty="0"/>
            <a:t>o</a:t>
          </a:r>
        </a:p>
      </dsp:txBody>
      <dsp:txXfrm>
        <a:off x="663423" y="171616"/>
        <a:ext cx="885216" cy="828638"/>
      </dsp:txXfrm>
    </dsp:sp>
    <dsp:sp modelId="{249CDF9A-168F-4043-B788-AECBBAF563CA}">
      <dsp:nvSpPr>
        <dsp:cNvPr id="0" name=""/>
        <dsp:cNvSpPr/>
      </dsp:nvSpPr>
      <dsp:spPr>
        <a:xfrm>
          <a:off x="2945035" y="22477"/>
          <a:ext cx="1251978" cy="1088419"/>
        </a:xfrm>
        <a:prstGeom prst="ellipse">
          <a:avLst/>
        </a:prstGeom>
        <a:solidFill>
          <a:schemeClr val="accent6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>
              <a:solidFill>
                <a:schemeClr val="tx1"/>
              </a:solidFill>
            </a:rPr>
            <a:t>Działanie </a:t>
          </a:r>
          <a:r>
            <a:rPr lang="pl-PL" sz="1400" kern="1200" dirty="0">
              <a:solidFill>
                <a:schemeClr val="tx1"/>
              </a:solidFill>
            </a:rPr>
            <a:t>2.3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>
              <a:solidFill>
                <a:schemeClr val="tx1"/>
              </a:solidFill>
            </a:rPr>
            <a:t>21 mln euro</a:t>
          </a:r>
        </a:p>
      </dsp:txBody>
      <dsp:txXfrm>
        <a:off x="3128383" y="181872"/>
        <a:ext cx="885282" cy="769629"/>
      </dsp:txXfrm>
    </dsp:sp>
    <dsp:sp modelId="{DB164D0A-7BBA-49B2-AD6E-742DA1773A8A}">
      <dsp:nvSpPr>
        <dsp:cNvPr id="0" name=""/>
        <dsp:cNvSpPr/>
      </dsp:nvSpPr>
      <dsp:spPr>
        <a:xfrm>
          <a:off x="18505" y="58896"/>
          <a:ext cx="4705278" cy="264521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C6C21-8C59-41F2-BAA2-326F19B8057C}">
      <dsp:nvSpPr>
        <dsp:cNvPr id="0" name=""/>
        <dsp:cNvSpPr/>
      </dsp:nvSpPr>
      <dsp:spPr>
        <a:xfrm>
          <a:off x="302852" y="682486"/>
          <a:ext cx="3938777" cy="1276379"/>
        </a:xfrm>
        <a:prstGeom prst="ellipse">
          <a:avLst/>
        </a:prstGeom>
        <a:solidFill>
          <a:srgbClr val="FFC1FF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53431B-ED14-48D5-8E37-F70B2437E88B}">
      <dsp:nvSpPr>
        <dsp:cNvPr id="0" name=""/>
        <dsp:cNvSpPr/>
      </dsp:nvSpPr>
      <dsp:spPr>
        <a:xfrm>
          <a:off x="1836318" y="3179823"/>
          <a:ext cx="530203" cy="339330"/>
        </a:xfrm>
        <a:prstGeom prst="downArrow">
          <a:avLst/>
        </a:prstGeom>
        <a:solidFill>
          <a:schemeClr val="accent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F922E5-1BCD-4EF7-A11D-F655AF9F2658}">
      <dsp:nvSpPr>
        <dsp:cNvPr id="0" name=""/>
        <dsp:cNvSpPr/>
      </dsp:nvSpPr>
      <dsp:spPr>
        <a:xfrm>
          <a:off x="848326" y="3134193"/>
          <a:ext cx="2544978" cy="636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300" kern="1200" dirty="0"/>
        </a:p>
      </dsp:txBody>
      <dsp:txXfrm>
        <a:off x="848326" y="3134193"/>
        <a:ext cx="2544978" cy="636244"/>
      </dsp:txXfrm>
    </dsp:sp>
    <dsp:sp modelId="{0C5B7F3D-683E-4649-B33B-CB65704237EC}">
      <dsp:nvSpPr>
        <dsp:cNvPr id="0" name=""/>
        <dsp:cNvSpPr/>
      </dsp:nvSpPr>
      <dsp:spPr>
        <a:xfrm>
          <a:off x="1544978" y="563332"/>
          <a:ext cx="1112896" cy="954366"/>
        </a:xfrm>
        <a:prstGeom prst="ellipse">
          <a:avLst/>
        </a:prstGeom>
        <a:solidFill>
          <a:srgbClr val="D10588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>
              <a:solidFill>
                <a:schemeClr val="tx1"/>
              </a:solidFill>
            </a:rPr>
            <a:t>Działanie </a:t>
          </a:r>
          <a:r>
            <a:rPr lang="pl-PL" sz="1400" kern="1200" dirty="0">
              <a:solidFill>
                <a:schemeClr val="tx1"/>
              </a:solidFill>
            </a:rPr>
            <a:t>8.8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>
              <a:solidFill>
                <a:schemeClr val="tx1"/>
              </a:solidFill>
            </a:rPr>
            <a:t>2 mln euro</a:t>
          </a:r>
        </a:p>
      </dsp:txBody>
      <dsp:txXfrm>
        <a:off x="1707958" y="703096"/>
        <a:ext cx="786936" cy="674838"/>
      </dsp:txXfrm>
    </dsp:sp>
    <dsp:sp modelId="{653E14A0-4155-46BF-971C-765D86372DEA}">
      <dsp:nvSpPr>
        <dsp:cNvPr id="0" name=""/>
        <dsp:cNvSpPr/>
      </dsp:nvSpPr>
      <dsp:spPr>
        <a:xfrm>
          <a:off x="325602" y="332263"/>
          <a:ext cx="1148561" cy="1185428"/>
        </a:xfrm>
        <a:prstGeom prst="ellipse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>
              <a:solidFill>
                <a:schemeClr val="tx1"/>
              </a:solidFill>
            </a:rPr>
            <a:t>Działanie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>
              <a:solidFill>
                <a:schemeClr val="tx1"/>
              </a:solidFill>
            </a:rPr>
            <a:t>1.8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0" kern="1200" dirty="0">
              <a:solidFill>
                <a:schemeClr val="tx1"/>
              </a:solidFill>
            </a:rPr>
            <a:t>5 mln euro</a:t>
          </a:r>
        </a:p>
      </dsp:txBody>
      <dsp:txXfrm>
        <a:off x="493805" y="505865"/>
        <a:ext cx="812155" cy="838224"/>
      </dsp:txXfrm>
    </dsp:sp>
    <dsp:sp modelId="{249CDF9A-168F-4043-B788-AECBBAF563CA}">
      <dsp:nvSpPr>
        <dsp:cNvPr id="0" name=""/>
        <dsp:cNvSpPr/>
      </dsp:nvSpPr>
      <dsp:spPr>
        <a:xfrm>
          <a:off x="2702039" y="523974"/>
          <a:ext cx="1229081" cy="954366"/>
        </a:xfrm>
        <a:prstGeom prst="ellipse">
          <a:avLst/>
        </a:prstGeom>
        <a:solidFill>
          <a:schemeClr val="accent3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>
              <a:solidFill>
                <a:schemeClr val="tx1"/>
              </a:solidFill>
            </a:rPr>
            <a:t>Działanie </a:t>
          </a:r>
          <a:r>
            <a:rPr lang="pl-PL" sz="1400" kern="1200" dirty="0">
              <a:solidFill>
                <a:schemeClr val="tx1"/>
              </a:solidFill>
            </a:rPr>
            <a:t>8.4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>
              <a:solidFill>
                <a:schemeClr val="tx1"/>
              </a:solidFill>
            </a:rPr>
            <a:t>4 mln euro</a:t>
          </a:r>
        </a:p>
      </dsp:txBody>
      <dsp:txXfrm>
        <a:off x="2882034" y="663738"/>
        <a:ext cx="869091" cy="674838"/>
      </dsp:txXfrm>
    </dsp:sp>
    <dsp:sp modelId="{DB164D0A-7BBA-49B2-AD6E-742DA1773A8A}">
      <dsp:nvSpPr>
        <dsp:cNvPr id="0" name=""/>
        <dsp:cNvSpPr/>
      </dsp:nvSpPr>
      <dsp:spPr>
        <a:xfrm>
          <a:off x="2" y="345048"/>
          <a:ext cx="4241625" cy="266493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lumMod val="5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0.83234</cdr:x>
      <cdr:y>0.86101</cdr:y>
    </cdr:from>
    <cdr:to>
      <cdr:x>0.96029</cdr:x>
      <cdr:y>0.92837</cdr:y>
    </cdr:to>
    <cdr:sp macro="" textlink="">
      <cdr:nvSpPr>
        <cdr:cNvPr id="2" name="pole tekstowe 1">
          <a:extLst xmlns:a="http://schemas.openxmlformats.org/drawingml/2006/main">
            <a:ext uri="{FF2B5EF4-FFF2-40B4-BE49-F238E27FC236}">
              <a16:creationId xmlns:a16="http://schemas.microsoft.com/office/drawing/2014/main" xmlns="" id="{C05B0658-80D5-4B9B-AA99-7A119F35BC21}"/>
            </a:ext>
          </a:extLst>
        </cdr:cNvPr>
        <cdr:cNvSpPr txBox="1"/>
      </cdr:nvSpPr>
      <cdr:spPr>
        <a:xfrm xmlns:a="http://schemas.openxmlformats.org/drawingml/2006/main">
          <a:off x="8771476" y="4313803"/>
          <a:ext cx="1348352" cy="337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2000" dirty="0"/>
            <a:t>     Ogółem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0.10369</cdr:x>
      <cdr:y>0.34197</cdr:y>
    </cdr:from>
    <cdr:to>
      <cdr:x>0.13664</cdr:x>
      <cdr:y>0.39377</cdr:y>
    </cdr:to>
    <cdr:sp macro="" textlink="">
      <cdr:nvSpPr>
        <cdr:cNvPr id="2" name="pole tekstowe 1">
          <a:extLst xmlns:a="http://schemas.openxmlformats.org/drawingml/2006/main">
            <a:ext uri="{FF2B5EF4-FFF2-40B4-BE49-F238E27FC236}">
              <a16:creationId xmlns:a16="http://schemas.microsoft.com/office/drawing/2014/main" xmlns="" id="{6A097047-1AA4-418E-AB1A-AB5E0C1A0916}"/>
            </a:ext>
          </a:extLst>
        </cdr:cNvPr>
        <cdr:cNvSpPr txBox="1"/>
      </cdr:nvSpPr>
      <cdr:spPr>
        <a:xfrm xmlns:a="http://schemas.openxmlformats.org/drawingml/2006/main">
          <a:off x="968721" y="1814264"/>
          <a:ext cx="307818" cy="274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l-PL" sz="1100" dirty="0"/>
        </a:p>
      </cdr:txBody>
    </cdr:sp>
  </cdr:relSizeAnchor>
  <cdr:relSizeAnchor xmlns:cdr="http://schemas.openxmlformats.org/drawingml/2006/chartDrawing">
    <cdr:from>
      <cdr:x>0.1047</cdr:x>
      <cdr:y>0.03464</cdr:y>
    </cdr:from>
    <cdr:to>
      <cdr:x>0.17644</cdr:x>
      <cdr:y>0.09846</cdr:y>
    </cdr:to>
    <cdr:sp macro="" textlink="">
      <cdr:nvSpPr>
        <cdr:cNvPr id="3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37E1305C-1C3C-4325-A1F6-39D6BF8A44F5}"/>
            </a:ext>
          </a:extLst>
        </cdr:cNvPr>
        <cdr:cNvSpPr txBox="1"/>
      </cdr:nvSpPr>
      <cdr:spPr>
        <a:xfrm xmlns:a="http://schemas.openxmlformats.org/drawingml/2006/main">
          <a:off x="1187307" y="183790"/>
          <a:ext cx="813571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20,6%</a:t>
          </a:r>
        </a:p>
      </cdr:txBody>
    </cdr:sp>
  </cdr:relSizeAnchor>
  <cdr:relSizeAnchor xmlns:cdr="http://schemas.openxmlformats.org/drawingml/2006/chartDrawing">
    <cdr:from>
      <cdr:x>0.08379</cdr:x>
      <cdr:y>0.32209</cdr:y>
    </cdr:from>
    <cdr:to>
      <cdr:x>0.17589</cdr:x>
      <cdr:y>0.3917</cdr:y>
    </cdr:to>
    <cdr:sp macro="" textlink="">
      <cdr:nvSpPr>
        <cdr:cNvPr id="4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37E1305C-1C3C-4325-A1F6-39D6BF8A44F5}"/>
            </a:ext>
          </a:extLst>
        </cdr:cNvPr>
        <cdr:cNvSpPr txBox="1"/>
      </cdr:nvSpPr>
      <cdr:spPr>
        <a:xfrm xmlns:a="http://schemas.openxmlformats.org/drawingml/2006/main">
          <a:off x="950218" y="1708779"/>
          <a:ext cx="1044465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  </a:t>
          </a:r>
          <a:r>
            <a:rPr lang="pl-PL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17,1</a:t>
          </a:r>
          <a:r>
            <a:rPr lang="pl-PL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0.10187</cdr:x>
      <cdr:y>0.65806</cdr:y>
    </cdr:from>
    <cdr:to>
      <cdr:x>0.18896</cdr:x>
      <cdr:y>0.72768</cdr:y>
    </cdr:to>
    <cdr:sp macro="" textlink="">
      <cdr:nvSpPr>
        <cdr:cNvPr id="5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95B770D4-B9BB-4A6F-B18E-DCA30DAF1621}"/>
            </a:ext>
          </a:extLst>
        </cdr:cNvPr>
        <cdr:cNvSpPr txBox="1"/>
      </cdr:nvSpPr>
      <cdr:spPr>
        <a:xfrm xmlns:a="http://schemas.openxmlformats.org/drawingml/2006/main">
          <a:off x="1155276" y="3491227"/>
          <a:ext cx="987649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18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66,4%</a:t>
          </a:r>
        </a:p>
      </cdr:txBody>
    </cdr:sp>
  </cdr:relSizeAnchor>
  <cdr:relSizeAnchor xmlns:cdr="http://schemas.openxmlformats.org/drawingml/2006/chartDrawing">
    <cdr:from>
      <cdr:x>0.09801</cdr:x>
      <cdr:y>0.7104</cdr:y>
    </cdr:from>
    <cdr:to>
      <cdr:x>0.16815</cdr:x>
      <cdr:y>0.78001</cdr:y>
    </cdr:to>
    <cdr:sp macro="" textlink="">
      <cdr:nvSpPr>
        <cdr:cNvPr id="6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30F52AA3-EBBF-4F54-96CF-0BB4C8AD8902}"/>
            </a:ext>
          </a:extLst>
        </cdr:cNvPr>
        <cdr:cNvSpPr txBox="1"/>
      </cdr:nvSpPr>
      <cdr:spPr>
        <a:xfrm xmlns:a="http://schemas.openxmlformats.org/drawingml/2006/main">
          <a:off x="1133170" y="3768883"/>
          <a:ext cx="810941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1800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96,9</a:t>
          </a:r>
          <a:r>
            <a:rPr lang="pl-PL" sz="18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0.09876</cdr:x>
      <cdr:y>0.36864</cdr:y>
    </cdr:from>
    <cdr:to>
      <cdr:x>0.19614</cdr:x>
      <cdr:y>0.44406</cdr:y>
    </cdr:to>
    <cdr:sp macro="" textlink="">
      <cdr:nvSpPr>
        <cdr:cNvPr id="7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30F52AA3-EBBF-4F54-96CF-0BB4C8AD8902}"/>
            </a:ext>
          </a:extLst>
        </cdr:cNvPr>
        <cdr:cNvSpPr txBox="1"/>
      </cdr:nvSpPr>
      <cdr:spPr>
        <a:xfrm xmlns:a="http://schemas.openxmlformats.org/drawingml/2006/main">
          <a:off x="1120023" y="1955775"/>
          <a:ext cx="1104266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20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58,4%</a:t>
          </a:r>
        </a:p>
      </cdr:txBody>
    </cdr:sp>
  </cdr:relSizeAnchor>
  <cdr:relSizeAnchor xmlns:cdr="http://schemas.openxmlformats.org/drawingml/2006/chartDrawing">
    <cdr:from>
      <cdr:x>0.10736</cdr:x>
      <cdr:y>0.44207</cdr:y>
    </cdr:from>
    <cdr:to>
      <cdr:x>0.19521</cdr:x>
      <cdr:y>0.51169</cdr:y>
    </cdr:to>
    <cdr:sp macro="" textlink="">
      <cdr:nvSpPr>
        <cdr:cNvPr id="8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30F52AA3-EBBF-4F54-96CF-0BB4C8AD8902}"/>
            </a:ext>
          </a:extLst>
        </cdr:cNvPr>
        <cdr:cNvSpPr txBox="1"/>
      </cdr:nvSpPr>
      <cdr:spPr>
        <a:xfrm xmlns:a="http://schemas.openxmlformats.org/drawingml/2006/main">
          <a:off x="1241253" y="2345326"/>
          <a:ext cx="101566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18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69,21</a:t>
          </a:r>
          <a:r>
            <a:rPr lang="pl-PL" sz="12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0.10414</cdr:x>
      <cdr:y>0.0927</cdr:y>
    </cdr:from>
    <cdr:to>
      <cdr:x>0.19124</cdr:x>
      <cdr:y>0.16232</cdr:y>
    </cdr:to>
    <cdr:sp macro="" textlink="">
      <cdr:nvSpPr>
        <cdr:cNvPr id="9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30F52AA3-EBBF-4F54-96CF-0BB4C8AD8902}"/>
            </a:ext>
          </a:extLst>
        </cdr:cNvPr>
        <cdr:cNvSpPr txBox="1"/>
      </cdr:nvSpPr>
      <cdr:spPr>
        <a:xfrm xmlns:a="http://schemas.openxmlformats.org/drawingml/2006/main">
          <a:off x="1181047" y="491815"/>
          <a:ext cx="98776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18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64,2</a:t>
          </a:r>
          <a:r>
            <a:rPr lang="pl-PL" sz="12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%</a:t>
          </a:r>
        </a:p>
      </cdr:txBody>
    </cdr:sp>
  </cdr:relSizeAnchor>
  <cdr:relSizeAnchor xmlns:cdr="http://schemas.openxmlformats.org/drawingml/2006/chartDrawing">
    <cdr:from>
      <cdr:x>0.10414</cdr:x>
      <cdr:y>0.14676</cdr:y>
    </cdr:from>
    <cdr:to>
      <cdr:x>0.19124</cdr:x>
      <cdr:y>0.22217</cdr:y>
    </cdr:to>
    <cdr:sp macro="" textlink="">
      <cdr:nvSpPr>
        <cdr:cNvPr id="10" name="pole tekstowe 3">
          <a:extLst xmlns:a="http://schemas.openxmlformats.org/drawingml/2006/main">
            <a:ext uri="{FF2B5EF4-FFF2-40B4-BE49-F238E27FC236}">
              <a16:creationId xmlns:a16="http://schemas.microsoft.com/office/drawing/2014/main" xmlns="" id="{EDF5D66D-4BF1-4D3A-A093-AC9266A6C143}"/>
            </a:ext>
          </a:extLst>
        </cdr:cNvPr>
        <cdr:cNvSpPr txBox="1"/>
      </cdr:nvSpPr>
      <cdr:spPr>
        <a:xfrm xmlns:a="http://schemas.openxmlformats.org/drawingml/2006/main">
          <a:off x="1181047" y="778589"/>
          <a:ext cx="987762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20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89,3%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0.65983</cdr:x>
      <cdr:y>0.03278</cdr:y>
    </cdr:from>
    <cdr:to>
      <cdr:x>0.92886</cdr:x>
      <cdr:y>0.08621</cdr:y>
    </cdr:to>
    <cdr:sp macro="" textlink="">
      <cdr:nvSpPr>
        <cdr:cNvPr id="2" name="Prostokąt 1">
          <a:extLst xmlns:a="http://schemas.openxmlformats.org/drawingml/2006/main">
            <a:ext uri="{FF2B5EF4-FFF2-40B4-BE49-F238E27FC236}">
              <a16:creationId xmlns:a16="http://schemas.microsoft.com/office/drawing/2014/main" xmlns="" id="{F91FDCEA-409D-4E2C-9615-A90B39E68B63}"/>
            </a:ext>
          </a:extLst>
        </cdr:cNvPr>
        <cdr:cNvSpPr/>
      </cdr:nvSpPr>
      <cdr:spPr>
        <a:xfrm xmlns:a="http://schemas.openxmlformats.org/drawingml/2006/main">
          <a:off x="8051843" y="226587"/>
          <a:ext cx="3282942" cy="3693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/>
          <a:r>
            <a:rPr lang="pl-PL" dirty="0">
              <a:solidFill>
                <a:srgbClr val="2E83C3">
                  <a:lumMod val="75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rPr>
            <a:t>Wdrażanie Strategii ZIT KKBOF</a:t>
          </a:r>
          <a:endParaRPr lang="pl-PL" dirty="0">
            <a:solidFill>
              <a:prstClr val="black"/>
            </a:solidFill>
          </a:endParaRPr>
        </a:p>
      </cdr:txBody>
    </cdr:sp>
  </cdr:relSizeAnchor>
  <cdr:relSizeAnchor xmlns:cdr="http://schemas.openxmlformats.org/drawingml/2006/chartDrawing">
    <cdr:from>
      <cdr:x>0.51437</cdr:x>
      <cdr:y>0.10236</cdr:y>
    </cdr:from>
    <cdr:to>
      <cdr:x>0.93857</cdr:x>
      <cdr:y>0.16915</cdr:y>
    </cdr:to>
    <cdr:sp macro="" textlink="">
      <cdr:nvSpPr>
        <cdr:cNvPr id="3" name="pole tekstowe 2">
          <a:extLst xmlns:a="http://schemas.openxmlformats.org/drawingml/2006/main">
            <a:ext uri="{FF2B5EF4-FFF2-40B4-BE49-F238E27FC236}">
              <a16:creationId xmlns:a16="http://schemas.microsoft.com/office/drawing/2014/main" xmlns="" id="{8C947D4F-7DF8-4EB3-A8FA-2374AF23FB14}"/>
            </a:ext>
          </a:extLst>
        </cdr:cNvPr>
        <cdr:cNvSpPr txBox="1"/>
      </cdr:nvSpPr>
      <cdr:spPr>
        <a:xfrm xmlns:a="http://schemas.openxmlformats.org/drawingml/2006/main">
          <a:off x="6276814" y="707556"/>
          <a:ext cx="5176433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l-PL" sz="2400" b="1" dirty="0">
              <a:solidFill>
                <a:schemeClr val="accent1">
                  <a:lumMod val="50000"/>
                </a:schemeClr>
              </a:solidFill>
            </a:rPr>
            <a:t>Postęp realizacji projektów w gminach</a:t>
          </a:r>
          <a:endParaRPr lang="pl-PL" sz="2400" dirty="0">
            <a:solidFill>
              <a:schemeClr val="accent1">
                <a:lumMod val="50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E65D86BF-65C7-4FBA-98BE-2BE152EDB852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3" y="9428587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6" y="9428587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C7C51A6-4043-4513-BAE1-A7D933A59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936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48661FCC-B621-46B5-9FDA-C953A8FE1EDB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6" y="9428587"/>
            <a:ext cx="2945659" cy="49805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66032A0A-ADD9-42EB-A017-EDD23B081D7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136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05600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2740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628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1098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7599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4985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93917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9468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85677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730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0437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2508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8760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3381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7782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1589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8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032A0A-ADD9-42EB-A017-EDD23B081D70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7563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3600" y="0"/>
            <a:ext cx="1743335" cy="1099570"/>
          </a:xfrm>
          <a:prstGeom prst="rect">
            <a:avLst/>
          </a:prstGeom>
        </p:spPr>
      </p:pic>
      <p:sp>
        <p:nvSpPr>
          <p:cNvPr id="30" name="Prostokąt 29">
            <a:extLst>
              <a:ext uri="{FF2B5EF4-FFF2-40B4-BE49-F238E27FC236}">
                <a16:creationId xmlns:a16="http://schemas.microsoft.com/office/drawing/2014/main" xmlns="" id="{0B98AE5B-173D-44C8-9E41-AEA10F468F00}"/>
              </a:ext>
            </a:extLst>
          </p:cNvPr>
          <p:cNvSpPr/>
          <p:nvPr userDrawn="1"/>
        </p:nvSpPr>
        <p:spPr>
          <a:xfrm>
            <a:off x="6096000" y="47203"/>
            <a:ext cx="3282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2E83C3">
                    <a:lumMod val="75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Wdrażanie Strategii ZIT KKBOF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9619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023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1224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5023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9327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3161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3226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099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60627" cy="104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39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7335" y="5543641"/>
            <a:ext cx="5310076" cy="57917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8" name="Prostokąt 7"/>
          <p:cNvSpPr/>
          <p:nvPr userDrawn="1"/>
        </p:nvSpPr>
        <p:spPr>
          <a:xfrm>
            <a:off x="677335" y="6223924"/>
            <a:ext cx="49904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>
                <a:latin typeface="Calibri" panose="020F0502020204030204" pitchFamily="34" charset="0"/>
              </a:rPr>
              <a:t>Projekt jest współfinansowany ze środków Europejskiego Funduszu Społecznego w ramach Regionalnego Programu </a:t>
            </a:r>
          </a:p>
          <a:p>
            <a:pPr algn="ctr"/>
            <a:r>
              <a:rPr lang="pl-PL" sz="800" dirty="0">
                <a:latin typeface="Calibri" panose="020F0502020204030204" pitchFamily="34" charset="0"/>
              </a:rPr>
              <a:t>Operacyjnego Województwa Zachodniopomorskiego 2014-2020</a:t>
            </a:r>
          </a:p>
          <a:p>
            <a:pPr algn="ctr"/>
            <a:r>
              <a:rPr lang="pl-PL" sz="800" b="1" dirty="0">
                <a:latin typeface="Calibri" panose="020F0502020204030204" pitchFamily="34" charset="0"/>
              </a:rPr>
              <a:t>Umowa Nr</a:t>
            </a:r>
            <a:r>
              <a:rPr lang="pl-PL" sz="800" b="1" baseline="0" dirty="0">
                <a:latin typeface="Calibri" panose="020F0502020204030204" pitchFamily="34" charset="0"/>
              </a:rPr>
              <a:t> RPZP.10.01.00-32-0006/16</a:t>
            </a:r>
            <a:endParaRPr lang="pl-PL" sz="800" b="1" dirty="0">
              <a:latin typeface="Calibri" panose="020F0502020204030204" pitchFamily="34" charset="0"/>
            </a:endParaRPr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704109" cy="107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5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81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244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336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961804" cy="1242652"/>
          </a:xfrm>
          <a:prstGeom prst="rect">
            <a:avLst/>
          </a:prstGeom>
        </p:spPr>
      </p:pic>
      <p:sp>
        <p:nvSpPr>
          <p:cNvPr id="10" name="Prostokąt 9">
            <a:extLst>
              <a:ext uri="{FF2B5EF4-FFF2-40B4-BE49-F238E27FC236}">
                <a16:creationId xmlns:a16="http://schemas.microsoft.com/office/drawing/2014/main" xmlns="" id="{35FA54ED-6D5B-4095-A265-AAB4A7CDF409}"/>
              </a:ext>
            </a:extLst>
          </p:cNvPr>
          <p:cNvSpPr/>
          <p:nvPr userDrawn="1"/>
        </p:nvSpPr>
        <p:spPr>
          <a:xfrm>
            <a:off x="6096000" y="47203"/>
            <a:ext cx="3282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2E83C3">
                    <a:lumMod val="75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Wdrażanie Strategii ZIT KKBOF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601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058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404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5BD5-03C0-4480-8896-60423C7BF2B7}" type="datetimeFigureOut">
              <a:rPr lang="pl-PL" smtClean="0"/>
              <a:t>2018-11-27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F11401-208C-451A-BE4C-A0B8123BB53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09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7">
            <a:extLst>
              <a:ext uri="{FF2B5EF4-FFF2-40B4-BE49-F238E27FC236}">
                <a16:creationId xmlns:a16="http://schemas.microsoft.com/office/drawing/2014/main" xmlns="" id="{DD98BBA7-4431-4AF9-917E-CB577D2BB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74171" y="979712"/>
            <a:ext cx="10058399" cy="463731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l-PL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ZINTEGROWANE INWESTYCJE TERYTORIALNE</a:t>
            </a:r>
            <a:r>
              <a:rPr lang="pl-PL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pl-PL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KOSZALIŃSKO-KOŁOBRZESKO-BIAŁOGARDZKI OBSZAR FUNKCJONALNY</a:t>
            </a:r>
            <a:r>
              <a:rPr lang="pl-PL" sz="3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3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pl-PL" sz="3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l-PL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WDRAŻANIE STRATEGII ZIT KKBOF </a:t>
            </a:r>
            <a:br>
              <a:rPr lang="pl-PL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(stan na 15 listopada 2018 r</a:t>
            </a:r>
            <a:r>
              <a:rPr lang="pl-PL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.)</a:t>
            </a:r>
            <a:br>
              <a:rPr lang="pl-PL" sz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1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pl-PL" sz="1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pl-PL" sz="1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Koszalin, 29 listopada 2018 r. </a:t>
            </a:r>
            <a:endParaRPr lang="pl-PL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xmlns="" id="{AEA4897A-0C54-4949-A3B8-57FC302DB5A5}"/>
              </a:ext>
            </a:extLst>
          </p:cNvPr>
          <p:cNvSpPr/>
          <p:nvPr/>
        </p:nvSpPr>
        <p:spPr>
          <a:xfrm>
            <a:off x="426720" y="6335032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1000" dirty="0">
                <a:latin typeface="Calibri" panose="020F0502020204030204" pitchFamily="34" charset="0"/>
              </a:rPr>
              <a:t>Projekt jest współfinansowany ze środków Europejskiego Funduszu Społecznego w ramach Regionalnego Programu Operacyjnego Województwa Zachodniopomorskiego 2014-2020</a:t>
            </a:r>
          </a:p>
          <a:p>
            <a:pPr algn="ctr"/>
            <a:r>
              <a:rPr lang="pl-PL" sz="1000" b="1" dirty="0">
                <a:latin typeface="Calibri" panose="020F0502020204030204" pitchFamily="34" charset="0"/>
              </a:rPr>
              <a:t>Umowa Nr RPZP.10.01.00-32-0006/18-00</a:t>
            </a:r>
          </a:p>
        </p:txBody>
      </p:sp>
      <p:pic>
        <p:nvPicPr>
          <p:cNvPr id="10" name="Obraz 9" descr="C:\Users\aleksandra.kosowicz\Documents\Promocja i Informacja - RPD IP\logotypy\logotypy z barwami narodowymi 2017 r\logo kolorowe flaga EFS.PNG">
            <a:extLst>
              <a:ext uri="{FF2B5EF4-FFF2-40B4-BE49-F238E27FC236}">
                <a16:creationId xmlns:a16="http://schemas.microsoft.com/office/drawing/2014/main" xmlns="" id="{7EB599B2-13DC-4B0A-8E52-89CAACA8C14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" y="5682252"/>
            <a:ext cx="5760720" cy="652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879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xmlns="" id="{BBCCAC54-EC98-45E0-8E99-D34A16E6AD89}"/>
              </a:ext>
            </a:extLst>
          </p:cNvPr>
          <p:cNvSpPr/>
          <p:nvPr/>
        </p:nvSpPr>
        <p:spPr>
          <a:xfrm>
            <a:off x="3272531" y="569461"/>
            <a:ext cx="45908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Projekty pozakonkursowe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xmlns="" id="{C65E5830-67DB-4B6A-851D-D67B957FC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721690"/>
              </p:ext>
            </p:extLst>
          </p:nvPr>
        </p:nvGraphicFramePr>
        <p:xfrm>
          <a:off x="467718" y="1136663"/>
          <a:ext cx="10799549" cy="5372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153">
                  <a:extLst>
                    <a:ext uri="{9D8B030D-6E8A-4147-A177-3AD203B41FA5}">
                      <a16:colId xmlns:a16="http://schemas.microsoft.com/office/drawing/2014/main" xmlns="" val="947252539"/>
                    </a:ext>
                  </a:extLst>
                </a:gridCol>
                <a:gridCol w="1058798">
                  <a:extLst>
                    <a:ext uri="{9D8B030D-6E8A-4147-A177-3AD203B41FA5}">
                      <a16:colId xmlns:a16="http://schemas.microsoft.com/office/drawing/2014/main" xmlns="" val="1061292508"/>
                    </a:ext>
                  </a:extLst>
                </a:gridCol>
                <a:gridCol w="1800912">
                  <a:extLst>
                    <a:ext uri="{9D8B030D-6E8A-4147-A177-3AD203B41FA5}">
                      <a16:colId xmlns:a16="http://schemas.microsoft.com/office/drawing/2014/main" xmlns="" val="2014401212"/>
                    </a:ext>
                  </a:extLst>
                </a:gridCol>
                <a:gridCol w="1463266">
                  <a:extLst>
                    <a:ext uri="{9D8B030D-6E8A-4147-A177-3AD203B41FA5}">
                      <a16:colId xmlns:a16="http://schemas.microsoft.com/office/drawing/2014/main" xmlns="" val="3767864207"/>
                    </a:ext>
                  </a:extLst>
                </a:gridCol>
                <a:gridCol w="1094321">
                  <a:extLst>
                    <a:ext uri="{9D8B030D-6E8A-4147-A177-3AD203B41FA5}">
                      <a16:colId xmlns:a16="http://schemas.microsoft.com/office/drawing/2014/main" xmlns="" val="2525597661"/>
                    </a:ext>
                  </a:extLst>
                </a:gridCol>
                <a:gridCol w="2210196">
                  <a:extLst>
                    <a:ext uri="{9D8B030D-6E8A-4147-A177-3AD203B41FA5}">
                      <a16:colId xmlns:a16="http://schemas.microsoft.com/office/drawing/2014/main" xmlns="" val="1244537438"/>
                    </a:ext>
                  </a:extLst>
                </a:gridCol>
                <a:gridCol w="1995903">
                  <a:extLst>
                    <a:ext uri="{9D8B030D-6E8A-4147-A177-3AD203B41FA5}">
                      <a16:colId xmlns:a16="http://schemas.microsoft.com/office/drawing/2014/main" xmlns="" val="2175281355"/>
                    </a:ext>
                  </a:extLst>
                </a:gridCol>
              </a:tblGrid>
              <a:tr h="369252">
                <a:tc rowSpan="2">
                  <a:txBody>
                    <a:bodyPr/>
                    <a:lstStyle/>
                    <a:p>
                      <a:pPr marL="0" indent="0" algn="l" defTabSz="714375">
                        <a:tabLst/>
                      </a:pPr>
                      <a: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Działanie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pl-PL" sz="12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Alokacja na działanie </a:t>
                      </a:r>
                    </a:p>
                    <a:p>
                      <a:r>
                        <a:rPr lang="pl-PL" sz="12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[mln euro]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l" defTabSz="714375">
                        <a:tabLst/>
                      </a:pPr>
                      <a: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Ilość wniosków planowanych do złożenia – zidentyfikowanych </a:t>
                      </a:r>
                      <a:b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 Strategii ZIT 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Ilość złożonych wniosków 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Podpisane umowy o dofinansowanie</a:t>
                      </a: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Wartość przyznanego dofinansowania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 ramach umów [zł]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639299"/>
                  </a:ext>
                </a:extLst>
              </a:tr>
              <a:tr h="46736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2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Liczba umów </a:t>
                      </a:r>
                    </a:p>
                  </a:txBody>
                  <a:tcPr marL="68580" marR="68580" marT="0" marB="0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Gmina/Wnioskodawca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1" kern="12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17719215"/>
                  </a:ext>
                </a:extLst>
              </a:tr>
              <a:tr h="317787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1.12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4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Invest Park Białogard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Koszalin Miasto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13 533 789,88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5635927"/>
                  </a:ext>
                </a:extLst>
              </a:tr>
              <a:tr h="44746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2.3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29 </a:t>
                      </a:r>
                      <a:r>
                        <a:rPr lang="pl-PL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(13)*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14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13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tabLst>
                          <a:tab pos="90488" algn="l"/>
                          <a:tab pos="2154238" algn="l"/>
                        </a:tabLst>
                      </a:pPr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Komunikacja Miejska </a:t>
                      </a:r>
                    </a:p>
                    <a:p>
                      <a:pPr algn="ctr" fontAlgn="ctr">
                        <a:tabLst>
                          <a:tab pos="90488" algn="l"/>
                          <a:tab pos="2154238" algn="l"/>
                        </a:tabLst>
                      </a:pPr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 Kołobrzegu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ZKM Białogard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MZK Koszalin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Miasto Białogard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Sianów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Koszalin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Polanów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Tychowo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Gościno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Kołobrzeg Gmina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Manowo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Kołobrzeg Miasto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Świeszyno</a:t>
                      </a:r>
                    </a:p>
                    <a:p>
                      <a:pPr algn="ctr" fontAlgn="ctr"/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56 584 309,77</a:t>
                      </a: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9184866"/>
                  </a:ext>
                </a:extLst>
              </a:tr>
              <a:tr h="44139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5.3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 </a:t>
                      </a:r>
                      <a:r>
                        <a:rPr lang="pl-PL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(2)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Kołobrzeg Miasto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Sianów 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Biesiekierz</a:t>
                      </a:r>
                    </a:p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Będzino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12 428 166,94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9486981"/>
                  </a:ext>
                </a:extLst>
              </a:tr>
              <a:tr h="317787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Razem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40 </a:t>
                      </a:r>
                      <a:r>
                        <a:rPr lang="pl-PL" sz="1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(15)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21 (52,5%)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19 (47,5%)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600" b="0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82 546 266,59 </a:t>
                      </a:r>
                    </a:p>
                    <a:p>
                      <a:pPr algn="ctr" fontAlgn="b"/>
                      <a:r>
                        <a:rPr lang="pl-PL" sz="1600" b="1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(ok.66%)</a:t>
                      </a:r>
                    </a:p>
                  </a:txBody>
                  <a:tcPr marL="9525" marR="9525" marT="9525" marB="0" anchor="b">
                    <a:solidFill>
                      <a:srgbClr val="FED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5736276"/>
                  </a:ext>
                </a:extLst>
              </a:tr>
            </a:tbl>
          </a:graphicData>
        </a:graphic>
      </p:graphicFrame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219367D5-5A51-4844-B729-91E675B975C7}"/>
              </a:ext>
            </a:extLst>
          </p:cNvPr>
          <p:cNvSpPr txBox="1"/>
          <p:nvPr/>
        </p:nvSpPr>
        <p:spPr>
          <a:xfrm>
            <a:off x="467718" y="6552745"/>
            <a:ext cx="182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accent3">
                    <a:lumMod val="50000"/>
                  </a:schemeClr>
                </a:solidFill>
              </a:rPr>
              <a:t>*w tym nowe projekty</a:t>
            </a:r>
          </a:p>
        </p:txBody>
      </p:sp>
    </p:spTree>
    <p:extLst>
      <p:ext uri="{BB962C8B-B14F-4D97-AF65-F5344CB8AC3E}">
        <p14:creationId xmlns:p14="http://schemas.microsoft.com/office/powerpoint/2010/main" val="14766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xmlns="" id="{BBCCAC54-EC98-45E0-8E99-D34A16E6AD89}"/>
              </a:ext>
            </a:extLst>
          </p:cNvPr>
          <p:cNvSpPr/>
          <p:nvPr/>
        </p:nvSpPr>
        <p:spPr>
          <a:xfrm>
            <a:off x="779211" y="573437"/>
            <a:ext cx="9017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Wykorzystanie środków </a:t>
            </a:r>
          </a:p>
          <a:p>
            <a:pPr algn="ctr"/>
            <a:r>
              <a:rPr lang="pl-PL" sz="24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 ramach działań pozakonkursowych</a:t>
            </a: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xmlns="" id="{9D1F1152-97B6-4E7A-83B5-10D60017B3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392939"/>
              </p:ext>
            </p:extLst>
          </p:nvPr>
        </p:nvGraphicFramePr>
        <p:xfrm>
          <a:off x="496512" y="1672048"/>
          <a:ext cx="10538282" cy="5010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10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: zaokrąglone rogi u góry 2">
            <a:extLst>
              <a:ext uri="{FF2B5EF4-FFF2-40B4-BE49-F238E27FC236}">
                <a16:creationId xmlns:a16="http://schemas.microsoft.com/office/drawing/2014/main" xmlns="" id="{39FB259F-1061-4C62-8563-253CAE179DE7}"/>
              </a:ext>
            </a:extLst>
          </p:cNvPr>
          <p:cNvSpPr/>
          <p:nvPr/>
        </p:nvSpPr>
        <p:spPr>
          <a:xfrm>
            <a:off x="2109457" y="1339914"/>
            <a:ext cx="7507146" cy="733330"/>
          </a:xfrm>
          <a:prstGeom prst="round2Same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WSKAŹNIKI STRATEGII ZIT            Działanie 1.12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xmlns="" id="{B49A0778-1FC1-4D89-99B9-A39DF4310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606806"/>
              </p:ext>
            </p:extLst>
          </p:nvPr>
        </p:nvGraphicFramePr>
        <p:xfrm>
          <a:off x="525982" y="2323661"/>
          <a:ext cx="9090621" cy="3384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8372">
                  <a:extLst>
                    <a:ext uri="{9D8B030D-6E8A-4147-A177-3AD203B41FA5}">
                      <a16:colId xmlns:a16="http://schemas.microsoft.com/office/drawing/2014/main" xmlns="" val="1986423120"/>
                    </a:ext>
                  </a:extLst>
                </a:gridCol>
                <a:gridCol w="1725372">
                  <a:extLst>
                    <a:ext uri="{9D8B030D-6E8A-4147-A177-3AD203B41FA5}">
                      <a16:colId xmlns:a16="http://schemas.microsoft.com/office/drawing/2014/main" xmlns="" val="2969925490"/>
                    </a:ext>
                  </a:extLst>
                </a:gridCol>
                <a:gridCol w="2158935">
                  <a:extLst>
                    <a:ext uri="{9D8B030D-6E8A-4147-A177-3AD203B41FA5}">
                      <a16:colId xmlns:a16="http://schemas.microsoft.com/office/drawing/2014/main" xmlns="" val="1927466995"/>
                    </a:ext>
                  </a:extLst>
                </a:gridCol>
                <a:gridCol w="1850973">
                  <a:extLst>
                    <a:ext uri="{9D8B030D-6E8A-4147-A177-3AD203B41FA5}">
                      <a16:colId xmlns:a16="http://schemas.microsoft.com/office/drawing/2014/main" xmlns="" val="3398482657"/>
                    </a:ext>
                  </a:extLst>
                </a:gridCol>
                <a:gridCol w="1726969">
                  <a:extLst>
                    <a:ext uri="{9D8B030D-6E8A-4147-A177-3AD203B41FA5}">
                      <a16:colId xmlns:a16="http://schemas.microsoft.com/office/drawing/2014/main" xmlns="" val="834778631"/>
                    </a:ext>
                  </a:extLst>
                </a:gridCol>
              </a:tblGrid>
              <a:tr h="840665">
                <a:tc rowSpan="2">
                  <a:txBody>
                    <a:bodyPr/>
                    <a:lstStyle/>
                    <a:p>
                      <a:pPr algn="l" fontAlgn="b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liczba inwestycji zlokalizowanych na przygotowanych terenach inwestycyjnych </a:t>
                      </a:r>
                    </a:p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[szt.]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powierzchnia przygotowanych</a:t>
                      </a:r>
                      <a:b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terenów inwestycyjnych </a:t>
                      </a:r>
                    </a:p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[ha]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72843021"/>
                  </a:ext>
                </a:extLst>
              </a:tr>
              <a:tr h="651943">
                <a:tc vMerge="1">
                  <a:txBody>
                    <a:bodyPr/>
                    <a:lstStyle/>
                    <a:p>
                      <a:pPr algn="l" fontAlgn="b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Wskaźnik </a:t>
                      </a:r>
                    </a:p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Strategia ZIT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Wskaźnik 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Strategia ZIT</a:t>
                      </a: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endParaRPr lang="pl-PL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0371154"/>
                  </a:ext>
                </a:extLst>
              </a:tr>
              <a:tr h="343128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Invest Park Białogard 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4,9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pl-PL" sz="14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21,80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71847257"/>
                  </a:ext>
                </a:extLst>
              </a:tr>
              <a:tr h="343128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Koszalin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87208511"/>
                  </a:ext>
                </a:extLst>
              </a:tr>
              <a:tr h="343128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Bobolice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pl-PL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193476317"/>
                  </a:ext>
                </a:extLst>
              </a:tr>
              <a:tr h="343128"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52538" algn="l"/>
                        </a:tabLst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Razem </a:t>
                      </a:r>
                    </a:p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52538" algn="l"/>
                        </a:tabLst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(% realizacji wskaźnika)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 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4,9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u="none" strike="noStrike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22,48%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endParaRPr lang="pl-PL" dirty="0"/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2236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26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: zaokrąglone rogi u góry 2">
            <a:extLst>
              <a:ext uri="{FF2B5EF4-FFF2-40B4-BE49-F238E27FC236}">
                <a16:creationId xmlns:a16="http://schemas.microsoft.com/office/drawing/2014/main" xmlns="" id="{39FB259F-1061-4C62-8563-253CAE179DE7}"/>
              </a:ext>
            </a:extLst>
          </p:cNvPr>
          <p:cNvSpPr/>
          <p:nvPr/>
        </p:nvSpPr>
        <p:spPr>
          <a:xfrm>
            <a:off x="2729965" y="510538"/>
            <a:ext cx="6314111" cy="751436"/>
          </a:xfrm>
          <a:prstGeom prst="round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WSKAŹNIKI STRATEGII ZIT   Działanie 5.3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xmlns="" id="{83D57FEA-1955-418E-A2F2-2E86A85D62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949957"/>
              </p:ext>
            </p:extLst>
          </p:nvPr>
        </p:nvGraphicFramePr>
        <p:xfrm>
          <a:off x="2729964" y="1418732"/>
          <a:ext cx="6314111" cy="49800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95708">
                  <a:extLst>
                    <a:ext uri="{9D8B030D-6E8A-4147-A177-3AD203B41FA5}">
                      <a16:colId xmlns:a16="http://schemas.microsoft.com/office/drawing/2014/main" xmlns="" val="2624196720"/>
                    </a:ext>
                  </a:extLst>
                </a:gridCol>
                <a:gridCol w="1894961">
                  <a:extLst>
                    <a:ext uri="{9D8B030D-6E8A-4147-A177-3AD203B41FA5}">
                      <a16:colId xmlns:a16="http://schemas.microsoft.com/office/drawing/2014/main" xmlns="" val="3616333377"/>
                    </a:ext>
                  </a:extLst>
                </a:gridCol>
                <a:gridCol w="2023442">
                  <a:extLst>
                    <a:ext uri="{9D8B030D-6E8A-4147-A177-3AD203B41FA5}">
                      <a16:colId xmlns:a16="http://schemas.microsoft.com/office/drawing/2014/main" xmlns="" val="3932104625"/>
                    </a:ext>
                  </a:extLst>
                </a:gridCol>
              </a:tblGrid>
              <a:tr h="946832">
                <a:tc>
                  <a:txBody>
                    <a:bodyPr/>
                    <a:lstStyle/>
                    <a:p>
                      <a:pPr algn="l" fontAlgn="b"/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/>
                      </a:r>
                      <a:b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Całkowita długość przebudowanych lub zmodernizowanych dróg [km]</a:t>
                      </a:r>
                    </a:p>
                    <a:p>
                      <a:pPr algn="l" fontAlgn="b"/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2361057"/>
                  </a:ext>
                </a:extLst>
              </a:tr>
              <a:tr h="477994">
                <a:tc>
                  <a:txBody>
                    <a:bodyPr/>
                    <a:lstStyle/>
                    <a:p>
                      <a:pPr algn="l" fontAlgn="b"/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6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</a:t>
                      </a:r>
                      <a:endParaRPr lang="pl-PL" sz="16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Wskaźnik </a:t>
                      </a:r>
                    </a:p>
                    <a:p>
                      <a:pPr algn="ctr"/>
                      <a:r>
                        <a:rPr lang="pl-PL" sz="16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Strategia ZIT 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3413779"/>
                  </a:ext>
                </a:extLst>
              </a:tr>
              <a:tr h="419390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Kołobrzeg Miasto </a:t>
                      </a:r>
                    </a:p>
                    <a:p>
                      <a:pPr algn="l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0,98</a:t>
                      </a:r>
                    </a:p>
                  </a:txBody>
                  <a:tcPr marL="9525" marR="9525" marT="9525" marB="0" anchor="b"/>
                </a:tc>
                <a:tc rowSpan="7">
                  <a:txBody>
                    <a:bodyPr/>
                    <a:lstStyle/>
                    <a:p>
                      <a:pPr algn="ctr"/>
                      <a:endParaRPr lang="pl-PL" sz="1200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endParaRPr lang="pl-PL" sz="1200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endParaRPr lang="pl-PL" sz="1200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endParaRPr lang="pl-PL" sz="1200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endParaRPr lang="pl-PL" sz="1200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endParaRPr lang="pl-PL" sz="1200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/>
                      <a:r>
                        <a:rPr lang="pl-PL" sz="2200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8,62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39703881"/>
                  </a:ext>
                </a:extLst>
              </a:tr>
              <a:tr h="32834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Sianów 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34963296"/>
                  </a:ext>
                </a:extLst>
              </a:tr>
              <a:tr h="32834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Będzino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09679584"/>
                  </a:ext>
                </a:extLst>
              </a:tr>
              <a:tr h="355513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Biesiekierz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73732051"/>
                  </a:ext>
                </a:extLst>
              </a:tr>
              <a:tr h="40884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Bobolice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13552710"/>
                  </a:ext>
                </a:extLst>
              </a:tr>
              <a:tr h="391064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Ustronie Morskie</a:t>
                      </a:r>
                      <a:endParaRPr lang="pl-PL" sz="1400" b="1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077159"/>
                  </a:ext>
                </a:extLst>
              </a:tr>
              <a:tr h="41939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Koszalin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78877102"/>
                  </a:ext>
                </a:extLst>
              </a:tr>
              <a:tr h="81337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Razem </a:t>
                      </a:r>
                    </a:p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(% realizacji wskaźnika)  </a:t>
                      </a:r>
                    </a:p>
                    <a:p>
                      <a:pPr algn="ctr" fontAlgn="b"/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0,98</a:t>
                      </a:r>
                    </a:p>
                    <a:p>
                      <a:pPr algn="ctr" fontAlgn="b"/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11,37%</a:t>
                      </a:r>
                    </a:p>
                    <a:p>
                      <a:pPr algn="ctr"/>
                      <a:endParaRPr lang="pl-PL" sz="1200" b="1" dirty="0"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4183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48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: zaokrąglone rogi u góry 2">
            <a:extLst>
              <a:ext uri="{FF2B5EF4-FFF2-40B4-BE49-F238E27FC236}">
                <a16:creationId xmlns:a16="http://schemas.microsoft.com/office/drawing/2014/main" xmlns="" id="{39FB259F-1061-4C62-8563-253CAE179DE7}"/>
              </a:ext>
            </a:extLst>
          </p:cNvPr>
          <p:cNvSpPr/>
          <p:nvPr/>
        </p:nvSpPr>
        <p:spPr>
          <a:xfrm>
            <a:off x="2796012" y="483975"/>
            <a:ext cx="6599976" cy="773453"/>
          </a:xfrm>
          <a:prstGeom prst="round2Same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WSKAŹNIKI  STRATEGII ZIT             Działanie 2.3</a:t>
            </a: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xmlns="" id="{0019ED44-1A3C-4BA0-8EFA-18C912112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933692"/>
              </p:ext>
            </p:extLst>
          </p:nvPr>
        </p:nvGraphicFramePr>
        <p:xfrm>
          <a:off x="0" y="1257429"/>
          <a:ext cx="12192000" cy="5804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88217">
                  <a:extLst>
                    <a:ext uri="{9D8B030D-6E8A-4147-A177-3AD203B41FA5}">
                      <a16:colId xmlns:a16="http://schemas.microsoft.com/office/drawing/2014/main" xmlns="" val="3401029772"/>
                    </a:ext>
                  </a:extLst>
                </a:gridCol>
                <a:gridCol w="1301093">
                  <a:extLst>
                    <a:ext uri="{9D8B030D-6E8A-4147-A177-3AD203B41FA5}">
                      <a16:colId xmlns:a16="http://schemas.microsoft.com/office/drawing/2014/main" xmlns="" val="3825497708"/>
                    </a:ext>
                  </a:extLst>
                </a:gridCol>
                <a:gridCol w="1191971">
                  <a:extLst>
                    <a:ext uri="{9D8B030D-6E8A-4147-A177-3AD203B41FA5}">
                      <a16:colId xmlns:a16="http://schemas.microsoft.com/office/drawing/2014/main" xmlns="" val="2392699129"/>
                    </a:ext>
                  </a:extLst>
                </a:gridCol>
                <a:gridCol w="1191971">
                  <a:extLst>
                    <a:ext uri="{9D8B030D-6E8A-4147-A177-3AD203B41FA5}">
                      <a16:colId xmlns:a16="http://schemas.microsoft.com/office/drawing/2014/main" xmlns="" val="2212698796"/>
                    </a:ext>
                  </a:extLst>
                </a:gridCol>
                <a:gridCol w="986458">
                  <a:extLst>
                    <a:ext uri="{9D8B030D-6E8A-4147-A177-3AD203B41FA5}">
                      <a16:colId xmlns:a16="http://schemas.microsoft.com/office/drawing/2014/main" xmlns="" val="1955957581"/>
                    </a:ext>
                  </a:extLst>
                </a:gridCol>
                <a:gridCol w="986458">
                  <a:extLst>
                    <a:ext uri="{9D8B030D-6E8A-4147-A177-3AD203B41FA5}">
                      <a16:colId xmlns:a16="http://schemas.microsoft.com/office/drawing/2014/main" xmlns="" val="448604196"/>
                    </a:ext>
                  </a:extLst>
                </a:gridCol>
                <a:gridCol w="986458">
                  <a:extLst>
                    <a:ext uri="{9D8B030D-6E8A-4147-A177-3AD203B41FA5}">
                      <a16:colId xmlns:a16="http://schemas.microsoft.com/office/drawing/2014/main" xmlns="" val="4247149529"/>
                    </a:ext>
                  </a:extLst>
                </a:gridCol>
                <a:gridCol w="1151238">
                  <a:extLst>
                    <a:ext uri="{9D8B030D-6E8A-4147-A177-3AD203B41FA5}">
                      <a16:colId xmlns:a16="http://schemas.microsoft.com/office/drawing/2014/main" xmlns="" val="3897864783"/>
                    </a:ext>
                  </a:extLst>
                </a:gridCol>
                <a:gridCol w="883404">
                  <a:extLst>
                    <a:ext uri="{9D8B030D-6E8A-4147-A177-3AD203B41FA5}">
                      <a16:colId xmlns:a16="http://schemas.microsoft.com/office/drawing/2014/main" xmlns="" val="764243975"/>
                    </a:ext>
                  </a:extLst>
                </a:gridCol>
                <a:gridCol w="924732">
                  <a:extLst>
                    <a:ext uri="{9D8B030D-6E8A-4147-A177-3AD203B41FA5}">
                      <a16:colId xmlns:a16="http://schemas.microsoft.com/office/drawing/2014/main" xmlns="" val="1674189237"/>
                    </a:ext>
                  </a:extLst>
                </a:gridCol>
              </a:tblGrid>
              <a:tr h="1195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600" u="none" strike="noStrike" dirty="0">
                          <a:effectLst/>
                        </a:rPr>
                        <a:t> </a:t>
                      </a:r>
                      <a:endParaRPr lang="pl-PL" sz="6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Liczba zakupionych jednostek    taboru pasażerskiego w publicznym  miejskiej [szt.]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Pojemność zakupionego taboru pasażerskiego w publicznym transporcie zbiorowym komunikacji miejskiej [</a:t>
                      </a:r>
                      <a:r>
                        <a:rPr lang="pl-PL" sz="1000" u="none" strike="noStrike" dirty="0" err="1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tys</a:t>
                      </a:r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]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Szacowany roczny spadek emisji gazów cieplarnianych [tony równoważnika CO2]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Długość wspartej infrastruktury rowerowej [km]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Liczba wybudowanych zintegrowanych węzłów przesiadkowych [szt.]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liczba stanowisk postojowych w wybudowanych obiektach "</a:t>
                      </a:r>
                      <a:r>
                        <a:rPr lang="pl-PL" sz="1000" u="none" strike="noStrike" dirty="0" err="1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bike&amp;ride</a:t>
                      </a:r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"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liczba miejsc postojowych dla osób niepełnosprawnych w wybudowanych obiektach "parkuj i jedź"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liczba zrealizowanych działań </a:t>
                      </a:r>
                      <a:r>
                        <a:rPr lang="pl-PL" sz="1000" u="none" strike="noStrike" dirty="0" err="1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infromacyjno</a:t>
                      </a:r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-promocyjnych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Zasięg zrealizowanych przedsięwzięć edukacyjno-promocyjnych oraz informacyjnych [osoby]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456786706"/>
                  </a:ext>
                </a:extLst>
              </a:tr>
              <a:tr h="2392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600" u="none" strike="noStrike" dirty="0">
                          <a:effectLst/>
                        </a:rPr>
                        <a:t> </a:t>
                      </a:r>
                      <a:endParaRPr lang="pl-PL" sz="6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Realizacja 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4104977"/>
                  </a:ext>
                </a:extLst>
              </a:tr>
              <a:tr h="21518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</a:t>
                      </a:r>
                      <a:r>
                        <a:rPr lang="pl-PL" sz="14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Miasto Białogard </a:t>
                      </a:r>
                      <a:endParaRPr lang="pl-PL" sz="14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67386656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Koszalin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0,595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2,2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50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0598965"/>
                  </a:ext>
                </a:extLst>
              </a:tr>
              <a:tr h="263772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Kołobrzeg Miasto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0,68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0,54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44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82982568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Gościno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1936640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Sianów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rowSpan="11">
                  <a:txBody>
                    <a:bodyPr/>
                    <a:lstStyle/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rowSpan="11">
                  <a:txBody>
                    <a:bodyPr/>
                    <a:lstStyle/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l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7,75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15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17496256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Polanów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59404128"/>
                  </a:ext>
                </a:extLst>
              </a:tr>
              <a:tr h="21518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Tychowo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0,58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0,73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316955870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Manowo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4390816"/>
                  </a:ext>
                </a:extLst>
              </a:tr>
              <a:tr h="21518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Kołobrzeg Gmina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1,9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68012707"/>
                  </a:ext>
                </a:extLst>
              </a:tr>
              <a:tr h="236007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Karlino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8000050"/>
                  </a:ext>
                </a:extLst>
              </a:tr>
              <a:tr h="21518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Świeszyno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687791002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Dygowo 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1342946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Mielno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2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20031416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Biesiekierz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7188392"/>
                  </a:ext>
                </a:extLst>
              </a:tr>
              <a:tr h="20927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4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Białogard Gmina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FF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u="none" strike="noStrike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187985365"/>
                  </a:ext>
                </a:extLst>
              </a:tr>
              <a:tr h="627821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Razem/Wskaźnik Strategii ZIT </a:t>
                      </a:r>
                    </a:p>
                    <a:p>
                      <a:pPr algn="ctr" rtl="0" fontAlgn="ctr"/>
                      <a:endParaRPr lang="pl-PL" sz="1400" b="1" u="none" strike="noStrike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 realizacji 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15/27</a:t>
                      </a:r>
                    </a:p>
                    <a:p>
                      <a:pPr algn="ctr" rtl="0" fontAlgn="ctr"/>
                      <a:endParaRPr lang="pl-PL" sz="1400" b="1" u="none" strike="noStrike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56%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1,275/2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63,75%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0,58/750</a:t>
                      </a:r>
                    </a:p>
                    <a:p>
                      <a:pPr algn="ctr" rtl="0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0,08%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13,12/90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14,57%</a:t>
                      </a: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1/7 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b="1" u="none" strike="noStrike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u="none" strike="noStrike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14,23%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124/200 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62%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7/10 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70%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0/2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0/45 000</a:t>
                      </a:r>
                    </a:p>
                    <a:p>
                      <a:pPr algn="ctr" rtl="0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  <a:p>
                      <a:pPr algn="ctr" rtl="0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0%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42543387"/>
                  </a:ext>
                </a:extLst>
              </a:tr>
              <a:tr h="425406">
                <a:tc>
                  <a:txBody>
                    <a:bodyPr/>
                    <a:lstStyle/>
                    <a:p>
                      <a:pPr algn="ctr" rtl="0" fontAlgn="ctr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8448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5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xmlns="" id="{58F8EF30-D700-4B55-A95D-C56377512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91" y="1225473"/>
            <a:ext cx="8659102" cy="5534177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xmlns="" id="{01AD7292-DD23-4A42-9F96-D2B319898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1839" y="438978"/>
            <a:ext cx="6536601" cy="786495"/>
          </a:xfrm>
        </p:spPr>
        <p:txBody>
          <a:bodyPr/>
          <a:lstStyle/>
          <a:p>
            <a:pPr algn="ctr"/>
            <a:r>
              <a:rPr lang="pl-PL" sz="20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2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</a:rPr>
              <a:t>Postęp realizacji ZIT (wnioski o dofinansowanie,</a:t>
            </a:r>
            <a:br>
              <a:rPr lang="pl-PL" sz="2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000" b="1" dirty="0">
                <a:solidFill>
                  <a:schemeClr val="accent1">
                    <a:lumMod val="50000"/>
                  </a:schemeClr>
                </a:solidFill>
              </a:rPr>
              <a:t>umowy i płatności jako % alokacji ZIT)</a:t>
            </a:r>
            <a:endParaRPr lang="pl-PL" sz="2000" dirty="0">
              <a:solidFill>
                <a:schemeClr val="accent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xmlns="" id="{D2EC4366-DCA1-49F1-AC24-E2422EE2B073}"/>
              </a:ext>
            </a:extLst>
          </p:cNvPr>
          <p:cNvSpPr txBox="1"/>
          <p:nvPr/>
        </p:nvSpPr>
        <p:spPr>
          <a:xfrm>
            <a:off x="8906201" y="6072133"/>
            <a:ext cx="328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Źródło: </a:t>
            </a:r>
          </a:p>
          <a:p>
            <a:r>
              <a:rPr lang="pl-PL" sz="1400" dirty="0"/>
              <a:t>Ministerstwo Inwestycji i Rozwoju</a:t>
            </a:r>
          </a:p>
          <a:p>
            <a:r>
              <a:rPr lang="pl-PL" sz="1400" dirty="0"/>
              <a:t>30.IX.2018 r.   </a:t>
            </a:r>
          </a:p>
        </p:txBody>
      </p:sp>
      <p:sp>
        <p:nvSpPr>
          <p:cNvPr id="4" name="Owal 3">
            <a:extLst>
              <a:ext uri="{FF2B5EF4-FFF2-40B4-BE49-F238E27FC236}">
                <a16:creationId xmlns:a16="http://schemas.microsoft.com/office/drawing/2014/main" xmlns="" id="{9AA323AB-E240-407B-AE3B-996D92C9C4E2}"/>
              </a:ext>
            </a:extLst>
          </p:cNvPr>
          <p:cNvSpPr/>
          <p:nvPr/>
        </p:nvSpPr>
        <p:spPr>
          <a:xfrm>
            <a:off x="945397" y="3952067"/>
            <a:ext cx="5982345" cy="2479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8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0DDC17D0-E643-48C4-A14A-BA7A5F48A2FC}"/>
              </a:ext>
            </a:extLst>
          </p:cNvPr>
          <p:cNvSpPr txBox="1"/>
          <p:nvPr/>
        </p:nvSpPr>
        <p:spPr>
          <a:xfrm>
            <a:off x="1829769" y="687239"/>
            <a:ext cx="7351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chemeClr val="accent2">
                    <a:lumMod val="50000"/>
                  </a:schemeClr>
                </a:solidFill>
              </a:rPr>
              <a:t>Postęp realizacji projektów ZIT KKBOF (wnioski o dofinansowanie, umowy i płatności jako % alokacji ZIT)</a:t>
            </a:r>
          </a:p>
        </p:txBody>
      </p:sp>
      <p:graphicFrame>
        <p:nvGraphicFramePr>
          <p:cNvPr id="9" name="Wykres 8">
            <a:extLst>
              <a:ext uri="{FF2B5EF4-FFF2-40B4-BE49-F238E27FC236}">
                <a16:creationId xmlns:a16="http://schemas.microsoft.com/office/drawing/2014/main" xmlns="" id="{61A19447-DDF7-41A6-AC60-19B252B875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0051943"/>
              </p:ext>
            </p:extLst>
          </p:nvPr>
        </p:nvGraphicFramePr>
        <p:xfrm>
          <a:off x="402957" y="1333570"/>
          <a:ext cx="11561736" cy="5305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37E1305C-1C3C-4325-A1F6-39D6BF8A44F5}"/>
              </a:ext>
            </a:extLst>
          </p:cNvPr>
          <p:cNvSpPr txBox="1"/>
          <p:nvPr/>
        </p:nvSpPr>
        <p:spPr>
          <a:xfrm>
            <a:off x="1567266" y="4539129"/>
            <a:ext cx="813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21,9%</a:t>
            </a:r>
          </a:p>
        </p:txBody>
      </p:sp>
    </p:spTree>
    <p:extLst>
      <p:ext uri="{BB962C8B-B14F-4D97-AF65-F5344CB8AC3E}">
        <p14:creationId xmlns:p14="http://schemas.microsoft.com/office/powerpoint/2010/main" val="17836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>
            <a:extLst>
              <a:ext uri="{FF2B5EF4-FFF2-40B4-BE49-F238E27FC236}">
                <a16:creationId xmlns:a16="http://schemas.microsoft.com/office/drawing/2014/main" xmlns="" id="{AC37BB19-DD7F-430B-BB74-9EF8FFB02F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869498"/>
              </p:ext>
            </p:extLst>
          </p:nvPr>
        </p:nvGraphicFramePr>
        <p:xfrm>
          <a:off x="0" y="0"/>
          <a:ext cx="12202885" cy="6912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811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C0EAD3E0-9915-4CB6-8289-FA2FF8ED6C26}"/>
              </a:ext>
            </a:extLst>
          </p:cNvPr>
          <p:cNvSpPr txBox="1"/>
          <p:nvPr/>
        </p:nvSpPr>
        <p:spPr>
          <a:xfrm>
            <a:off x="1675154" y="932660"/>
            <a:ext cx="8502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/>
              <a:t>Projekty pozakonkursowe – Alokacja 29 mln euro </a:t>
            </a:r>
            <a:endParaRPr lang="pl-PL" sz="2400" dirty="0" smtClean="0"/>
          </a:p>
          <a:p>
            <a:pPr algn="ctr"/>
            <a:r>
              <a:rPr lang="pl-PL" sz="2400" dirty="0" smtClean="0"/>
              <a:t>– </a:t>
            </a:r>
            <a:r>
              <a:rPr lang="pl-PL" sz="2400" dirty="0"/>
              <a:t>różnice kursowe</a:t>
            </a:r>
          </a:p>
        </p:txBody>
      </p:sp>
      <p:graphicFrame>
        <p:nvGraphicFramePr>
          <p:cNvPr id="9" name="Wykres 8">
            <a:extLst>
              <a:ext uri="{FF2B5EF4-FFF2-40B4-BE49-F238E27FC236}">
                <a16:creationId xmlns:a16="http://schemas.microsoft.com/office/drawing/2014/main" xmlns="" id="{00000000-0008-0000-09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7949477"/>
              </p:ext>
            </p:extLst>
          </p:nvPr>
        </p:nvGraphicFramePr>
        <p:xfrm>
          <a:off x="433952" y="1763657"/>
          <a:ext cx="9113003" cy="4927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660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raz 22">
            <a:extLst>
              <a:ext uri="{FF2B5EF4-FFF2-40B4-BE49-F238E27FC236}">
                <a16:creationId xmlns:a16="http://schemas.microsoft.com/office/drawing/2014/main" xmlns="" id="{4ACD46C8-796C-47D0-AC68-A4E483E10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8031"/>
            <a:ext cx="3717830" cy="279186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xmlns="" id="{C480BE40-79C8-4CF3-A2B9-25D111E68E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530" y="2713218"/>
            <a:ext cx="4234566" cy="2382865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xmlns="" id="{88DF0D6D-ED96-4E2E-BD72-F67D0E8D64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974" y="4475135"/>
            <a:ext cx="4234566" cy="2382865"/>
          </a:xfrm>
          <a:prstGeom prst="rect">
            <a:avLst/>
          </a:prstGeom>
        </p:spPr>
      </p:pic>
      <p:sp>
        <p:nvSpPr>
          <p:cNvPr id="16" name="Owal 15">
            <a:extLst>
              <a:ext uri="{FF2B5EF4-FFF2-40B4-BE49-F238E27FC236}">
                <a16:creationId xmlns:a16="http://schemas.microsoft.com/office/drawing/2014/main" xmlns="" id="{CD23A22B-50EB-4AE1-9F28-5BCCCEBD97E3}"/>
              </a:ext>
            </a:extLst>
          </p:cNvPr>
          <p:cNvSpPr/>
          <p:nvPr/>
        </p:nvSpPr>
        <p:spPr>
          <a:xfrm>
            <a:off x="5640309" y="1683945"/>
            <a:ext cx="3431263" cy="81531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20 wizyt monitorujących </a:t>
            </a:r>
          </a:p>
        </p:txBody>
      </p:sp>
      <p:sp>
        <p:nvSpPr>
          <p:cNvPr id="17" name="Owal 16">
            <a:extLst>
              <a:ext uri="{FF2B5EF4-FFF2-40B4-BE49-F238E27FC236}">
                <a16:creationId xmlns:a16="http://schemas.microsoft.com/office/drawing/2014/main" xmlns="" id="{E651ED1B-3154-4A42-9F94-E6C4212F6109}"/>
              </a:ext>
            </a:extLst>
          </p:cNvPr>
          <p:cNvSpPr/>
          <p:nvPr/>
        </p:nvSpPr>
        <p:spPr>
          <a:xfrm>
            <a:off x="754551" y="1575934"/>
            <a:ext cx="2866835" cy="86535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Działania promocyjne</a:t>
            </a:r>
          </a:p>
        </p:txBody>
      </p:sp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xmlns="" id="{28D1AFA2-2FBB-42B8-B52D-E496D7D50B1D}"/>
              </a:ext>
            </a:extLst>
          </p:cNvPr>
          <p:cNvSpPr/>
          <p:nvPr/>
        </p:nvSpPr>
        <p:spPr>
          <a:xfrm>
            <a:off x="1736402" y="2785205"/>
            <a:ext cx="2611123" cy="63301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Kampania promocyjna </a:t>
            </a:r>
            <a:br>
              <a:rPr lang="pl-PL" dirty="0"/>
            </a:br>
            <a:r>
              <a:rPr lang="pl-PL" dirty="0"/>
              <a:t>w Radiu Koszalin</a:t>
            </a:r>
          </a:p>
        </p:txBody>
      </p: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xmlns="" id="{8661609A-FD1D-418D-B374-42CF27DE5458}"/>
              </a:ext>
            </a:extLst>
          </p:cNvPr>
          <p:cNvSpPr/>
          <p:nvPr/>
        </p:nvSpPr>
        <p:spPr>
          <a:xfrm>
            <a:off x="425513" y="3504920"/>
            <a:ext cx="4345663" cy="54311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Udział w Europejskim Tygodniu Zrównoważonego Transportu  </a:t>
            </a:r>
          </a:p>
        </p:txBody>
      </p:sp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xmlns="" id="{547D9A47-2B76-48BF-B7BB-28141074D4E5}"/>
              </a:ext>
            </a:extLst>
          </p:cNvPr>
          <p:cNvSpPr/>
          <p:nvPr/>
        </p:nvSpPr>
        <p:spPr>
          <a:xfrm>
            <a:off x="3041963" y="685036"/>
            <a:ext cx="3739082" cy="890898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/>
              <a:t>Działania Biura ZIT </a:t>
            </a:r>
          </a:p>
        </p:txBody>
      </p:sp>
      <p:cxnSp>
        <p:nvCxnSpPr>
          <p:cNvPr id="26" name="Łącznik prosty ze strzałką 25">
            <a:extLst>
              <a:ext uri="{FF2B5EF4-FFF2-40B4-BE49-F238E27FC236}">
                <a16:creationId xmlns:a16="http://schemas.microsoft.com/office/drawing/2014/main" xmlns="" id="{BF8E6186-83FE-4583-A933-BFA30CDCBD92}"/>
              </a:ext>
            </a:extLst>
          </p:cNvPr>
          <p:cNvCxnSpPr/>
          <p:nvPr/>
        </p:nvCxnSpPr>
        <p:spPr>
          <a:xfrm>
            <a:off x="5088048" y="1778121"/>
            <a:ext cx="383118" cy="199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ze strzałką 27">
            <a:extLst>
              <a:ext uri="{FF2B5EF4-FFF2-40B4-BE49-F238E27FC236}">
                <a16:creationId xmlns:a16="http://schemas.microsoft.com/office/drawing/2014/main" xmlns="" id="{EF784D34-86D0-413F-9094-2FA5F7D40009}"/>
              </a:ext>
            </a:extLst>
          </p:cNvPr>
          <p:cNvCxnSpPr/>
          <p:nvPr/>
        </p:nvCxnSpPr>
        <p:spPr>
          <a:xfrm flipH="1">
            <a:off x="3717830" y="1730707"/>
            <a:ext cx="419604" cy="252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29">
            <a:extLst>
              <a:ext uri="{FF2B5EF4-FFF2-40B4-BE49-F238E27FC236}">
                <a16:creationId xmlns:a16="http://schemas.microsoft.com/office/drawing/2014/main" xmlns="" id="{61A916E6-A64E-4F52-B862-2FAE8F8E7F26}"/>
              </a:ext>
            </a:extLst>
          </p:cNvPr>
          <p:cNvCxnSpPr/>
          <p:nvPr/>
        </p:nvCxnSpPr>
        <p:spPr>
          <a:xfrm>
            <a:off x="2299580" y="2499257"/>
            <a:ext cx="126749" cy="184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ze strzałką 31">
            <a:extLst>
              <a:ext uri="{FF2B5EF4-FFF2-40B4-BE49-F238E27FC236}">
                <a16:creationId xmlns:a16="http://schemas.microsoft.com/office/drawing/2014/main" xmlns="" id="{C2BA0DE3-34B1-41A8-B3BE-426A8727BC3C}"/>
              </a:ext>
            </a:extLst>
          </p:cNvPr>
          <p:cNvCxnSpPr/>
          <p:nvPr/>
        </p:nvCxnSpPr>
        <p:spPr>
          <a:xfrm flipH="1">
            <a:off x="1004935" y="2527994"/>
            <a:ext cx="853980" cy="777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76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xmlns="" id="{BBCCAC54-EC98-45E0-8E99-D34A16E6AD89}"/>
              </a:ext>
            </a:extLst>
          </p:cNvPr>
          <p:cNvSpPr/>
          <p:nvPr/>
        </p:nvSpPr>
        <p:spPr>
          <a:xfrm>
            <a:off x="736701" y="1121338"/>
            <a:ext cx="8836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54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Aktualizacja Strategii ZIT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F0575719-DC31-4483-85F7-A7D21A197D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5662191"/>
              </p:ext>
            </p:extLst>
          </p:nvPr>
        </p:nvGraphicFramePr>
        <p:xfrm>
          <a:off x="506884" y="2526123"/>
          <a:ext cx="7827992" cy="3615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922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95C05030-DB46-4CEA-92A0-86443A146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413" y="1039813"/>
            <a:ext cx="8596312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buClr>
                <a:srgbClr val="5FCBEF"/>
              </a:buClr>
              <a:buSzPct val="80000"/>
              <a:defRPr/>
            </a:pPr>
            <a:endParaRPr lang="pl-PL" sz="4000" b="1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0" indent="0" algn="ctr">
              <a:spcBef>
                <a:spcPts val="600"/>
              </a:spcBef>
              <a:buClr>
                <a:srgbClr val="5FCBEF"/>
              </a:buClr>
              <a:buSzPct val="80000"/>
              <a:buNone/>
              <a:defRPr/>
            </a:pPr>
            <a:r>
              <a:rPr lang="pl-PL" sz="4400" b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Dziękuję za uwagę </a:t>
            </a:r>
          </a:p>
          <a:p>
            <a:pPr lvl="0">
              <a:spcBef>
                <a:spcPts val="600"/>
              </a:spcBef>
              <a:buClr>
                <a:srgbClr val="5FCBEF"/>
              </a:buClr>
              <a:buSzPct val="80000"/>
              <a:defRPr/>
            </a:pPr>
            <a:endParaRPr lang="pl-PL" sz="4200" b="1" dirty="0">
              <a:solidFill>
                <a:prstClr val="black">
                  <a:lumMod val="75000"/>
                  <a:lumOff val="2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 algn="ctr">
              <a:spcBef>
                <a:spcPts val="600"/>
              </a:spcBef>
              <a:buClr>
                <a:srgbClr val="5FCBEF"/>
              </a:buClr>
              <a:buSzPct val="80000"/>
              <a:buNone/>
              <a:defRPr/>
            </a:pPr>
            <a:r>
              <a:rPr lang="pl-PL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Urszula Miller-Grzybowska</a:t>
            </a:r>
          </a:p>
          <a:p>
            <a:pPr lvl="0" algn="ctr">
              <a:spcBef>
                <a:spcPts val="600"/>
              </a:spcBef>
              <a:buClr>
                <a:srgbClr val="5FCBEF"/>
              </a:buClr>
              <a:buSzPct val="80000"/>
              <a:defRPr/>
            </a:pPr>
            <a:endParaRPr lang="pl-PL" sz="1200" b="1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 algn="ctr">
              <a:spcBef>
                <a:spcPts val="600"/>
              </a:spcBef>
              <a:buClr>
                <a:srgbClr val="5FCBEF"/>
              </a:buClr>
              <a:buSzPct val="80000"/>
              <a:buNone/>
              <a:defRPr/>
            </a:pPr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Dyrektor Wydziału Rozwoju i Współpracy Terytorialnej</a:t>
            </a:r>
          </a:p>
          <a:p>
            <a:pPr marL="0" lvl="0" indent="0" algn="ctr">
              <a:spcBef>
                <a:spcPts val="600"/>
              </a:spcBef>
              <a:buClr>
                <a:srgbClr val="5FCBEF"/>
              </a:buClr>
              <a:buSzPct val="80000"/>
              <a:buNone/>
              <a:defRPr/>
            </a:pPr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Urząd Miejski w Koszalinie </a:t>
            </a:r>
          </a:p>
          <a:p>
            <a:pPr marL="0" lvl="0" indent="0">
              <a:spcBef>
                <a:spcPts val="600"/>
              </a:spcBef>
              <a:buClr>
                <a:srgbClr val="5FCBEF"/>
              </a:buClr>
              <a:buSzPct val="80000"/>
              <a:buNone/>
              <a:defRPr/>
            </a:pPr>
            <a:r>
              <a:rPr lang="pl-PL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      </a:t>
            </a:r>
            <a:endParaRPr lang="pl-PL" sz="900" b="1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xmlns="" id="{306D1097-BAE4-4130-9B90-C0B88CFCF4E7}"/>
              </a:ext>
            </a:extLst>
          </p:cNvPr>
          <p:cNvSpPr/>
          <p:nvPr/>
        </p:nvSpPr>
        <p:spPr>
          <a:xfrm>
            <a:off x="633413" y="61199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pl-PL" sz="10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Projekt jest współfinansowany ze środków Europejskiego Funduszu Społecznego w ramach Regionalnego Programu Operacyjnego Województwa Zachodniopomorskiego 2014-2020</a:t>
            </a:r>
          </a:p>
          <a:p>
            <a:pPr lvl="0" algn="ctr"/>
            <a:r>
              <a:rPr lang="pl-PL" sz="1000" b="1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Umowa Nr RPZP.10.01.00-32-0006/18-00</a:t>
            </a:r>
          </a:p>
        </p:txBody>
      </p:sp>
      <p:pic>
        <p:nvPicPr>
          <p:cNvPr id="7" name="Obraz 6" descr="C:\Users\aleksandra.kosowicz\Documents\Promocja i Informacja - RPD IP\logotypy\logotypy z barwami narodowymi 2017 r\logo kolorowe flaga EFS.PNG">
            <a:extLst>
              <a:ext uri="{FF2B5EF4-FFF2-40B4-BE49-F238E27FC236}">
                <a16:creationId xmlns:a16="http://schemas.microsoft.com/office/drawing/2014/main" xmlns="" id="{DAB3533C-99D0-4935-ACEA-AF2678B9596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74" y="5323296"/>
            <a:ext cx="5760720" cy="652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32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xmlns="" id="{9276448A-CEE9-4195-ACFC-C1E7738B76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5721298"/>
              </p:ext>
            </p:extLst>
          </p:nvPr>
        </p:nvGraphicFramePr>
        <p:xfrm>
          <a:off x="439813" y="2983033"/>
          <a:ext cx="4723784" cy="3348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xmlns="" id="{24E446ED-9A57-496B-BE6A-E925DA5C2B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8407593"/>
              </p:ext>
            </p:extLst>
          </p:nvPr>
        </p:nvGraphicFramePr>
        <p:xfrm>
          <a:off x="5747944" y="2812822"/>
          <a:ext cx="4241630" cy="4045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xmlns="" id="{5E09B2F1-AD4F-46AD-BB30-85759BA918B3}"/>
              </a:ext>
            </a:extLst>
          </p:cNvPr>
          <p:cNvSpPr/>
          <p:nvPr/>
        </p:nvSpPr>
        <p:spPr>
          <a:xfrm>
            <a:off x="785674" y="1606339"/>
            <a:ext cx="3367889" cy="79670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Działania pozakonkursowe</a:t>
            </a:r>
          </a:p>
          <a:p>
            <a:pPr algn="ctr"/>
            <a:r>
              <a:rPr lang="pl-PL" dirty="0"/>
              <a:t>29 mln euro</a:t>
            </a:r>
          </a:p>
          <a:p>
            <a:pPr algn="ctr"/>
            <a:r>
              <a:rPr lang="pl-PL" dirty="0"/>
              <a:t>(72,5%)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xmlns="" id="{772BCFA2-626E-4FA1-980E-8C4985CD813B}"/>
              </a:ext>
            </a:extLst>
          </p:cNvPr>
          <p:cNvSpPr/>
          <p:nvPr/>
        </p:nvSpPr>
        <p:spPr>
          <a:xfrm>
            <a:off x="6604275" y="1606339"/>
            <a:ext cx="3367889" cy="79670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Działanie konkursowe</a:t>
            </a:r>
          </a:p>
          <a:p>
            <a:pPr algn="ctr"/>
            <a:r>
              <a:rPr lang="pl-PL" dirty="0"/>
              <a:t>11 mln euro</a:t>
            </a:r>
          </a:p>
          <a:p>
            <a:pPr algn="ctr"/>
            <a:r>
              <a:rPr lang="pl-PL" dirty="0"/>
              <a:t>(27,5%)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xmlns="" id="{684ED3B2-A60F-4A2B-BE5D-C0194906424D}"/>
              </a:ext>
            </a:extLst>
          </p:cNvPr>
          <p:cNvSpPr/>
          <p:nvPr/>
        </p:nvSpPr>
        <p:spPr>
          <a:xfrm>
            <a:off x="3660413" y="607092"/>
            <a:ext cx="3367889" cy="79670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40 mln euro</a:t>
            </a:r>
          </a:p>
        </p:txBody>
      </p:sp>
      <p:sp>
        <p:nvSpPr>
          <p:cNvPr id="7" name="Strzałka: wygięta w górę 6">
            <a:extLst>
              <a:ext uri="{FF2B5EF4-FFF2-40B4-BE49-F238E27FC236}">
                <a16:creationId xmlns:a16="http://schemas.microsoft.com/office/drawing/2014/main" xmlns="" id="{662F82DB-DA5A-47D0-970D-FF4DF2963B0D}"/>
              </a:ext>
            </a:extLst>
          </p:cNvPr>
          <p:cNvSpPr/>
          <p:nvPr/>
        </p:nvSpPr>
        <p:spPr>
          <a:xfrm rot="5400000">
            <a:off x="5763283" y="1728055"/>
            <a:ext cx="620521" cy="651200"/>
          </a:xfrm>
          <a:prstGeom prst="bent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Strzałka: wygięta w górę 19">
            <a:extLst>
              <a:ext uri="{FF2B5EF4-FFF2-40B4-BE49-F238E27FC236}">
                <a16:creationId xmlns:a16="http://schemas.microsoft.com/office/drawing/2014/main" xmlns="" id="{E0A6C2AA-CDEB-45C3-AF42-517985923E56}"/>
              </a:ext>
            </a:extLst>
          </p:cNvPr>
          <p:cNvSpPr/>
          <p:nvPr/>
        </p:nvSpPr>
        <p:spPr>
          <a:xfrm rot="5400000">
            <a:off x="4511321" y="1746919"/>
            <a:ext cx="620521" cy="651198"/>
          </a:xfrm>
          <a:prstGeom prst="bentUpArrow">
            <a:avLst>
              <a:gd name="adj1" fmla="val 25000"/>
              <a:gd name="adj2" fmla="val 22984"/>
              <a:gd name="adj3" fmla="val 25000"/>
            </a:avLst>
          </a:prstGeom>
          <a:solidFill>
            <a:srgbClr val="002060"/>
          </a:solidFill>
          <a:ln>
            <a:solidFill>
              <a:schemeClr val="accent1">
                <a:shade val="50000"/>
                <a:alpha val="99000"/>
              </a:schemeClr>
            </a:solidFill>
          </a:ln>
          <a:scene3d>
            <a:camera prst="orthographicFront">
              <a:rot lat="21594000" lon="1080000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A4258552-AAC1-426C-9770-C1EBF6BF7237}"/>
              </a:ext>
            </a:extLst>
          </p:cNvPr>
          <p:cNvSpPr txBox="1"/>
          <p:nvPr/>
        </p:nvSpPr>
        <p:spPr>
          <a:xfrm>
            <a:off x="6771992" y="6422102"/>
            <a:ext cx="2154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II Nabór w 2019 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C48342AB-2D97-4ACE-B468-963499CC74F1}"/>
              </a:ext>
            </a:extLst>
          </p:cNvPr>
          <p:cNvSpPr txBox="1"/>
          <p:nvPr/>
        </p:nvSpPr>
        <p:spPr>
          <a:xfrm>
            <a:off x="1727276" y="6331974"/>
            <a:ext cx="2148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Nabór ciągły</a:t>
            </a:r>
          </a:p>
        </p:txBody>
      </p:sp>
    </p:spTree>
    <p:extLst>
      <p:ext uri="{BB962C8B-B14F-4D97-AF65-F5344CB8AC3E}">
        <p14:creationId xmlns:p14="http://schemas.microsoft.com/office/powerpoint/2010/main" val="238722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a 24">
            <a:extLst>
              <a:ext uri="{FF2B5EF4-FFF2-40B4-BE49-F238E27FC236}">
                <a16:creationId xmlns:a16="http://schemas.microsoft.com/office/drawing/2014/main" xmlns="" id="{D3D210FD-86E9-4B32-9F08-F4AE59F65C4B}"/>
              </a:ext>
            </a:extLst>
          </p:cNvPr>
          <p:cNvGrpSpPr/>
          <p:nvPr/>
        </p:nvGrpSpPr>
        <p:grpSpPr>
          <a:xfrm>
            <a:off x="6909439" y="3122118"/>
            <a:ext cx="2790825" cy="3249969"/>
            <a:chOff x="9745" y="1729280"/>
            <a:chExt cx="1550591" cy="1314455"/>
          </a:xfrm>
          <a:solidFill>
            <a:srgbClr val="F913A7"/>
          </a:solidFill>
        </p:grpSpPr>
        <p:sp>
          <p:nvSpPr>
            <p:cNvPr id="26" name="Prostokąt 25">
              <a:extLst>
                <a:ext uri="{FF2B5EF4-FFF2-40B4-BE49-F238E27FC236}">
                  <a16:creationId xmlns:a16="http://schemas.microsoft.com/office/drawing/2014/main" xmlns="" id="{52515E59-D4DC-44A4-BBE4-9CF50A3BC166}"/>
                </a:ext>
              </a:extLst>
            </p:cNvPr>
            <p:cNvSpPr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pole tekstowe 26">
              <a:extLst>
                <a:ext uri="{FF2B5EF4-FFF2-40B4-BE49-F238E27FC236}">
                  <a16:creationId xmlns:a16="http://schemas.microsoft.com/office/drawing/2014/main" xmlns="" id="{C5289F75-7BD9-49CB-AE5D-BD3A6F42F7D5}"/>
                </a:ext>
              </a:extLst>
            </p:cNvPr>
            <p:cNvSpPr txBox="1"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0" lvl="1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pl-PL" sz="2400" kern="1200" dirty="0"/>
            </a:p>
          </p:txBody>
        </p:sp>
      </p:grpSp>
      <p:sp>
        <p:nvSpPr>
          <p:cNvPr id="14" name="Schemat blokowy: proces alternatywny 13">
            <a:extLst>
              <a:ext uri="{FF2B5EF4-FFF2-40B4-BE49-F238E27FC236}">
                <a16:creationId xmlns:a16="http://schemas.microsoft.com/office/drawing/2014/main" xmlns="" id="{A07C737F-49AA-4304-B1D8-B1553F452076}"/>
              </a:ext>
            </a:extLst>
          </p:cNvPr>
          <p:cNvSpPr/>
          <p:nvPr/>
        </p:nvSpPr>
        <p:spPr>
          <a:xfrm>
            <a:off x="7058983" y="5513902"/>
            <a:ext cx="2491736" cy="616907"/>
          </a:xfrm>
          <a:prstGeom prst="flowChartAlternateProcess">
            <a:avLst/>
          </a:prstGeom>
          <a:solidFill>
            <a:srgbClr val="D10588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Alokacja</a:t>
            </a:r>
          </a:p>
          <a:p>
            <a:pPr lvl="0" algn="ctr"/>
            <a:r>
              <a:rPr lang="pl-PL" dirty="0"/>
              <a:t>821 238 euro</a:t>
            </a:r>
          </a:p>
        </p:txBody>
      </p:sp>
      <p:grpSp>
        <p:nvGrpSpPr>
          <p:cNvPr id="22" name="Grupa 21">
            <a:extLst>
              <a:ext uri="{FF2B5EF4-FFF2-40B4-BE49-F238E27FC236}">
                <a16:creationId xmlns:a16="http://schemas.microsoft.com/office/drawing/2014/main" xmlns="" id="{5E0C2734-F77F-4FAE-B291-BCD3CB57A1C3}"/>
              </a:ext>
            </a:extLst>
          </p:cNvPr>
          <p:cNvGrpSpPr/>
          <p:nvPr/>
        </p:nvGrpSpPr>
        <p:grpSpPr>
          <a:xfrm>
            <a:off x="3738117" y="3103205"/>
            <a:ext cx="2790825" cy="3249969"/>
            <a:chOff x="9745" y="1729280"/>
            <a:chExt cx="1550591" cy="1314455"/>
          </a:xfrm>
          <a:solidFill>
            <a:schemeClr val="accent1">
              <a:lumMod val="75000"/>
            </a:schemeClr>
          </a:solidFill>
        </p:grpSpPr>
        <p:sp>
          <p:nvSpPr>
            <p:cNvPr id="23" name="Prostokąt 22">
              <a:extLst>
                <a:ext uri="{FF2B5EF4-FFF2-40B4-BE49-F238E27FC236}">
                  <a16:creationId xmlns:a16="http://schemas.microsoft.com/office/drawing/2014/main" xmlns="" id="{3D28AF66-36FC-4F88-A0A8-060E032243CE}"/>
                </a:ext>
              </a:extLst>
            </p:cNvPr>
            <p:cNvSpPr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pole tekstowe 23">
              <a:extLst>
                <a:ext uri="{FF2B5EF4-FFF2-40B4-BE49-F238E27FC236}">
                  <a16:creationId xmlns:a16="http://schemas.microsoft.com/office/drawing/2014/main" xmlns="" id="{55877031-95AD-4173-8B17-DE735AB27806}"/>
                </a:ext>
              </a:extLst>
            </p:cNvPr>
            <p:cNvSpPr txBox="1"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0" lvl="1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pl-PL" sz="2400" kern="1200" dirty="0"/>
            </a:p>
          </p:txBody>
        </p:sp>
      </p:grpSp>
      <p:grpSp>
        <p:nvGrpSpPr>
          <p:cNvPr id="16" name="Grupa 15">
            <a:extLst>
              <a:ext uri="{FF2B5EF4-FFF2-40B4-BE49-F238E27FC236}">
                <a16:creationId xmlns:a16="http://schemas.microsoft.com/office/drawing/2014/main" xmlns="" id="{4B5608B7-F68F-46BA-BF26-AE62971AFF52}"/>
              </a:ext>
            </a:extLst>
          </p:cNvPr>
          <p:cNvGrpSpPr/>
          <p:nvPr/>
        </p:nvGrpSpPr>
        <p:grpSpPr>
          <a:xfrm>
            <a:off x="571500" y="3103206"/>
            <a:ext cx="2790825" cy="3249969"/>
            <a:chOff x="9745" y="1729280"/>
            <a:chExt cx="1550591" cy="1314455"/>
          </a:xfrm>
        </p:grpSpPr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xmlns="" id="{F0FC6D92-B220-424E-AC0F-D9AF3F8E8D4F}"/>
                </a:ext>
              </a:extLst>
            </p:cNvPr>
            <p:cNvSpPr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solidFill>
              <a:schemeClr val="accent6">
                <a:lumMod val="75000"/>
                <a:alpha val="9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pole tekstowe 17">
              <a:extLst>
                <a:ext uri="{FF2B5EF4-FFF2-40B4-BE49-F238E27FC236}">
                  <a16:creationId xmlns:a16="http://schemas.microsoft.com/office/drawing/2014/main" xmlns="" id="{4DE31A86-8BD5-49CA-90C3-4EBCD82DC3A0}"/>
                </a:ext>
              </a:extLst>
            </p:cNvPr>
            <p:cNvSpPr txBox="1"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0" lvl="1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pl-PL" sz="2400" kern="1200" dirty="0"/>
            </a:p>
          </p:txBody>
        </p:sp>
      </p:grpSp>
      <p:sp>
        <p:nvSpPr>
          <p:cNvPr id="4" name="Prostokąt 3">
            <a:extLst>
              <a:ext uri="{FF2B5EF4-FFF2-40B4-BE49-F238E27FC236}">
                <a16:creationId xmlns:a16="http://schemas.microsoft.com/office/drawing/2014/main" xmlns="" id="{BBCCAC54-EC98-45E0-8E99-D34A16E6AD89}"/>
              </a:ext>
            </a:extLst>
          </p:cNvPr>
          <p:cNvSpPr/>
          <p:nvPr/>
        </p:nvSpPr>
        <p:spPr>
          <a:xfrm>
            <a:off x="1587329" y="1115499"/>
            <a:ext cx="7686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Projekty konkursowe – II nabór w 2019 </a:t>
            </a:r>
          </a:p>
        </p:txBody>
      </p:sp>
      <p:sp>
        <p:nvSpPr>
          <p:cNvPr id="3" name="Schemat blokowy: proces alternatywny 2">
            <a:extLst>
              <a:ext uri="{FF2B5EF4-FFF2-40B4-BE49-F238E27FC236}">
                <a16:creationId xmlns:a16="http://schemas.microsoft.com/office/drawing/2014/main" xmlns="" id="{7F643E34-75C6-41A9-8A13-71B271480805}"/>
              </a:ext>
            </a:extLst>
          </p:cNvPr>
          <p:cNvSpPr/>
          <p:nvPr/>
        </p:nvSpPr>
        <p:spPr>
          <a:xfrm>
            <a:off x="680089" y="5525644"/>
            <a:ext cx="2491734" cy="605165"/>
          </a:xfrm>
          <a:prstGeom prst="flowChartAlternateProcess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Alokacja                    1 200 000 euro</a:t>
            </a:r>
          </a:p>
        </p:txBody>
      </p:sp>
      <p:sp>
        <p:nvSpPr>
          <p:cNvPr id="7" name="Schemat blokowy: proces alternatywny 6">
            <a:extLst>
              <a:ext uri="{FF2B5EF4-FFF2-40B4-BE49-F238E27FC236}">
                <a16:creationId xmlns:a16="http://schemas.microsoft.com/office/drawing/2014/main" xmlns="" id="{DA47E580-C612-496A-AFE1-0A9145E95066}"/>
              </a:ext>
            </a:extLst>
          </p:cNvPr>
          <p:cNvSpPr/>
          <p:nvPr/>
        </p:nvSpPr>
        <p:spPr>
          <a:xfrm>
            <a:off x="721044" y="4378728"/>
            <a:ext cx="2491735" cy="605165"/>
          </a:xfrm>
          <a:prstGeom prst="flowChartAlternateProcess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Nabór                    01.III-02.IV.2019</a:t>
            </a:r>
          </a:p>
        </p:txBody>
      </p:sp>
      <p:sp>
        <p:nvSpPr>
          <p:cNvPr id="8" name="Schemat blokowy: proces alternatywny 7">
            <a:extLst>
              <a:ext uri="{FF2B5EF4-FFF2-40B4-BE49-F238E27FC236}">
                <a16:creationId xmlns:a16="http://schemas.microsoft.com/office/drawing/2014/main" xmlns="" id="{69686EB1-C1F5-47C0-8463-A24B440478BB}"/>
              </a:ext>
            </a:extLst>
          </p:cNvPr>
          <p:cNvSpPr/>
          <p:nvPr/>
        </p:nvSpPr>
        <p:spPr>
          <a:xfrm>
            <a:off x="680089" y="3267075"/>
            <a:ext cx="2491736" cy="616907"/>
          </a:xfrm>
          <a:prstGeom prst="flowChartAlternateProcess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Ogłoszenie </a:t>
            </a:r>
          </a:p>
          <a:p>
            <a:pPr lvl="0" algn="ctr"/>
            <a:r>
              <a:rPr lang="pl-PL" dirty="0"/>
              <a:t>25.I.2019</a:t>
            </a:r>
          </a:p>
        </p:txBody>
      </p:sp>
      <p:sp>
        <p:nvSpPr>
          <p:cNvPr id="9" name="Schemat blokowy: proces alternatywny 8">
            <a:extLst>
              <a:ext uri="{FF2B5EF4-FFF2-40B4-BE49-F238E27FC236}">
                <a16:creationId xmlns:a16="http://schemas.microsoft.com/office/drawing/2014/main" xmlns="" id="{80BFD071-7E5E-4F22-98B7-C0E86BD72DDC}"/>
              </a:ext>
            </a:extLst>
          </p:cNvPr>
          <p:cNvSpPr/>
          <p:nvPr/>
        </p:nvSpPr>
        <p:spPr>
          <a:xfrm>
            <a:off x="3887661" y="3267075"/>
            <a:ext cx="2491736" cy="616907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Ogłoszenie </a:t>
            </a:r>
          </a:p>
          <a:p>
            <a:pPr lvl="0" algn="ctr"/>
            <a:r>
              <a:rPr lang="pl-PL" dirty="0"/>
              <a:t>30.VIII.2019</a:t>
            </a:r>
          </a:p>
        </p:txBody>
      </p:sp>
      <p:sp>
        <p:nvSpPr>
          <p:cNvPr id="11" name="Schemat blokowy: proces alternatywny 10">
            <a:extLst>
              <a:ext uri="{FF2B5EF4-FFF2-40B4-BE49-F238E27FC236}">
                <a16:creationId xmlns:a16="http://schemas.microsoft.com/office/drawing/2014/main" xmlns="" id="{00D140EE-D540-4C86-8004-A47461D876D4}"/>
              </a:ext>
            </a:extLst>
          </p:cNvPr>
          <p:cNvSpPr/>
          <p:nvPr/>
        </p:nvSpPr>
        <p:spPr>
          <a:xfrm>
            <a:off x="3925761" y="4378729"/>
            <a:ext cx="2491736" cy="616907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Nabór </a:t>
            </a:r>
          </a:p>
          <a:p>
            <a:pPr lvl="0" algn="ctr"/>
            <a:r>
              <a:rPr lang="pl-PL" dirty="0"/>
              <a:t>01.X.-02.XII.2019</a:t>
            </a:r>
          </a:p>
        </p:txBody>
      </p:sp>
      <p:sp>
        <p:nvSpPr>
          <p:cNvPr id="12" name="Schemat blokowy: proces alternatywny 11">
            <a:extLst>
              <a:ext uri="{FF2B5EF4-FFF2-40B4-BE49-F238E27FC236}">
                <a16:creationId xmlns:a16="http://schemas.microsoft.com/office/drawing/2014/main" xmlns="" id="{9C68F347-2CCB-449E-87EE-2A35617FD680}"/>
              </a:ext>
            </a:extLst>
          </p:cNvPr>
          <p:cNvSpPr/>
          <p:nvPr/>
        </p:nvSpPr>
        <p:spPr>
          <a:xfrm>
            <a:off x="3925761" y="5513902"/>
            <a:ext cx="2491736" cy="616907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Alokacja </a:t>
            </a:r>
          </a:p>
          <a:p>
            <a:pPr lvl="0" algn="ctr"/>
            <a:r>
              <a:rPr lang="pl-PL" dirty="0"/>
              <a:t>2 100 000 euro</a:t>
            </a:r>
          </a:p>
        </p:txBody>
      </p:sp>
      <p:sp>
        <p:nvSpPr>
          <p:cNvPr id="13" name="Schemat blokowy: proces alternatywny 12">
            <a:extLst>
              <a:ext uri="{FF2B5EF4-FFF2-40B4-BE49-F238E27FC236}">
                <a16:creationId xmlns:a16="http://schemas.microsoft.com/office/drawing/2014/main" xmlns="" id="{DCD93663-3C7E-404D-A81D-512220607CF2}"/>
              </a:ext>
            </a:extLst>
          </p:cNvPr>
          <p:cNvSpPr/>
          <p:nvPr/>
        </p:nvSpPr>
        <p:spPr>
          <a:xfrm>
            <a:off x="7058983" y="4378728"/>
            <a:ext cx="2491736" cy="616907"/>
          </a:xfrm>
          <a:prstGeom prst="flowChartAlternateProcess">
            <a:avLst/>
          </a:prstGeom>
          <a:solidFill>
            <a:srgbClr val="D10588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Nabór</a:t>
            </a:r>
          </a:p>
          <a:p>
            <a:pPr lvl="0" algn="ctr"/>
            <a:r>
              <a:rPr lang="pl-PL" dirty="0"/>
              <a:t>19.XII.2019-24.I.2020</a:t>
            </a:r>
          </a:p>
        </p:txBody>
      </p:sp>
      <p:sp>
        <p:nvSpPr>
          <p:cNvPr id="15" name="Schemat blokowy: proces alternatywny 14">
            <a:extLst>
              <a:ext uri="{FF2B5EF4-FFF2-40B4-BE49-F238E27FC236}">
                <a16:creationId xmlns:a16="http://schemas.microsoft.com/office/drawing/2014/main" xmlns="" id="{BC66CFEF-583C-49BD-907F-44FA3ADDE540}"/>
              </a:ext>
            </a:extLst>
          </p:cNvPr>
          <p:cNvSpPr/>
          <p:nvPr/>
        </p:nvSpPr>
        <p:spPr>
          <a:xfrm>
            <a:off x="7058983" y="3292270"/>
            <a:ext cx="2491736" cy="616907"/>
          </a:xfrm>
          <a:prstGeom prst="flowChartAlternateProcess">
            <a:avLst/>
          </a:prstGeom>
          <a:solidFill>
            <a:srgbClr val="D10588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dirty="0"/>
              <a:t>Ogłoszenie </a:t>
            </a:r>
          </a:p>
          <a:p>
            <a:pPr lvl="0" algn="ctr"/>
            <a:r>
              <a:rPr lang="pl-PL" dirty="0"/>
              <a:t>15.XI.2019</a:t>
            </a:r>
          </a:p>
        </p:txBody>
      </p:sp>
      <p:grpSp>
        <p:nvGrpSpPr>
          <p:cNvPr id="19" name="Grupa 18">
            <a:extLst>
              <a:ext uri="{FF2B5EF4-FFF2-40B4-BE49-F238E27FC236}">
                <a16:creationId xmlns:a16="http://schemas.microsoft.com/office/drawing/2014/main" xmlns="" id="{AE57CA8D-4136-4928-8AD2-310325F596BD}"/>
              </a:ext>
            </a:extLst>
          </p:cNvPr>
          <p:cNvGrpSpPr/>
          <p:nvPr/>
        </p:nvGrpSpPr>
        <p:grpSpPr>
          <a:xfrm>
            <a:off x="571500" y="2255714"/>
            <a:ext cx="2790825" cy="663167"/>
            <a:chOff x="9745" y="1729280"/>
            <a:chExt cx="1550591" cy="1314455"/>
          </a:xfrm>
        </p:grpSpPr>
        <p:sp>
          <p:nvSpPr>
            <p:cNvPr id="20" name="Prostokąt 19">
              <a:extLst>
                <a:ext uri="{FF2B5EF4-FFF2-40B4-BE49-F238E27FC236}">
                  <a16:creationId xmlns:a16="http://schemas.microsoft.com/office/drawing/2014/main" xmlns="" id="{8BF4C015-A855-4652-9EFF-34152F60740B}"/>
                </a:ext>
              </a:extLst>
            </p:cNvPr>
            <p:cNvSpPr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solidFill>
              <a:schemeClr val="accent6">
                <a:lumMod val="75000"/>
                <a:alpha val="90000"/>
              </a:schemeClr>
            </a:solidFill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pole tekstowe 20">
              <a:extLst>
                <a:ext uri="{FF2B5EF4-FFF2-40B4-BE49-F238E27FC236}">
                  <a16:creationId xmlns:a16="http://schemas.microsoft.com/office/drawing/2014/main" xmlns="" id="{DDB79FF1-4E17-4DB1-8C9C-C3DAF040C824}"/>
                </a:ext>
              </a:extLst>
            </p:cNvPr>
            <p:cNvSpPr txBox="1"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0" lvl="1" indent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pl-PL" sz="2400" b="1" kern="1200" dirty="0"/>
                <a:t>Działanie 8.4</a:t>
              </a:r>
            </a:p>
          </p:txBody>
        </p:sp>
      </p:grpSp>
      <p:grpSp>
        <p:nvGrpSpPr>
          <p:cNvPr id="29" name="Grupa 28">
            <a:extLst>
              <a:ext uri="{FF2B5EF4-FFF2-40B4-BE49-F238E27FC236}">
                <a16:creationId xmlns:a16="http://schemas.microsoft.com/office/drawing/2014/main" xmlns="" id="{CB031090-222A-4D9F-85C2-79AD8B2FF4CB}"/>
              </a:ext>
            </a:extLst>
          </p:cNvPr>
          <p:cNvGrpSpPr/>
          <p:nvPr/>
        </p:nvGrpSpPr>
        <p:grpSpPr>
          <a:xfrm>
            <a:off x="3738116" y="2240095"/>
            <a:ext cx="2790825" cy="663167"/>
            <a:chOff x="9745" y="1729280"/>
            <a:chExt cx="1550591" cy="1314455"/>
          </a:xfrm>
          <a:solidFill>
            <a:schemeClr val="accent2">
              <a:lumMod val="75000"/>
            </a:schemeClr>
          </a:solidFill>
        </p:grpSpPr>
        <p:sp>
          <p:nvSpPr>
            <p:cNvPr id="30" name="Prostokąt 29">
              <a:extLst>
                <a:ext uri="{FF2B5EF4-FFF2-40B4-BE49-F238E27FC236}">
                  <a16:creationId xmlns:a16="http://schemas.microsoft.com/office/drawing/2014/main" xmlns="" id="{35318B5D-2E1C-4426-A421-A25324DCAACC}"/>
                </a:ext>
              </a:extLst>
            </p:cNvPr>
            <p:cNvSpPr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pole tekstowe 30">
              <a:extLst>
                <a:ext uri="{FF2B5EF4-FFF2-40B4-BE49-F238E27FC236}">
                  <a16:creationId xmlns:a16="http://schemas.microsoft.com/office/drawing/2014/main" xmlns="" id="{09B52D87-2505-4F79-B80B-C113A62107D4}"/>
                </a:ext>
              </a:extLst>
            </p:cNvPr>
            <p:cNvSpPr txBox="1"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0" lvl="1" indent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pl-PL" sz="2400" b="1" kern="1200" dirty="0"/>
                <a:t>Działanie 1.8</a:t>
              </a:r>
            </a:p>
          </p:txBody>
        </p:sp>
      </p:grpSp>
      <p:grpSp>
        <p:nvGrpSpPr>
          <p:cNvPr id="32" name="Grupa 31">
            <a:extLst>
              <a:ext uri="{FF2B5EF4-FFF2-40B4-BE49-F238E27FC236}">
                <a16:creationId xmlns:a16="http://schemas.microsoft.com/office/drawing/2014/main" xmlns="" id="{915B70A6-590B-42C2-A8C9-6CB5F8FFB6F4}"/>
              </a:ext>
            </a:extLst>
          </p:cNvPr>
          <p:cNvGrpSpPr/>
          <p:nvPr/>
        </p:nvGrpSpPr>
        <p:grpSpPr>
          <a:xfrm>
            <a:off x="6880920" y="2255713"/>
            <a:ext cx="2790825" cy="663167"/>
            <a:chOff x="9745" y="1729280"/>
            <a:chExt cx="1550591" cy="1314455"/>
          </a:xfrm>
          <a:solidFill>
            <a:srgbClr val="D10588"/>
          </a:solidFill>
        </p:grpSpPr>
        <p:sp>
          <p:nvSpPr>
            <p:cNvPr id="33" name="Prostokąt 32">
              <a:extLst>
                <a:ext uri="{FF2B5EF4-FFF2-40B4-BE49-F238E27FC236}">
                  <a16:creationId xmlns:a16="http://schemas.microsoft.com/office/drawing/2014/main" xmlns="" id="{75428B0B-A0EF-477F-8248-C6C81D97580E}"/>
                </a:ext>
              </a:extLst>
            </p:cNvPr>
            <p:cNvSpPr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pole tekstowe 33">
              <a:extLst>
                <a:ext uri="{FF2B5EF4-FFF2-40B4-BE49-F238E27FC236}">
                  <a16:creationId xmlns:a16="http://schemas.microsoft.com/office/drawing/2014/main" xmlns="" id="{00304400-D571-43A1-B148-646392B5BE1D}"/>
                </a:ext>
              </a:extLst>
            </p:cNvPr>
            <p:cNvSpPr txBox="1"/>
            <p:nvPr/>
          </p:nvSpPr>
          <p:spPr>
            <a:xfrm>
              <a:off x="9745" y="1729280"/>
              <a:ext cx="1550591" cy="13144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70688" bIns="192024" numCol="1" spcCol="1270" anchor="t" anchorCtr="0">
              <a:noAutofit/>
            </a:bodyPr>
            <a:lstStyle/>
            <a:p>
              <a:pPr marL="0" lvl="1" indent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pl-PL" sz="2400" b="1" kern="1200" dirty="0"/>
                <a:t>Działanie 8.8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29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xmlns="" id="{BBCCAC54-EC98-45E0-8E99-D34A16E6AD89}"/>
              </a:ext>
            </a:extLst>
          </p:cNvPr>
          <p:cNvSpPr/>
          <p:nvPr/>
        </p:nvSpPr>
        <p:spPr>
          <a:xfrm>
            <a:off x="3187317" y="906126"/>
            <a:ext cx="45908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Projekty konkursowe – I nabór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xmlns="" id="{C65E5830-67DB-4B6A-851D-D67B957FC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163497"/>
              </p:ext>
            </p:extLst>
          </p:nvPr>
        </p:nvGraphicFramePr>
        <p:xfrm>
          <a:off x="201477" y="1770426"/>
          <a:ext cx="11546237" cy="4173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025">
                  <a:extLst>
                    <a:ext uri="{9D8B030D-6E8A-4147-A177-3AD203B41FA5}">
                      <a16:colId xmlns:a16="http://schemas.microsoft.com/office/drawing/2014/main" xmlns="" val="947252539"/>
                    </a:ext>
                  </a:extLst>
                </a:gridCol>
                <a:gridCol w="1691191">
                  <a:extLst>
                    <a:ext uri="{9D8B030D-6E8A-4147-A177-3AD203B41FA5}">
                      <a16:colId xmlns:a16="http://schemas.microsoft.com/office/drawing/2014/main" xmlns="" val="4023563030"/>
                    </a:ext>
                  </a:extLst>
                </a:gridCol>
                <a:gridCol w="1064518">
                  <a:extLst>
                    <a:ext uri="{9D8B030D-6E8A-4147-A177-3AD203B41FA5}">
                      <a16:colId xmlns:a16="http://schemas.microsoft.com/office/drawing/2014/main" xmlns="" val="2014401212"/>
                    </a:ext>
                  </a:extLst>
                </a:gridCol>
                <a:gridCol w="1341738">
                  <a:extLst>
                    <a:ext uri="{9D8B030D-6E8A-4147-A177-3AD203B41FA5}">
                      <a16:colId xmlns:a16="http://schemas.microsoft.com/office/drawing/2014/main" xmlns="" val="3767864207"/>
                    </a:ext>
                  </a:extLst>
                </a:gridCol>
                <a:gridCol w="1472139">
                  <a:extLst>
                    <a:ext uri="{9D8B030D-6E8A-4147-A177-3AD203B41FA5}">
                      <a16:colId xmlns:a16="http://schemas.microsoft.com/office/drawing/2014/main" xmlns="" val="2175281355"/>
                    </a:ext>
                  </a:extLst>
                </a:gridCol>
                <a:gridCol w="1661474">
                  <a:extLst>
                    <a:ext uri="{9D8B030D-6E8A-4147-A177-3AD203B41FA5}">
                      <a16:colId xmlns:a16="http://schemas.microsoft.com/office/drawing/2014/main" xmlns="" val="1793186217"/>
                    </a:ext>
                  </a:extLst>
                </a:gridCol>
                <a:gridCol w="1639628">
                  <a:extLst>
                    <a:ext uri="{9D8B030D-6E8A-4147-A177-3AD203B41FA5}">
                      <a16:colId xmlns:a16="http://schemas.microsoft.com/office/drawing/2014/main" xmlns="" val="2343237940"/>
                    </a:ext>
                  </a:extLst>
                </a:gridCol>
                <a:gridCol w="1569524">
                  <a:extLst>
                    <a:ext uri="{9D8B030D-6E8A-4147-A177-3AD203B41FA5}">
                      <a16:colId xmlns:a16="http://schemas.microsoft.com/office/drawing/2014/main" xmlns="" val="2845940614"/>
                    </a:ext>
                  </a:extLst>
                </a:gridCol>
              </a:tblGrid>
              <a:tr h="1156114">
                <a:tc>
                  <a:txBody>
                    <a:bodyPr/>
                    <a:lstStyle/>
                    <a:p>
                      <a:pPr marL="0" indent="0" algn="ctr" defTabSz="714375">
                        <a:tabLst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Działanie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143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kern="120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Alokacja na konkurs [zł]*</a:t>
                      </a:r>
                    </a:p>
                    <a:p>
                      <a:pPr marL="0" indent="0" algn="ctr" defTabSz="714375">
                        <a:tabLst/>
                      </a:pPr>
                      <a:endParaRPr lang="pl-PL" sz="14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143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Ilość złożonych wniosków </a:t>
                      </a:r>
                    </a:p>
                    <a:p>
                      <a:pPr marL="0" indent="0" algn="ctr" defTabSz="714375">
                        <a:tabLst/>
                      </a:pPr>
                      <a:endParaRPr lang="pl-PL" sz="1400" b="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Ilość </a:t>
                      </a:r>
                    </a:p>
                    <a:p>
                      <a:pPr algn="ctr"/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realizowanych projektów 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Wartość przyznanego dofinansowania </a:t>
                      </a:r>
                      <a:b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</a:b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 ramach umów [zł]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% kontraktacji podpisanych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i planowanych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do podpisania umów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[5:2]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Wartość zaakceptowanych wniosków o płatność - Wartość dofinansowana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Zatwierdzone wnioski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[7:5]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[%]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639299"/>
                  </a:ext>
                </a:extLst>
              </a:tr>
              <a:tr h="235393">
                <a:tc>
                  <a:txBody>
                    <a:bodyPr/>
                    <a:lstStyle/>
                    <a:p>
                      <a:pPr marL="0" indent="0" algn="ctr" defTabSz="714375">
                        <a:tabLst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714375">
                        <a:tabLst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714375">
                        <a:tabLst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1477370"/>
                  </a:ext>
                </a:extLst>
              </a:tr>
              <a:tr h="406441"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19 000 000,00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pl-PL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206 937,19</a:t>
                      </a:r>
                    </a:p>
                    <a:p>
                      <a:pPr algn="ctr" fontAlgn="ctr"/>
                      <a:endParaRPr lang="pl-PL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pl-PL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64,25</a:t>
                      </a:r>
                      <a:endParaRPr lang="pl-PL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pl-PL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1 828 229,70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14,98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5635927"/>
                  </a:ext>
                </a:extLst>
              </a:tr>
              <a:tr h="572301"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8.4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16 809 411,76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pl-PL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308 684,12</a:t>
                      </a:r>
                    </a:p>
                    <a:p>
                      <a:pPr algn="ctr" fontAlgn="ctr"/>
                      <a:endParaRPr lang="pl-PL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 73,22    </a:t>
                      </a: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5 048 495,67</a:t>
                      </a: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41,02</a:t>
                      </a:r>
                    </a:p>
                  </a:txBody>
                  <a:tcPr marL="9525" marR="9525" marT="9525" marB="0" anchor="ctr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9184866"/>
                  </a:ext>
                </a:extLst>
              </a:tr>
              <a:tr h="406441"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8.8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1800" b="0" dirty="0"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8 404 705,88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8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pl-PL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468 871,50</a:t>
                      </a:r>
                    </a:p>
                    <a:p>
                      <a:pPr algn="ctr" fontAlgn="ctr"/>
                      <a:endParaRPr lang="pl-PL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 65,07 </a:t>
                      </a:r>
                    </a:p>
                    <a:p>
                      <a:pPr algn="ctr" fontAlgn="ctr"/>
                      <a:endParaRPr lang="pl-PL" sz="1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egoe UI" panose="020B05020402040202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1 181 553,40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egoe UI" panose="020B0502040204020203" pitchFamily="34" charset="0"/>
                          <a:cs typeface="Times New Roman" panose="02020603050405020304" pitchFamily="18" charset="0"/>
                        </a:rPr>
                        <a:t>21,61</a:t>
                      </a:r>
                    </a:p>
                  </a:txBody>
                  <a:tcPr marL="9525" marR="9525" marT="9525" marB="0" anchor="ctr">
                    <a:solidFill>
                      <a:srgbClr val="FED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9486981"/>
                  </a:ext>
                </a:extLst>
              </a:tr>
            </a:tbl>
          </a:graphicData>
        </a:graphic>
      </p:graphicFrame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D3CC4BA1-740D-4B0A-B10C-D638FC2EE022}"/>
              </a:ext>
            </a:extLst>
          </p:cNvPr>
          <p:cNvSpPr txBox="1"/>
          <p:nvPr/>
        </p:nvSpPr>
        <p:spPr>
          <a:xfrm>
            <a:off x="398506" y="6069917"/>
            <a:ext cx="4359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*zgodnie z dokumentacją konkursową</a:t>
            </a:r>
            <a:r>
              <a:rPr lang="pl-PL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795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xmlns="" id="{9E71329A-4219-4616-A428-C1C27C16ABD9}"/>
              </a:ext>
            </a:extLst>
          </p:cNvPr>
          <p:cNvSpPr/>
          <p:nvPr/>
        </p:nvSpPr>
        <p:spPr>
          <a:xfrm>
            <a:off x="3289902" y="914399"/>
            <a:ext cx="5206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Projekty konkursowe – I nabór</a:t>
            </a: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xmlns="" id="{0D733F48-4413-4566-9E09-986F69800D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6462659"/>
              </p:ext>
            </p:extLst>
          </p:nvPr>
        </p:nvGraphicFramePr>
        <p:xfrm>
          <a:off x="232475" y="1553514"/>
          <a:ext cx="10959782" cy="4778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2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xmlns="" id="{9E71329A-4219-4616-A428-C1C27C16ABD9}"/>
              </a:ext>
            </a:extLst>
          </p:cNvPr>
          <p:cNvSpPr/>
          <p:nvPr/>
        </p:nvSpPr>
        <p:spPr>
          <a:xfrm>
            <a:off x="3465922" y="914399"/>
            <a:ext cx="4435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Wskaźniki – Działanie 8.4</a:t>
            </a:r>
          </a:p>
        </p:txBody>
      </p:sp>
      <p:graphicFrame>
        <p:nvGraphicFramePr>
          <p:cNvPr id="9" name="Wykres 8">
            <a:extLst>
              <a:ext uri="{FF2B5EF4-FFF2-40B4-BE49-F238E27FC236}">
                <a16:creationId xmlns:a16="http://schemas.microsoft.com/office/drawing/2014/main" xmlns="" id="{4A89A518-A22B-4125-9B16-C2229D757F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279956"/>
              </p:ext>
            </p:extLst>
          </p:nvPr>
        </p:nvGraphicFramePr>
        <p:xfrm>
          <a:off x="-1090" y="1518834"/>
          <a:ext cx="7568119" cy="4744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xmlns="" id="{5F8FCFD1-E4C5-4F80-AE22-0D8B860AE8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755460"/>
              </p:ext>
            </p:extLst>
          </p:nvPr>
        </p:nvGraphicFramePr>
        <p:xfrm>
          <a:off x="7567029" y="1518834"/>
          <a:ext cx="4624971" cy="4602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5218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xmlns="" id="{9E71329A-4219-4616-A428-C1C27C16ABD9}"/>
              </a:ext>
            </a:extLst>
          </p:cNvPr>
          <p:cNvSpPr/>
          <p:nvPr/>
        </p:nvSpPr>
        <p:spPr>
          <a:xfrm>
            <a:off x="2867507" y="860757"/>
            <a:ext cx="50417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Wskaźniki – Działanie 8.8</a:t>
            </a:r>
          </a:p>
        </p:txBody>
      </p:sp>
      <p:graphicFrame>
        <p:nvGraphicFramePr>
          <p:cNvPr id="5" name="Wykres 4">
            <a:extLst>
              <a:ext uri="{FF2B5EF4-FFF2-40B4-BE49-F238E27FC236}">
                <a16:creationId xmlns:a16="http://schemas.microsoft.com/office/drawing/2014/main" xmlns="" id="{0DA5DC47-BA42-45F6-BBEA-83B211C77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509151"/>
              </p:ext>
            </p:extLst>
          </p:nvPr>
        </p:nvGraphicFramePr>
        <p:xfrm>
          <a:off x="264369" y="1725378"/>
          <a:ext cx="9153525" cy="5132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165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xmlns="" id="{9E71329A-4219-4616-A428-C1C27C16ABD9}"/>
              </a:ext>
            </a:extLst>
          </p:cNvPr>
          <p:cNvSpPr/>
          <p:nvPr/>
        </p:nvSpPr>
        <p:spPr>
          <a:xfrm>
            <a:off x="3270660" y="936585"/>
            <a:ext cx="50417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b="1" dirty="0">
                <a:solidFill>
                  <a:srgbClr val="CC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Wskaźniki – Działanie 1.8</a:t>
            </a:r>
          </a:p>
        </p:txBody>
      </p:sp>
      <p:graphicFrame>
        <p:nvGraphicFramePr>
          <p:cNvPr id="7" name="Wykres 6">
            <a:extLst>
              <a:ext uri="{FF2B5EF4-FFF2-40B4-BE49-F238E27FC236}">
                <a16:creationId xmlns:a16="http://schemas.microsoft.com/office/drawing/2014/main" xmlns="" id="{5B45CF1A-2575-442D-9F81-32CD8B8C5E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35873"/>
              </p:ext>
            </p:extLst>
          </p:nvPr>
        </p:nvGraphicFramePr>
        <p:xfrm>
          <a:off x="466638" y="1834020"/>
          <a:ext cx="4714962" cy="502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Wykres 9">
            <a:extLst>
              <a:ext uri="{FF2B5EF4-FFF2-40B4-BE49-F238E27FC236}">
                <a16:creationId xmlns:a16="http://schemas.microsoft.com/office/drawing/2014/main" xmlns="" id="{080F253A-78C4-44E0-9362-B39AC360C7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184296"/>
              </p:ext>
            </p:extLst>
          </p:nvPr>
        </p:nvGraphicFramePr>
        <p:xfrm>
          <a:off x="5512720" y="1834021"/>
          <a:ext cx="5553070" cy="502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337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14302</TotalTime>
  <Words>829</Words>
  <Application>Microsoft Office PowerPoint</Application>
  <PresentationFormat>Panoramiczny</PresentationFormat>
  <Paragraphs>478</Paragraphs>
  <Slides>20</Slides>
  <Notes>18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7" baseType="lpstr">
      <vt:lpstr>Arial</vt:lpstr>
      <vt:lpstr>Calibri</vt:lpstr>
      <vt:lpstr>Segoe UI</vt:lpstr>
      <vt:lpstr>Times New Roman</vt:lpstr>
      <vt:lpstr>Trebuchet MS</vt:lpstr>
      <vt:lpstr>Wingdings 3</vt:lpstr>
      <vt:lpstr>Faseta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Postęp realizacji ZIT (wnioski o dofinansowanie, umowy i płatności jako % alokacji ZIT)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SZCZEGÓŁOWY OPIS OSI PRIORYTETOWYCH REGIONALNEGO PROGRAMU OPERACYJNEGO WOJEWÓDZTWA ZACHODNIOPOMORSKIEGO 2014-2020   OŚ Priorytetowa: I GOSPODARKA, INNOWACJE, NOWOCZESNE TECHNOLOGIE</dc:title>
  <dc:creator>Office ZIT-UMK</dc:creator>
  <cp:lastModifiedBy>user</cp:lastModifiedBy>
  <cp:revision>1239</cp:revision>
  <cp:lastPrinted>2018-11-23T09:34:24Z</cp:lastPrinted>
  <dcterms:created xsi:type="dcterms:W3CDTF">2016-06-06T10:13:58Z</dcterms:created>
  <dcterms:modified xsi:type="dcterms:W3CDTF">2018-11-27T13:52:08Z</dcterms:modified>
</cp:coreProperties>
</file>