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96" r:id="rId3"/>
    <p:sldId id="297" r:id="rId4"/>
    <p:sldId id="302" r:id="rId5"/>
    <p:sldId id="299" r:id="rId6"/>
    <p:sldId id="300" r:id="rId7"/>
    <p:sldId id="304" r:id="rId8"/>
    <p:sldId id="305" r:id="rId9"/>
    <p:sldId id="306" r:id="rId10"/>
    <p:sldId id="307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0">
          <p15:clr>
            <a:srgbClr val="A4A3A4"/>
          </p15:clr>
        </p15:guide>
        <p15:guide id="2" pos="3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9999"/>
    <a:srgbClr val="00CC99"/>
    <a:srgbClr val="00CC66"/>
    <a:srgbClr val="75FFB3"/>
    <a:srgbClr val="33FF8F"/>
    <a:srgbClr val="00F66F"/>
    <a:srgbClr val="42C0F0"/>
    <a:srgbClr val="0084D6"/>
    <a:srgbClr val="007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 snapToGrid="0" showGuides="1">
      <p:cViewPr varScale="1">
        <p:scale>
          <a:sx n="108" d="100"/>
          <a:sy n="108" d="100"/>
        </p:scale>
        <p:origin x="1302" y="96"/>
      </p:cViewPr>
      <p:guideLst>
        <p:guide orient="horz" pos="1130"/>
        <p:guide pos="3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BD77BCF4-A512-4C07-9B9E-755CDEC151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9044D8C-8650-40C9-8C43-42FE6ADCE9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38C91-CC8A-43E2-85B5-5893E04C35FA}" type="datetimeFigureOut">
              <a:rPr lang="pl-PL" smtClean="0"/>
              <a:t>2017-11-30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00EADA72-92E3-4C27-8C87-442F12A9161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91FDA17-00B2-415A-8044-9FEFDCCF11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B41A6-0E38-427D-B702-7F929D6A26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5083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057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7548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490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937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5388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647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703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3050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539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5294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48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C4EB-7F62-49F4-9399-6FF36722FFCD}" type="datetimeFigureOut">
              <a:rPr lang="pl-PL" smtClean="0"/>
              <a:pPr/>
              <a:t>2017-11-30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4A5AB-89E5-4A9E-8709-D3F973064AA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878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1335186" y="2595584"/>
            <a:ext cx="6659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Nowa karta wizualizacji </a:t>
            </a:r>
          </a:p>
          <a:p>
            <a:pPr algn="ctr"/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RPO WZ 2014-2020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pic>
        <p:nvPicPr>
          <p:cNvPr id="1026" name="Picture 2" descr="C:\Users\jkiedrowska\AppData\Local\Microsoft\Windows\Temporary Internet Files\Content.Outlook\H2H390OG\log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71" y="5708526"/>
            <a:ext cx="8561374" cy="85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140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3456436" y="760335"/>
            <a:ext cx="1161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Terminy:</a:t>
            </a:r>
          </a:p>
          <a:p>
            <a:pPr algn="just"/>
            <a:endParaRPr lang="pl-PL" sz="1600" dirty="0">
              <a:solidFill>
                <a:schemeClr val="tx1">
                  <a:lumMod val="75000"/>
                  <a:lumOff val="25000"/>
                </a:schemeClr>
              </a:solidFill>
              <a:latin typeface="TitilliumText25L" pitchFamily="50" charset="-18"/>
            </a:endParaRPr>
          </a:p>
          <a:p>
            <a:pPr algn="just"/>
            <a:endParaRPr lang="pl-PL" sz="1600" dirty="0">
              <a:solidFill>
                <a:schemeClr val="tx1">
                  <a:lumMod val="75000"/>
                  <a:lumOff val="25000"/>
                </a:schemeClr>
              </a:solidFill>
              <a:latin typeface="TitilliumText25L" pitchFamily="50" charset="-18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6830" y="2091380"/>
            <a:ext cx="70614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prstClr val="black"/>
                </a:solidFill>
                <a:latin typeface="TitilliumText25L"/>
                <a:ea typeface="Calibri" pitchFamily="34" charset="0"/>
                <a:cs typeface="Times New Roman" pitchFamily="18" charset="0"/>
              </a:rPr>
              <a:t>Nowe zasady oznaczania projektów obowiązują beneficjentów, którzy podpiszą umowy o dofinansowanie </a:t>
            </a:r>
            <a:r>
              <a:rPr lang="pl-PL" sz="1600" dirty="0" err="1">
                <a:solidFill>
                  <a:prstClr val="black"/>
                </a:solidFill>
                <a:latin typeface="TitilliumText25L"/>
                <a:ea typeface="Calibri" pitchFamily="34" charset="0"/>
                <a:cs typeface="Times New Roman" pitchFamily="18" charset="0"/>
              </a:rPr>
              <a:t>od</a:t>
            </a:r>
            <a:r>
              <a:rPr lang="pl-PL" sz="1600" dirty="0">
                <a:solidFill>
                  <a:prstClr val="black"/>
                </a:solidFill>
                <a:latin typeface="TitilliumText25L"/>
                <a:ea typeface="Calibri" pitchFamily="34" charset="0"/>
                <a:cs typeface="Times New Roman" pitchFamily="18" charset="0"/>
              </a:rPr>
              <a:t> </a:t>
            </a:r>
            <a:r>
              <a:rPr lang="pl-PL" sz="1600" b="1" dirty="0">
                <a:solidFill>
                  <a:prstClr val="black"/>
                </a:solidFill>
                <a:latin typeface="TitilliumText25L"/>
                <a:ea typeface="Calibri" pitchFamily="34" charset="0"/>
                <a:cs typeface="Times New Roman" pitchFamily="18" charset="0"/>
              </a:rPr>
              <a:t>1 stycznia 2018 r.</a:t>
            </a:r>
            <a:r>
              <a:rPr lang="pl-PL" sz="1600" dirty="0">
                <a:solidFill>
                  <a:prstClr val="black"/>
                </a:solidFill>
                <a:latin typeface="TitilliumText25L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pl-PL" sz="1600" dirty="0">
              <a:solidFill>
                <a:prstClr val="black"/>
              </a:solidFill>
              <a:latin typeface="TitilliumText25L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prstClr val="black"/>
                </a:solidFill>
                <a:latin typeface="TitilliumText25L"/>
                <a:ea typeface="Calibri" pitchFamily="34" charset="0"/>
                <a:cs typeface="Times New Roman" pitchFamily="18" charset="0"/>
              </a:rPr>
              <a:t>Zasady nie są obowiązkowe dla beneficjentów, którzy podpisali lub podpiszą umowy o dofinansowanie przed 1 stycznia 2018 r., chyba że zawarty zostanie aneks lub umożliwiają to zapisy aktualnej umowy.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pl-PL" sz="1600" dirty="0">
              <a:solidFill>
                <a:prstClr val="black"/>
              </a:solidFill>
              <a:latin typeface="TitilliumText25L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600" dirty="0">
                <a:solidFill>
                  <a:prstClr val="black"/>
                </a:solidFill>
                <a:latin typeface="TitilliumText25L"/>
                <a:ea typeface="Calibri" pitchFamily="34" charset="0"/>
                <a:cs typeface="Times New Roman" pitchFamily="18" charset="0"/>
              </a:rPr>
              <a:t>IZ,  jako beneficjent środków unijnych, może wdrażać nowe zasady jeszcze przed 1 stycznia 2018 r.</a:t>
            </a:r>
            <a:endParaRPr lang="pl-PL" sz="1600" dirty="0">
              <a:solidFill>
                <a:prstClr val="black"/>
              </a:solidFill>
              <a:latin typeface="TitilliumText25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90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528713" y="1480843"/>
            <a:ext cx="821877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Najważniejsze zmiany:</a:t>
            </a:r>
          </a:p>
          <a:p>
            <a:endParaRPr lang="pl-PL" sz="2400" dirty="0">
              <a:solidFill>
                <a:schemeClr val="tx1">
                  <a:lumMod val="75000"/>
                  <a:lumOff val="25000"/>
                </a:schemeClr>
              </a:solidFill>
              <a:latin typeface="TitilliumText25L" pitchFamily="50" charset="-18"/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W ciągu znaków graficznych zostają dodane barwy Rzeczypospolitej Polskiej.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Nie ma możliwości użycia logo województwa zachodniopomorskiego jednowierszowego w wersji kolorowej.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W wersji czarno-białej (achromatycznej) nie wolno umieszczać </a:t>
            </a:r>
            <a:r>
              <a:rPr lang="pl-PL" sz="200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barw Rzeczypospolitej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Polskiej.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Graficzna korekta położenia znaków względem siebie i tła (nieznaczna zmiana określonych odległości miedzy znakami oraz ich położenie względem innych elementów graficznych tablicy).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Dodatkowy znak programów partnerskich może być dodany jedynie w wersjach achromatycznych.</a:t>
            </a:r>
            <a:endParaRPr lang="pl-PL" sz="2000" dirty="0">
              <a:latin typeface="TitilliumText25L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78766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3670504" y="4410159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Stary wzór:</a:t>
            </a:r>
          </a:p>
        </p:txBody>
      </p:sp>
      <p:pic>
        <p:nvPicPr>
          <p:cNvPr id="2050" name="Picture 2" descr="C:\Users\jkiedrowska\AppData\Local\Microsoft\Windows\Temporary Internet Files\Content.Outlook\H2H390OG\stary_Untitled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69" y="5163598"/>
            <a:ext cx="764857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3774092" y="2271568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Nowy wzór:</a:t>
            </a:r>
          </a:p>
        </p:txBody>
      </p:sp>
      <p:pic>
        <p:nvPicPr>
          <p:cNvPr id="2051" name="Picture 3" descr="C:\Users\jkiedrowska\AppData\Local\Microsoft\Windows\Temporary Internet Files\Content.Outlook\H2H390OG\Untitled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32" y="3215910"/>
            <a:ext cx="794385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833478" y="1626499"/>
            <a:ext cx="7639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/>
              </a:rPr>
              <a:t>Wzór układu poziomego znaków – wersja kolorowa</a:t>
            </a:r>
          </a:p>
        </p:txBody>
      </p:sp>
    </p:spTree>
    <p:extLst>
      <p:ext uri="{BB962C8B-B14F-4D97-AF65-F5344CB8AC3E}">
        <p14:creationId xmlns:p14="http://schemas.microsoft.com/office/powerpoint/2010/main" val="378184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3903463" y="4636736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TitilliumText25L" pitchFamily="50" charset="-18"/>
              </a:rPr>
              <a:t>Stary wzór :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060417" y="2531731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TitilliumText25L" pitchFamily="50" charset="-18"/>
              </a:rPr>
              <a:t>Nowy wzór:</a:t>
            </a:r>
          </a:p>
        </p:txBody>
      </p:sp>
      <p:pic>
        <p:nvPicPr>
          <p:cNvPr id="5124" name="Picture 4" descr="C:\Users\jkiedrowska\AppData\Local\Microsoft\Windows\Temporary Internet Files\Content.Outlook\H2H390OG\stary_Untitled-3 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41" y="5198963"/>
            <a:ext cx="851535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jkiedrowska\AppData\Local\Microsoft\Windows\Temporary Internet Files\Content.Outlook\H2H390OG\Untitled-5 (4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19" y="3128962"/>
            <a:ext cx="7759744" cy="67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le tekstowe 7"/>
          <p:cNvSpPr txBox="1"/>
          <p:nvPr/>
        </p:nvSpPr>
        <p:spPr>
          <a:xfrm>
            <a:off x="841572" y="1853076"/>
            <a:ext cx="8108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/>
              </a:rPr>
              <a:t>Wzór układu poziomego znaków – wersja monochromatyczna</a:t>
            </a:r>
          </a:p>
        </p:txBody>
      </p:sp>
    </p:spTree>
    <p:extLst>
      <p:ext uri="{BB962C8B-B14F-4D97-AF65-F5344CB8AC3E}">
        <p14:creationId xmlns:p14="http://schemas.microsoft.com/office/powerpoint/2010/main" val="714023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5980899" y="2101028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TitilliumText25L" pitchFamily="50" charset="-18"/>
              </a:rPr>
              <a:t>Stary wzór :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957647" y="2101028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TitilliumText25L" pitchFamily="50" charset="-18"/>
              </a:rPr>
              <a:t>Nowy wzór:</a:t>
            </a:r>
          </a:p>
        </p:txBody>
      </p:sp>
      <p:pic>
        <p:nvPicPr>
          <p:cNvPr id="4101" name="Picture 5" descr="C:\Users\jkiedrowska\AppData\Local\Microsoft\Windows\Temporary Internet Files\Content.Outlook\H2H390OG\Untitled-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369" y="2963118"/>
            <a:ext cx="20574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jkiedrowska\AppData\Local\Microsoft\Windows\Temporary Internet Files\Content.Outlook\H2H390OG\stary_Untitled-6 (5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702" y="2963118"/>
            <a:ext cx="208597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1488935" y="1575045"/>
            <a:ext cx="6643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/>
              </a:rPr>
              <a:t>Wzór układu pionowego – wersja kolorowa</a:t>
            </a:r>
          </a:p>
        </p:txBody>
      </p:sp>
    </p:spTree>
    <p:extLst>
      <p:ext uri="{BB962C8B-B14F-4D97-AF65-F5344CB8AC3E}">
        <p14:creationId xmlns:p14="http://schemas.microsoft.com/office/powerpoint/2010/main" val="2059253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2032056" y="2184850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Stary wzór :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994800" y="2254357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Nowy wzór:</a:t>
            </a:r>
          </a:p>
        </p:txBody>
      </p:sp>
      <p:pic>
        <p:nvPicPr>
          <p:cNvPr id="6146" name="Picture 2" descr="C:\Users\jkiedrowska\AppData\Local\Microsoft\Windows\Temporary Internet Files\Content.Outlook\H2H390OG\Untitled-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397" y="2821676"/>
            <a:ext cx="2314575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kiedrowska\AppData\Local\Microsoft\Windows\Temporary Internet Files\Content.Outlook\H2H390OG\Untitled-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250" y="3070927"/>
            <a:ext cx="2147260" cy="319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1140977" y="1607413"/>
            <a:ext cx="686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/>
              </a:rPr>
              <a:t>Wzór układu pionowego – wersja monochromatyczna</a:t>
            </a:r>
          </a:p>
        </p:txBody>
      </p:sp>
    </p:spTree>
    <p:extLst>
      <p:ext uri="{BB962C8B-B14F-4D97-AF65-F5344CB8AC3E}">
        <p14:creationId xmlns:p14="http://schemas.microsoft.com/office/powerpoint/2010/main" val="2059253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5996199" y="3122954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TitilliumText25L" pitchFamily="50" charset="-18"/>
              </a:rPr>
              <a:t>Stary wzór: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616134" y="2142939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TitilliumText25L" pitchFamily="50" charset="-18"/>
              </a:rPr>
              <a:t>Nowy wzór:</a:t>
            </a:r>
          </a:p>
        </p:txBody>
      </p:sp>
      <p:pic>
        <p:nvPicPr>
          <p:cNvPr id="7170" name="Picture 2" descr="C:\Users\jkiedrowska\AppData\Local\Microsoft\Windows\Temporary Internet Files\Content.Outlook\H2H390OG\stary_Untitled-7 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766" y="3617182"/>
            <a:ext cx="3809618" cy="255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jkiedrowska\AppData\Local\Microsoft\Windows\Temporary Internet Files\Content.Outlook\H2H390OG\Untitled-2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64" y="2664386"/>
            <a:ext cx="4175458" cy="281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3091158" y="1597033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/>
              </a:rPr>
              <a:t>Wzór tablicy informacyjnej 1</a:t>
            </a:r>
          </a:p>
        </p:txBody>
      </p:sp>
    </p:spTree>
    <p:extLst>
      <p:ext uri="{BB962C8B-B14F-4D97-AF65-F5344CB8AC3E}">
        <p14:creationId xmlns:p14="http://schemas.microsoft.com/office/powerpoint/2010/main" val="274264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5971922" y="3048675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TitilliumText25L" pitchFamily="50" charset="-18"/>
              </a:rPr>
              <a:t>Stary wzór: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551397" y="1908270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TitilliumText25L" pitchFamily="50" charset="-18"/>
              </a:rPr>
              <a:t>Nowy wzór:</a:t>
            </a:r>
          </a:p>
        </p:txBody>
      </p:sp>
      <p:pic>
        <p:nvPicPr>
          <p:cNvPr id="8194" name="Picture 2" descr="C:\Users\jkiedrowska\AppData\Local\Microsoft\Windows\Temporary Internet Files\Content.Outlook\H2H390OG\stary_Untitled-8 (3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401" y="3776079"/>
            <a:ext cx="3990911" cy="284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jkiedrowska\AppData\Local\Microsoft\Windows\Temporary Internet Files\Content.Outlook\H2H390OG\Untitled-2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46" y="2498416"/>
            <a:ext cx="4275618" cy="305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2698052" y="1229989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/>
              </a:rPr>
              <a:t>Wzór tablicy informacyjnej 2</a:t>
            </a:r>
          </a:p>
        </p:txBody>
      </p:sp>
    </p:spTree>
    <p:extLst>
      <p:ext uri="{BB962C8B-B14F-4D97-AF65-F5344CB8AC3E}">
        <p14:creationId xmlns:p14="http://schemas.microsoft.com/office/powerpoint/2010/main" val="3093225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3" y="396000"/>
            <a:ext cx="2045368" cy="91440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1310910" y="1885445"/>
            <a:ext cx="678112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Podstawa prawna:</a:t>
            </a:r>
          </a:p>
          <a:p>
            <a:pPr algn="just"/>
            <a:endParaRPr lang="pl-PL" sz="1600" dirty="0">
              <a:solidFill>
                <a:schemeClr val="tx1">
                  <a:lumMod val="75000"/>
                  <a:lumOff val="25000"/>
                </a:schemeClr>
              </a:solidFill>
              <a:latin typeface="TitilliumText25L" pitchFamily="50" charset="-18"/>
            </a:endParaRPr>
          </a:p>
          <a:p>
            <a:pPr algn="just"/>
            <a:r>
              <a:rPr lang="pl-PL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Ustawa z dnia 11 lipca 2014 r. o zasadach realizacji programów w zakresie polityki spójności finansowanych w perspektywie finansowej 2014-2020</a:t>
            </a:r>
          </a:p>
          <a:p>
            <a:pPr algn="just"/>
            <a:endParaRPr lang="pl-PL" sz="1600" b="1" dirty="0">
              <a:solidFill>
                <a:schemeClr val="tx1">
                  <a:lumMod val="75000"/>
                  <a:lumOff val="25000"/>
                </a:schemeClr>
              </a:solidFill>
              <a:latin typeface="TitilliumText25L" pitchFamily="50" charset="-18"/>
            </a:endParaRPr>
          </a:p>
          <a:p>
            <a:pPr algn="just"/>
            <a:r>
              <a:rPr lang="pl-P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Dokumenty wynikające ze stosowania ustawy na podstawie, których dokonano zmian:</a:t>
            </a:r>
          </a:p>
          <a:p>
            <a:pPr algn="just"/>
            <a:endParaRPr lang="pl-PL" sz="1600" dirty="0">
              <a:solidFill>
                <a:schemeClr val="tx1">
                  <a:lumMod val="75000"/>
                  <a:lumOff val="25000"/>
                </a:schemeClr>
              </a:solidFill>
              <a:latin typeface="TitilliumText25L" pitchFamily="50" charset="-1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Podręcznik wnioskodawcy i beneficjenta programów polityki spójności 2014-2020 w zakresie informacji i promocji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tilliumText25L" pitchFamily="50" charset="-18"/>
              </a:rPr>
              <a:t>Księga Identyfikacji Wizualnej znaku marki Funduszy Europejskich i znaków programów polityki spójności na lata 2014-2020 przez Ministerstwo Rozwoju (informacja przesłana pismem nr DIP-I.7570.24.2017.MB z dnia 21 lipca 2017 r.)</a:t>
            </a:r>
            <a:endParaRPr lang="pl-PL" sz="1600" dirty="0">
              <a:solidFill>
                <a:schemeClr val="tx1">
                  <a:lumMod val="75000"/>
                  <a:lumOff val="25000"/>
                </a:schemeClr>
              </a:solidFill>
              <a:latin typeface="TitilliumText25L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37790991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3362</TotalTime>
  <Words>288</Words>
  <Application>Microsoft Office PowerPoint</Application>
  <PresentationFormat>Pokaz na ekranie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TitilliumText25L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Użytkownik systemu Windows</dc:creator>
  <cp:lastModifiedBy>Aleksandra Kosowicz</cp:lastModifiedBy>
  <cp:revision>107</cp:revision>
  <dcterms:created xsi:type="dcterms:W3CDTF">2015-04-16T12:08:00Z</dcterms:created>
  <dcterms:modified xsi:type="dcterms:W3CDTF">2017-11-30T12:22:44Z</dcterms:modified>
</cp:coreProperties>
</file>