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  <p:sldMasterId id="2147483684" r:id="rId2"/>
  </p:sldMasterIdLst>
  <p:notesMasterIdLst>
    <p:notesMasterId r:id="rId91"/>
  </p:notesMasterIdLst>
  <p:handoutMasterIdLst>
    <p:handoutMasterId r:id="rId92"/>
  </p:handoutMasterIdLst>
  <p:sldIdLst>
    <p:sldId id="399" r:id="rId3"/>
    <p:sldId id="469" r:id="rId4"/>
    <p:sldId id="567" r:id="rId5"/>
    <p:sldId id="361" r:id="rId6"/>
    <p:sldId id="432" r:id="rId7"/>
    <p:sldId id="326" r:id="rId8"/>
    <p:sldId id="585" r:id="rId9"/>
    <p:sldId id="470" r:id="rId10"/>
    <p:sldId id="327" r:id="rId11"/>
    <p:sldId id="584" r:id="rId12"/>
    <p:sldId id="433" r:id="rId13"/>
    <p:sldId id="588" r:id="rId14"/>
    <p:sldId id="587" r:id="rId15"/>
    <p:sldId id="499" r:id="rId16"/>
    <p:sldId id="557" r:id="rId17"/>
    <p:sldId id="558" r:id="rId18"/>
    <p:sldId id="565" r:id="rId19"/>
    <p:sldId id="562" r:id="rId20"/>
    <p:sldId id="563" r:id="rId21"/>
    <p:sldId id="478" r:id="rId22"/>
    <p:sldId id="589" r:id="rId23"/>
    <p:sldId id="439" r:id="rId24"/>
    <p:sldId id="479" r:id="rId25"/>
    <p:sldId id="461" r:id="rId26"/>
    <p:sldId id="441" r:id="rId27"/>
    <p:sldId id="442" r:id="rId28"/>
    <p:sldId id="443" r:id="rId29"/>
    <p:sldId id="462" r:id="rId30"/>
    <p:sldId id="535" r:id="rId31"/>
    <p:sldId id="536" r:id="rId32"/>
    <p:sldId id="569" r:id="rId33"/>
    <p:sldId id="576" r:id="rId34"/>
    <p:sldId id="537" r:id="rId35"/>
    <p:sldId id="591" r:id="rId36"/>
    <p:sldId id="538" r:id="rId37"/>
    <p:sldId id="539" r:id="rId38"/>
    <p:sldId id="540" r:id="rId39"/>
    <p:sldId id="541" r:id="rId40"/>
    <p:sldId id="542" r:id="rId41"/>
    <p:sldId id="544" r:id="rId42"/>
    <p:sldId id="545" r:id="rId43"/>
    <p:sldId id="547" r:id="rId44"/>
    <p:sldId id="548" r:id="rId45"/>
    <p:sldId id="549" r:id="rId46"/>
    <p:sldId id="550" r:id="rId47"/>
    <p:sldId id="551" r:id="rId48"/>
    <p:sldId id="553" r:id="rId49"/>
    <p:sldId id="554" r:id="rId50"/>
    <p:sldId id="555" r:id="rId51"/>
    <p:sldId id="556" r:id="rId52"/>
    <p:sldId id="570" r:id="rId53"/>
    <p:sldId id="571" r:id="rId54"/>
    <p:sldId id="464" r:id="rId55"/>
    <p:sldId id="577" r:id="rId56"/>
    <p:sldId id="451" r:id="rId57"/>
    <p:sldId id="448" r:id="rId58"/>
    <p:sldId id="575" r:id="rId59"/>
    <p:sldId id="504" r:id="rId60"/>
    <p:sldId id="505" r:id="rId61"/>
    <p:sldId id="506" r:id="rId62"/>
    <p:sldId id="507" r:id="rId63"/>
    <p:sldId id="509" r:id="rId64"/>
    <p:sldId id="510" r:id="rId65"/>
    <p:sldId id="511" r:id="rId66"/>
    <p:sldId id="512" r:id="rId67"/>
    <p:sldId id="513" r:id="rId68"/>
    <p:sldId id="514" r:id="rId69"/>
    <p:sldId id="515" r:id="rId70"/>
    <p:sldId id="516" r:id="rId71"/>
    <p:sldId id="517" r:id="rId72"/>
    <p:sldId id="519" r:id="rId73"/>
    <p:sldId id="520" r:id="rId74"/>
    <p:sldId id="521" r:id="rId75"/>
    <p:sldId id="522" r:id="rId76"/>
    <p:sldId id="523" r:id="rId77"/>
    <p:sldId id="525" r:id="rId78"/>
    <p:sldId id="526" r:id="rId79"/>
    <p:sldId id="527" r:id="rId80"/>
    <p:sldId id="528" r:id="rId81"/>
    <p:sldId id="529" r:id="rId82"/>
    <p:sldId id="581" r:id="rId83"/>
    <p:sldId id="580" r:id="rId84"/>
    <p:sldId id="483" r:id="rId85"/>
    <p:sldId id="583" r:id="rId86"/>
    <p:sldId id="482" r:id="rId87"/>
    <p:sldId id="458" r:id="rId88"/>
    <p:sldId id="460" r:id="rId89"/>
    <p:sldId id="459" r:id="rId90"/>
  </p:sldIdLst>
  <p:sldSz cx="9144000" cy="6858000" type="screen4x3"/>
  <p:notesSz cx="6797675" cy="9926638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30">
          <p15:clr>
            <a:srgbClr val="A4A3A4"/>
          </p15:clr>
        </p15:guide>
        <p15:guide id="2" pos="31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Kaczmarczyk" initials="UMWZP" lastIdx="1" clrIdx="0"/>
  <p:cmAuthor id="1" name="Magdalena Nowicka" initials="MN" lastIdx="2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873BB"/>
    <a:srgbClr val="439C2E"/>
    <a:srgbClr val="FFDB69"/>
    <a:srgbClr val="FFE9A3"/>
    <a:srgbClr val="106840"/>
    <a:srgbClr val="99CCFF"/>
    <a:srgbClr val="FDCE02"/>
    <a:srgbClr val="159B3D"/>
    <a:srgbClr val="42C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9245" autoAdjust="0"/>
  </p:normalViewPr>
  <p:slideViewPr>
    <p:cSldViewPr snapToGrid="0" showGuides="1">
      <p:cViewPr varScale="1">
        <p:scale>
          <a:sx n="102" d="100"/>
          <a:sy n="102" d="100"/>
        </p:scale>
        <p:origin x="1482" y="108"/>
      </p:cViewPr>
      <p:guideLst>
        <p:guide orient="horz" pos="1130"/>
        <p:guide pos="3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97" Type="http://schemas.openxmlformats.org/officeDocument/2006/relationships/tableStyles" Target="tableStyles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viewProps" Target="viewProp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commentAuthors" Target="commentAuthor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notesMaster" Target="notesMasters/notesMaster1.xml"/><Relationship Id="rId9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image" Target="../media/image9.jpeg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diagrams/_rels/data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image" Target="../media/image9.jpeg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diagrams/_rels/drawing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9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BF6687-A76D-46EA-8C73-CD97668B80D5}" type="doc">
      <dgm:prSet loTypeId="urn:microsoft.com/office/officeart/2005/8/layout/vProcess5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6F6231B1-C706-4DF4-B9AF-7B204C0E0AE2}">
      <dgm:prSet phldrT="[Tekst]" custT="1"/>
      <dgm:spPr/>
      <dgm:t>
        <a:bodyPr/>
        <a:lstStyle/>
        <a:p>
          <a:endParaRPr lang="pl-PL" sz="1400" dirty="0">
            <a:latin typeface="Arial" pitchFamily="34" charset="0"/>
            <a:cs typeface="Arial" pitchFamily="34" charset="0"/>
          </a:endParaRPr>
        </a:p>
      </dgm:t>
    </dgm:pt>
    <dgm:pt modelId="{A24DDA47-8E9B-4E53-8AC8-B37431142490}" type="parTrans" cxnId="{7D5C952F-D656-4622-BD84-5A03D7D2DFF7}">
      <dgm:prSet/>
      <dgm:spPr/>
      <dgm:t>
        <a:bodyPr/>
        <a:lstStyle/>
        <a:p>
          <a:endParaRPr lang="pl-PL"/>
        </a:p>
      </dgm:t>
    </dgm:pt>
    <dgm:pt modelId="{3FD22B50-ED1F-4973-981B-9F769BA886FF}" type="sibTrans" cxnId="{7D5C952F-D656-4622-BD84-5A03D7D2DFF7}">
      <dgm:prSet/>
      <dgm:spPr/>
      <dgm:t>
        <a:bodyPr/>
        <a:lstStyle/>
        <a:p>
          <a:endParaRPr lang="pl-PL"/>
        </a:p>
      </dgm:t>
    </dgm:pt>
    <dgm:pt modelId="{2058318C-010D-434A-A35B-DF0259D3EE59}">
      <dgm:prSet phldrT="[Tekst]" custT="1"/>
      <dgm:spPr/>
      <dgm:t>
        <a:bodyPr/>
        <a:lstStyle/>
        <a:p>
          <a:pPr algn="l"/>
          <a:endParaRPr lang="pl-PL" dirty="0"/>
        </a:p>
      </dgm:t>
    </dgm:pt>
    <dgm:pt modelId="{5150E12C-4E79-45FD-BFFB-177AE20FFDEF}" type="sibTrans" cxnId="{71C6A095-19A4-4CD0-A039-47CBB43AB858}">
      <dgm:prSet/>
      <dgm:spPr/>
      <dgm:t>
        <a:bodyPr/>
        <a:lstStyle/>
        <a:p>
          <a:endParaRPr lang="pl-PL"/>
        </a:p>
      </dgm:t>
    </dgm:pt>
    <dgm:pt modelId="{BC927A87-B41D-49CC-B622-3D73EF84F932}" type="parTrans" cxnId="{71C6A095-19A4-4CD0-A039-47CBB43AB858}">
      <dgm:prSet/>
      <dgm:spPr/>
      <dgm:t>
        <a:bodyPr/>
        <a:lstStyle/>
        <a:p>
          <a:endParaRPr lang="pl-PL"/>
        </a:p>
      </dgm:t>
    </dgm:pt>
    <dgm:pt modelId="{CCF5E9BF-702D-41C6-BC16-D6EED0F966A8}" type="pres">
      <dgm:prSet presAssocID="{42BF6687-A76D-46EA-8C73-CD97668B80D5}" presName="outerComposite" presStyleCnt="0">
        <dgm:presLayoutVars>
          <dgm:chMax val="5"/>
          <dgm:dir/>
          <dgm:resizeHandles val="exact"/>
        </dgm:presLayoutVars>
      </dgm:prSet>
      <dgm:spPr/>
    </dgm:pt>
    <dgm:pt modelId="{A4CD67DE-F0C9-4268-829E-48D0B4A95334}" type="pres">
      <dgm:prSet presAssocID="{42BF6687-A76D-46EA-8C73-CD97668B80D5}" presName="dummyMaxCanvas" presStyleCnt="0">
        <dgm:presLayoutVars/>
      </dgm:prSet>
      <dgm:spPr/>
    </dgm:pt>
    <dgm:pt modelId="{BA752B2E-DB2D-4FC0-942C-B80FA8674D8D}" type="pres">
      <dgm:prSet presAssocID="{42BF6687-A76D-46EA-8C73-CD97668B80D5}" presName="TwoNodes_1" presStyleLbl="node1" presStyleIdx="0" presStyleCnt="2" custScaleY="113731" custLinFactNeighborX="9225" custLinFactNeighborY="3027">
        <dgm:presLayoutVars>
          <dgm:bulletEnabled val="1"/>
        </dgm:presLayoutVars>
      </dgm:prSet>
      <dgm:spPr/>
    </dgm:pt>
    <dgm:pt modelId="{336229EC-9D4E-4B6D-871E-CAB40CE072A7}" type="pres">
      <dgm:prSet presAssocID="{42BF6687-A76D-46EA-8C73-CD97668B80D5}" presName="TwoNodes_2" presStyleLbl="node1" presStyleIdx="1" presStyleCnt="2" custScaleY="70057" custLinFactNeighborX="-7843" custLinFactNeighborY="34531">
        <dgm:presLayoutVars>
          <dgm:bulletEnabled val="1"/>
        </dgm:presLayoutVars>
      </dgm:prSet>
      <dgm:spPr/>
    </dgm:pt>
    <dgm:pt modelId="{0AF139C7-E51B-426F-B147-31F9F94DC51B}" type="pres">
      <dgm:prSet presAssocID="{42BF6687-A76D-46EA-8C73-CD97668B80D5}" presName="TwoConn_1-2" presStyleLbl="fgAccFollowNode1" presStyleIdx="0" presStyleCnt="1" custScaleY="46930" custLinFactX="-55455" custLinFactNeighborX="-100000" custLinFactNeighborY="30017">
        <dgm:presLayoutVars>
          <dgm:bulletEnabled val="1"/>
        </dgm:presLayoutVars>
      </dgm:prSet>
      <dgm:spPr/>
    </dgm:pt>
    <dgm:pt modelId="{837D8A8C-2B08-4429-8827-E6B7481966FD}" type="pres">
      <dgm:prSet presAssocID="{42BF6687-A76D-46EA-8C73-CD97668B80D5}" presName="TwoNodes_1_text" presStyleLbl="node1" presStyleIdx="1" presStyleCnt="2">
        <dgm:presLayoutVars>
          <dgm:bulletEnabled val="1"/>
        </dgm:presLayoutVars>
      </dgm:prSet>
      <dgm:spPr/>
    </dgm:pt>
    <dgm:pt modelId="{ABD9556F-C14C-4B28-8272-040038FE9671}" type="pres">
      <dgm:prSet presAssocID="{42BF6687-A76D-46EA-8C73-CD97668B80D5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B9A1001C-A4EE-4C61-9E4C-9A7DE16AF8B7}" type="presOf" srcId="{6F6231B1-C706-4DF4-B9AF-7B204C0E0AE2}" destId="{ABD9556F-C14C-4B28-8272-040038FE9671}" srcOrd="1" destOrd="0" presId="urn:microsoft.com/office/officeart/2005/8/layout/vProcess5"/>
    <dgm:cxn modelId="{7D5C952F-D656-4622-BD84-5A03D7D2DFF7}" srcId="{42BF6687-A76D-46EA-8C73-CD97668B80D5}" destId="{6F6231B1-C706-4DF4-B9AF-7B204C0E0AE2}" srcOrd="1" destOrd="0" parTransId="{A24DDA47-8E9B-4E53-8AC8-B37431142490}" sibTransId="{3FD22B50-ED1F-4973-981B-9F769BA886FF}"/>
    <dgm:cxn modelId="{01BC3141-481A-4E73-A789-657D20FCCE0E}" type="presOf" srcId="{6F6231B1-C706-4DF4-B9AF-7B204C0E0AE2}" destId="{336229EC-9D4E-4B6D-871E-CAB40CE072A7}" srcOrd="0" destOrd="0" presId="urn:microsoft.com/office/officeart/2005/8/layout/vProcess5"/>
    <dgm:cxn modelId="{F9351964-A827-4640-A251-D00CBBD886FA}" type="presOf" srcId="{2058318C-010D-434A-A35B-DF0259D3EE59}" destId="{BA752B2E-DB2D-4FC0-942C-B80FA8674D8D}" srcOrd="0" destOrd="0" presId="urn:microsoft.com/office/officeart/2005/8/layout/vProcess5"/>
    <dgm:cxn modelId="{170DC46D-0BA5-4AC1-B8E4-8C13B3C9D92E}" type="presOf" srcId="{42BF6687-A76D-46EA-8C73-CD97668B80D5}" destId="{CCF5E9BF-702D-41C6-BC16-D6EED0F966A8}" srcOrd="0" destOrd="0" presId="urn:microsoft.com/office/officeart/2005/8/layout/vProcess5"/>
    <dgm:cxn modelId="{71C6A095-19A4-4CD0-A039-47CBB43AB858}" srcId="{42BF6687-A76D-46EA-8C73-CD97668B80D5}" destId="{2058318C-010D-434A-A35B-DF0259D3EE59}" srcOrd="0" destOrd="0" parTransId="{BC927A87-B41D-49CC-B622-3D73EF84F932}" sibTransId="{5150E12C-4E79-45FD-BFFB-177AE20FFDEF}"/>
    <dgm:cxn modelId="{3452C5A2-A894-4090-AE5C-3E2791E1C4CF}" type="presOf" srcId="{5150E12C-4E79-45FD-BFFB-177AE20FFDEF}" destId="{0AF139C7-E51B-426F-B147-31F9F94DC51B}" srcOrd="0" destOrd="0" presId="urn:microsoft.com/office/officeart/2005/8/layout/vProcess5"/>
    <dgm:cxn modelId="{1165ADC6-AD18-4F0D-B87D-A4224DA744EB}" type="presOf" srcId="{2058318C-010D-434A-A35B-DF0259D3EE59}" destId="{837D8A8C-2B08-4429-8827-E6B7481966FD}" srcOrd="1" destOrd="0" presId="urn:microsoft.com/office/officeart/2005/8/layout/vProcess5"/>
    <dgm:cxn modelId="{8D53E88B-F7D2-491E-AEFC-F1B81E4E52E2}" type="presParOf" srcId="{CCF5E9BF-702D-41C6-BC16-D6EED0F966A8}" destId="{A4CD67DE-F0C9-4268-829E-48D0B4A95334}" srcOrd="0" destOrd="0" presId="urn:microsoft.com/office/officeart/2005/8/layout/vProcess5"/>
    <dgm:cxn modelId="{541F04E0-B0A6-40B1-9D16-5E0E5D2BA9A4}" type="presParOf" srcId="{CCF5E9BF-702D-41C6-BC16-D6EED0F966A8}" destId="{BA752B2E-DB2D-4FC0-942C-B80FA8674D8D}" srcOrd="1" destOrd="0" presId="urn:microsoft.com/office/officeart/2005/8/layout/vProcess5"/>
    <dgm:cxn modelId="{7FEF6995-6722-4F75-966C-9708D54B7258}" type="presParOf" srcId="{CCF5E9BF-702D-41C6-BC16-D6EED0F966A8}" destId="{336229EC-9D4E-4B6D-871E-CAB40CE072A7}" srcOrd="2" destOrd="0" presId="urn:microsoft.com/office/officeart/2005/8/layout/vProcess5"/>
    <dgm:cxn modelId="{681909E6-6E20-4CC4-B332-DE80998A5837}" type="presParOf" srcId="{CCF5E9BF-702D-41C6-BC16-D6EED0F966A8}" destId="{0AF139C7-E51B-426F-B147-31F9F94DC51B}" srcOrd="3" destOrd="0" presId="urn:microsoft.com/office/officeart/2005/8/layout/vProcess5"/>
    <dgm:cxn modelId="{2E87467B-9BDA-4B4B-BBEC-FD95600D0C41}" type="presParOf" srcId="{CCF5E9BF-702D-41C6-BC16-D6EED0F966A8}" destId="{837D8A8C-2B08-4429-8827-E6B7481966FD}" srcOrd="4" destOrd="0" presId="urn:microsoft.com/office/officeart/2005/8/layout/vProcess5"/>
    <dgm:cxn modelId="{483B2DA2-667D-4D85-8A2B-53C6D9D60B5B}" type="presParOf" srcId="{CCF5E9BF-702D-41C6-BC16-D6EED0F966A8}" destId="{ABD9556F-C14C-4B28-8272-040038FE9671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A207BA8-1194-49EC-B2F4-34C4DE101271}" type="doc">
      <dgm:prSet loTypeId="urn:microsoft.com/office/officeart/2005/8/layout/hList7#2" loCatId="list" qsTypeId="urn:microsoft.com/office/officeart/2005/8/quickstyle/simple1" qsCatId="simple" csTypeId="urn:microsoft.com/office/officeart/2005/8/colors/accent1_2" csCatId="accent1" phldr="1"/>
      <dgm:spPr/>
    </dgm:pt>
    <dgm:pt modelId="{88934569-1515-437A-85ED-B45D3F3C8C13}">
      <dgm:prSet phldrT="[Tekst]" custT="1"/>
      <dgm:spPr/>
      <dgm:t>
        <a:bodyPr/>
        <a:lstStyle/>
        <a:p>
          <a:endParaRPr lang="pl-PL" sz="900" dirty="0">
            <a:latin typeface="Arial" pitchFamily="34" charset="0"/>
            <a:cs typeface="Arial" pitchFamily="34" charset="0"/>
          </a:endParaRPr>
        </a:p>
        <a:p>
          <a:endParaRPr lang="pl-PL" sz="900" dirty="0">
            <a:latin typeface="Arial" pitchFamily="34" charset="0"/>
            <a:cs typeface="Arial" pitchFamily="34" charset="0"/>
          </a:endParaRPr>
        </a:p>
        <a:p>
          <a:endParaRPr lang="pl-PL" sz="1000" dirty="0">
            <a:latin typeface="Arial" pitchFamily="34" charset="0"/>
            <a:cs typeface="Arial" pitchFamily="34" charset="0"/>
          </a:endParaRPr>
        </a:p>
        <a:p>
          <a:endParaRPr lang="pl-PL" sz="1100" dirty="0">
            <a:latin typeface="Arial" pitchFamily="34" charset="0"/>
            <a:cs typeface="Arial" pitchFamily="34" charset="0"/>
          </a:endParaRPr>
        </a:p>
        <a:p>
          <a:endParaRPr lang="pl-PL" sz="1100" dirty="0">
            <a:latin typeface="Arial" pitchFamily="34" charset="0"/>
            <a:cs typeface="Arial" pitchFamily="34" charset="0"/>
          </a:endParaRPr>
        </a:p>
        <a:p>
          <a:r>
            <a:rPr lang="pl-PL" sz="1100" dirty="0">
              <a:latin typeface="Arial Black" panose="020B0A04020102020204" pitchFamily="34" charset="0"/>
              <a:cs typeface="Arial" pitchFamily="34" charset="0"/>
            </a:rPr>
            <a:t>Nabycie nieruchomości niezabudowanej (gruntu) i/lub nabycie nieruchomości zabudowanej </a:t>
          </a:r>
          <a:br>
            <a:rPr lang="pl-PL" sz="1100" dirty="0">
              <a:latin typeface="Arial Black" panose="020B0A04020102020204" pitchFamily="34" charset="0"/>
              <a:cs typeface="Arial" pitchFamily="34" charset="0"/>
            </a:rPr>
          </a:br>
          <a:r>
            <a:rPr lang="pl-PL" sz="1100" dirty="0">
              <a:latin typeface="Arial Black" panose="020B0A04020102020204" pitchFamily="34" charset="0"/>
              <a:cs typeface="Arial" pitchFamily="34" charset="0"/>
            </a:rPr>
            <a:t>(gruntu z budynkiem lub budynku)</a:t>
          </a:r>
        </a:p>
        <a:p>
          <a:endParaRPr lang="pl-PL" sz="1000" dirty="0">
            <a:latin typeface="Arial" pitchFamily="34" charset="0"/>
            <a:cs typeface="Arial" pitchFamily="34" charset="0"/>
          </a:endParaRPr>
        </a:p>
        <a:p>
          <a:r>
            <a:rPr lang="pl-PL" sz="1000" dirty="0">
              <a:latin typeface="Arial" pitchFamily="34" charset="0"/>
              <a:cs typeface="Arial" pitchFamily="34" charset="0"/>
            </a:rPr>
            <a:t>Uwaga limity 10% oraz w przypadku terenów poprzemysłowych i opuszczonych 15%. </a:t>
          </a:r>
        </a:p>
      </dgm:t>
    </dgm:pt>
    <dgm:pt modelId="{B17A6D27-00E2-4BAF-8D15-09282D214CDE}" type="parTrans" cxnId="{0B4E193C-56AB-47E8-9BB5-C2CCBB91EBAE}">
      <dgm:prSet/>
      <dgm:spPr/>
      <dgm:t>
        <a:bodyPr/>
        <a:lstStyle/>
        <a:p>
          <a:endParaRPr lang="pl-PL"/>
        </a:p>
      </dgm:t>
    </dgm:pt>
    <dgm:pt modelId="{34724A8F-2FDB-4338-8CE8-CF5351D657FF}" type="sibTrans" cxnId="{0B4E193C-56AB-47E8-9BB5-C2CCBB91EBAE}">
      <dgm:prSet/>
      <dgm:spPr/>
      <dgm:t>
        <a:bodyPr/>
        <a:lstStyle/>
        <a:p>
          <a:endParaRPr lang="pl-PL"/>
        </a:p>
      </dgm:t>
    </dgm:pt>
    <dgm:pt modelId="{8EF4589D-0495-4A9E-BA44-ECD8EDD36492}">
      <dgm:prSet phldrT="[Tekst]" custT="1"/>
      <dgm:spPr/>
      <dgm:t>
        <a:bodyPr/>
        <a:lstStyle/>
        <a:p>
          <a:r>
            <a:rPr lang="pl-PL" sz="1200" b="1" dirty="0">
              <a:latin typeface="Arial Black" panose="020B0A04020102020204" pitchFamily="34" charset="0"/>
              <a:cs typeface="Arial" pitchFamily="34" charset="0"/>
            </a:rPr>
            <a:t>Zakup robót i materiałów budowlanych</a:t>
          </a:r>
        </a:p>
      </dgm:t>
    </dgm:pt>
    <dgm:pt modelId="{8BFF9264-39AA-4FAE-8BBB-C8D42F154F90}" type="parTrans" cxnId="{EB5B4188-AA84-461B-8239-AF543A2437BF}">
      <dgm:prSet/>
      <dgm:spPr/>
      <dgm:t>
        <a:bodyPr/>
        <a:lstStyle/>
        <a:p>
          <a:endParaRPr lang="pl-PL"/>
        </a:p>
      </dgm:t>
    </dgm:pt>
    <dgm:pt modelId="{2C432163-E581-4DD3-A63D-A8192238AB93}" type="sibTrans" cxnId="{EB5B4188-AA84-461B-8239-AF543A2437BF}">
      <dgm:prSet/>
      <dgm:spPr/>
      <dgm:t>
        <a:bodyPr/>
        <a:lstStyle/>
        <a:p>
          <a:endParaRPr lang="pl-PL"/>
        </a:p>
      </dgm:t>
    </dgm:pt>
    <dgm:pt modelId="{A2DE6E46-CF54-491F-A697-304A3927920F}">
      <dgm:prSet phldrT="[Tekst]" custT="1"/>
      <dgm:spPr/>
      <dgm:t>
        <a:bodyPr/>
        <a:lstStyle/>
        <a:p>
          <a:r>
            <a:rPr lang="pl-PL" sz="1100" dirty="0">
              <a:latin typeface="Arial Black" panose="020B0A04020102020204" pitchFamily="34" charset="0"/>
              <a:cs typeface="Arial" pitchFamily="34" charset="0"/>
            </a:rPr>
            <a:t>Nabycie wartości niematerialnych                       i prawnych</a:t>
          </a:r>
        </a:p>
      </dgm:t>
    </dgm:pt>
    <dgm:pt modelId="{16B9CAFE-000D-4229-9527-B7A33EC165A4}" type="parTrans" cxnId="{64F670DD-4A56-455D-A954-0B3A5E9C53AB}">
      <dgm:prSet/>
      <dgm:spPr/>
      <dgm:t>
        <a:bodyPr/>
        <a:lstStyle/>
        <a:p>
          <a:endParaRPr lang="pl-PL"/>
        </a:p>
      </dgm:t>
    </dgm:pt>
    <dgm:pt modelId="{9388E4CF-2C3A-4E02-889D-5219A0941D70}" type="sibTrans" cxnId="{64F670DD-4A56-455D-A954-0B3A5E9C53AB}">
      <dgm:prSet/>
      <dgm:spPr/>
      <dgm:t>
        <a:bodyPr/>
        <a:lstStyle/>
        <a:p>
          <a:endParaRPr lang="pl-PL"/>
        </a:p>
      </dgm:t>
    </dgm:pt>
    <dgm:pt modelId="{6F6FBFD3-E720-4351-A0DD-EC18724F352C}">
      <dgm:prSet phldrT="[Tekst]" custT="1"/>
      <dgm:spPr/>
      <dgm:t>
        <a:bodyPr/>
        <a:lstStyle/>
        <a:p>
          <a:r>
            <a:rPr lang="pl-PL" sz="1100" dirty="0">
              <a:latin typeface="Arial Black" panose="020B0A04020102020204" pitchFamily="34" charset="0"/>
              <a:cs typeface="Arial" pitchFamily="34" charset="0"/>
            </a:rPr>
            <a:t>Dzierżawa/ najem instalacji lub maszyn dokonana </a:t>
          </a:r>
          <a:br>
            <a:rPr lang="pl-PL" sz="1100" dirty="0">
              <a:latin typeface="Arial Black" panose="020B0A04020102020204" pitchFamily="34" charset="0"/>
              <a:cs typeface="Arial" pitchFamily="34" charset="0"/>
            </a:rPr>
          </a:br>
          <a:r>
            <a:rPr lang="pl-PL" sz="1100" dirty="0">
              <a:latin typeface="Arial Black" panose="020B0A04020102020204" pitchFamily="34" charset="0"/>
              <a:cs typeface="Arial" pitchFamily="34" charset="0"/>
            </a:rPr>
            <a:t>na podstawie </a:t>
          </a:r>
          <a:br>
            <a:rPr lang="pl-PL" sz="1100" dirty="0">
              <a:latin typeface="Arial Black" panose="020B0A04020102020204" pitchFamily="34" charset="0"/>
              <a:cs typeface="Arial" pitchFamily="34" charset="0"/>
            </a:rPr>
          </a:br>
          <a:r>
            <a:rPr lang="pl-PL" sz="1100" dirty="0">
              <a:latin typeface="Arial Black" panose="020B0A04020102020204" pitchFamily="34" charset="0"/>
              <a:cs typeface="Arial" pitchFamily="34" charset="0"/>
            </a:rPr>
            <a:t>umowy leasingu finansowego</a:t>
          </a:r>
        </a:p>
      </dgm:t>
    </dgm:pt>
    <dgm:pt modelId="{6CE7BA42-BD2C-4073-995F-7EE6C66291DE}" type="parTrans" cxnId="{9473ABBA-CD91-4A4A-AF93-ADCBD3551540}">
      <dgm:prSet/>
      <dgm:spPr/>
      <dgm:t>
        <a:bodyPr/>
        <a:lstStyle/>
        <a:p>
          <a:endParaRPr lang="pl-PL"/>
        </a:p>
      </dgm:t>
    </dgm:pt>
    <dgm:pt modelId="{8B71FE50-7812-4676-A3F9-EE5E1C3E3F19}" type="sibTrans" cxnId="{9473ABBA-CD91-4A4A-AF93-ADCBD3551540}">
      <dgm:prSet/>
      <dgm:spPr/>
      <dgm:t>
        <a:bodyPr/>
        <a:lstStyle/>
        <a:p>
          <a:endParaRPr lang="pl-PL"/>
        </a:p>
      </dgm:t>
    </dgm:pt>
    <dgm:pt modelId="{78888805-6267-43B5-8B82-8ADAB6E0A380}">
      <dgm:prSet phldrT="[Tekst]" custT="1"/>
      <dgm:spPr/>
      <dgm:t>
        <a:bodyPr/>
        <a:lstStyle/>
        <a:p>
          <a:endParaRPr lang="pl-PL" sz="1100" dirty="0">
            <a:latin typeface="Arial" pitchFamily="34" charset="0"/>
            <a:cs typeface="Arial" pitchFamily="34" charset="0"/>
          </a:endParaRPr>
        </a:p>
        <a:p>
          <a:endParaRPr lang="pl-PL" sz="1100" dirty="0">
            <a:latin typeface="Arial" pitchFamily="34" charset="0"/>
            <a:cs typeface="Arial" pitchFamily="34" charset="0"/>
          </a:endParaRPr>
        </a:p>
        <a:p>
          <a:endParaRPr lang="pl-PL" sz="1100" dirty="0">
            <a:latin typeface="Arial" pitchFamily="34" charset="0"/>
            <a:cs typeface="Arial" pitchFamily="34" charset="0"/>
          </a:endParaRPr>
        </a:p>
        <a:p>
          <a:endParaRPr lang="pl-PL" sz="1100" dirty="0">
            <a:latin typeface="Arial Black" panose="020B0A04020102020204" pitchFamily="34" charset="0"/>
            <a:cs typeface="Arial" pitchFamily="34" charset="0"/>
          </a:endParaRPr>
        </a:p>
        <a:p>
          <a:r>
            <a:rPr lang="pl-PL" sz="1100" dirty="0">
              <a:latin typeface="Arial Black" panose="020B0A04020102020204" pitchFamily="34" charset="0"/>
              <a:cs typeface="Arial" pitchFamily="34" charset="0"/>
            </a:rPr>
            <a:t>Zakup środków transportu, ograniczony do rodzaju 743 (samochody specjalne) oraz podgrupy 76 (pozostały tabor bezszynowy) zgodnie z KŚT</a:t>
          </a:r>
        </a:p>
      </dgm:t>
    </dgm:pt>
    <dgm:pt modelId="{AEAB2151-74B4-4A41-8DB7-80A97464633D}" type="parTrans" cxnId="{6A35BE9C-1590-4D96-AFC6-C529743867CC}">
      <dgm:prSet/>
      <dgm:spPr/>
      <dgm:t>
        <a:bodyPr/>
        <a:lstStyle/>
        <a:p>
          <a:endParaRPr lang="pl-PL"/>
        </a:p>
      </dgm:t>
    </dgm:pt>
    <dgm:pt modelId="{2D7BBB21-56B7-43A4-AC80-12911F2F7931}" type="sibTrans" cxnId="{6A35BE9C-1590-4D96-AFC6-C529743867CC}">
      <dgm:prSet/>
      <dgm:spPr/>
      <dgm:t>
        <a:bodyPr/>
        <a:lstStyle/>
        <a:p>
          <a:endParaRPr lang="pl-PL"/>
        </a:p>
      </dgm:t>
    </dgm:pt>
    <dgm:pt modelId="{2E06F216-D3AB-4755-91CD-0338351BD205}">
      <dgm:prSet custT="1"/>
      <dgm:spPr/>
      <dgm:t>
        <a:bodyPr/>
        <a:lstStyle/>
        <a:p>
          <a:r>
            <a:rPr lang="pl-PL" sz="1200" b="1" dirty="0">
              <a:latin typeface="Arial Black" panose="020B0A04020102020204" pitchFamily="34" charset="0"/>
              <a:cs typeface="Arial" pitchFamily="34" charset="0"/>
            </a:rPr>
            <a:t>Nabycie nowych i/lub używanych środków trwałych</a:t>
          </a:r>
        </a:p>
      </dgm:t>
    </dgm:pt>
    <dgm:pt modelId="{1C07A4C5-D51D-4668-BF83-A3826982C8B6}" type="parTrans" cxnId="{8E0AC7EC-9748-4B42-8EC0-F729B5F44728}">
      <dgm:prSet/>
      <dgm:spPr/>
      <dgm:t>
        <a:bodyPr/>
        <a:lstStyle/>
        <a:p>
          <a:endParaRPr lang="pl-PL"/>
        </a:p>
      </dgm:t>
    </dgm:pt>
    <dgm:pt modelId="{BA34B8DE-E097-4943-99BC-7BB503CAA2AE}" type="sibTrans" cxnId="{8E0AC7EC-9748-4B42-8EC0-F729B5F44728}">
      <dgm:prSet/>
      <dgm:spPr/>
      <dgm:t>
        <a:bodyPr/>
        <a:lstStyle/>
        <a:p>
          <a:endParaRPr lang="pl-PL"/>
        </a:p>
      </dgm:t>
    </dgm:pt>
    <dgm:pt modelId="{4F0AC5D4-DC3F-4763-A076-A90771D74211}" type="pres">
      <dgm:prSet presAssocID="{9A207BA8-1194-49EC-B2F4-34C4DE101271}" presName="Name0" presStyleCnt="0">
        <dgm:presLayoutVars>
          <dgm:dir/>
          <dgm:resizeHandles val="exact"/>
        </dgm:presLayoutVars>
      </dgm:prSet>
      <dgm:spPr/>
    </dgm:pt>
    <dgm:pt modelId="{1E2FC9D1-0B98-46A3-898D-4E64A02F179F}" type="pres">
      <dgm:prSet presAssocID="{9A207BA8-1194-49EC-B2F4-34C4DE101271}" presName="fgShape" presStyleLbl="fgShp" presStyleIdx="0" presStyleCnt="1" custFlipHor="1" custScaleX="601" custScaleY="8526"/>
      <dgm:spPr/>
    </dgm:pt>
    <dgm:pt modelId="{F40AFF81-6186-4BD1-9B79-FD40B79C172D}" type="pres">
      <dgm:prSet presAssocID="{9A207BA8-1194-49EC-B2F4-34C4DE101271}" presName="linComp" presStyleCnt="0"/>
      <dgm:spPr/>
    </dgm:pt>
    <dgm:pt modelId="{FFD42A3B-739E-4F27-8B01-80A190619C93}" type="pres">
      <dgm:prSet presAssocID="{88934569-1515-437A-85ED-B45D3F3C8C13}" presName="compNode" presStyleCnt="0"/>
      <dgm:spPr/>
    </dgm:pt>
    <dgm:pt modelId="{D3686008-D65D-45A5-A927-80D4891D9DED}" type="pres">
      <dgm:prSet presAssocID="{88934569-1515-437A-85ED-B45D3F3C8C13}" presName="bkgdShape" presStyleLbl="node1" presStyleIdx="0" presStyleCnt="6"/>
      <dgm:spPr/>
    </dgm:pt>
    <dgm:pt modelId="{F291C5C0-2C3A-4081-9D89-A176FF05BB5D}" type="pres">
      <dgm:prSet presAssocID="{88934569-1515-437A-85ED-B45D3F3C8C13}" presName="nodeTx" presStyleLbl="node1" presStyleIdx="0" presStyleCnt="6">
        <dgm:presLayoutVars>
          <dgm:bulletEnabled val="1"/>
        </dgm:presLayoutVars>
      </dgm:prSet>
      <dgm:spPr/>
    </dgm:pt>
    <dgm:pt modelId="{DF77C9E8-BBDA-470D-B293-95D61CB95053}" type="pres">
      <dgm:prSet presAssocID="{88934569-1515-437A-85ED-B45D3F3C8C13}" presName="invisiNode" presStyleLbl="node1" presStyleIdx="0" presStyleCnt="6"/>
      <dgm:spPr/>
    </dgm:pt>
    <dgm:pt modelId="{7935A5AA-089C-4816-BA8C-8AFF1850FB0F}" type="pres">
      <dgm:prSet presAssocID="{88934569-1515-437A-85ED-B45D3F3C8C13}" presName="imagNode" presStyleLbl="fgImgPlace1" presStyleIdx="0" presStyleCnt="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F1927EB9-A23A-43F8-8263-064CA7B6EA6B}" type="pres">
      <dgm:prSet presAssocID="{34724A8F-2FDB-4338-8CE8-CF5351D657FF}" presName="sibTrans" presStyleLbl="sibTrans2D1" presStyleIdx="0" presStyleCnt="0"/>
      <dgm:spPr/>
    </dgm:pt>
    <dgm:pt modelId="{8921E379-7652-4991-995C-007EF5C530C1}" type="pres">
      <dgm:prSet presAssocID="{2E06F216-D3AB-4755-91CD-0338351BD205}" presName="compNode" presStyleCnt="0"/>
      <dgm:spPr/>
    </dgm:pt>
    <dgm:pt modelId="{EA43175A-C8B2-4ED5-BB43-608FD36623C9}" type="pres">
      <dgm:prSet presAssocID="{2E06F216-D3AB-4755-91CD-0338351BD205}" presName="bkgdShape" presStyleLbl="node1" presStyleIdx="1" presStyleCnt="6"/>
      <dgm:spPr/>
    </dgm:pt>
    <dgm:pt modelId="{DF964470-04FA-46A5-A50C-4C5E26A5B875}" type="pres">
      <dgm:prSet presAssocID="{2E06F216-D3AB-4755-91CD-0338351BD205}" presName="nodeTx" presStyleLbl="node1" presStyleIdx="1" presStyleCnt="6">
        <dgm:presLayoutVars>
          <dgm:bulletEnabled val="1"/>
        </dgm:presLayoutVars>
      </dgm:prSet>
      <dgm:spPr/>
    </dgm:pt>
    <dgm:pt modelId="{0AB23FCD-65D6-4C38-A5E7-1219E7319F2A}" type="pres">
      <dgm:prSet presAssocID="{2E06F216-D3AB-4755-91CD-0338351BD205}" presName="invisiNode" presStyleLbl="node1" presStyleIdx="1" presStyleCnt="6"/>
      <dgm:spPr/>
    </dgm:pt>
    <dgm:pt modelId="{7FFE98DF-7906-43C6-A6AC-12ACE72A26DA}" type="pres">
      <dgm:prSet presAssocID="{2E06F216-D3AB-4755-91CD-0338351BD205}" presName="imagNode" presStyleLbl="fgImgPlace1" presStyleIdx="1" presStyleCnt="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1EB7677-7839-40E4-A7A8-71FFBF8C9245}" type="pres">
      <dgm:prSet presAssocID="{BA34B8DE-E097-4943-99BC-7BB503CAA2AE}" presName="sibTrans" presStyleLbl="sibTrans2D1" presStyleIdx="0" presStyleCnt="0"/>
      <dgm:spPr/>
    </dgm:pt>
    <dgm:pt modelId="{35072D1E-9E24-4C90-A157-B1867BBA4176}" type="pres">
      <dgm:prSet presAssocID="{8EF4589D-0495-4A9E-BA44-ECD8EDD36492}" presName="compNode" presStyleCnt="0"/>
      <dgm:spPr/>
    </dgm:pt>
    <dgm:pt modelId="{1DC2C3BF-1DF2-4B08-8E1A-2CB864C1B156}" type="pres">
      <dgm:prSet presAssocID="{8EF4589D-0495-4A9E-BA44-ECD8EDD36492}" presName="bkgdShape" presStyleLbl="node1" presStyleIdx="2" presStyleCnt="6"/>
      <dgm:spPr/>
    </dgm:pt>
    <dgm:pt modelId="{EB716B06-262A-4CE0-8584-73EB8565151F}" type="pres">
      <dgm:prSet presAssocID="{8EF4589D-0495-4A9E-BA44-ECD8EDD36492}" presName="nodeTx" presStyleLbl="node1" presStyleIdx="2" presStyleCnt="6">
        <dgm:presLayoutVars>
          <dgm:bulletEnabled val="1"/>
        </dgm:presLayoutVars>
      </dgm:prSet>
      <dgm:spPr/>
    </dgm:pt>
    <dgm:pt modelId="{78572E03-DA0C-4C78-87B8-E5C4B21484CE}" type="pres">
      <dgm:prSet presAssocID="{8EF4589D-0495-4A9E-BA44-ECD8EDD36492}" presName="invisiNode" presStyleLbl="node1" presStyleIdx="2" presStyleCnt="6"/>
      <dgm:spPr/>
    </dgm:pt>
    <dgm:pt modelId="{11283D3F-3594-45C1-82E8-AFC84488C8B7}" type="pres">
      <dgm:prSet presAssocID="{8EF4589D-0495-4A9E-BA44-ECD8EDD36492}" presName="imagNode" presStyleLbl="fgImgPlace1" presStyleIdx="2" presStyleCnt="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BAA2BBE0-5504-4C42-A4DE-AF258FB24F8C}" type="pres">
      <dgm:prSet presAssocID="{2C432163-E581-4DD3-A63D-A8192238AB93}" presName="sibTrans" presStyleLbl="sibTrans2D1" presStyleIdx="0" presStyleCnt="0"/>
      <dgm:spPr/>
    </dgm:pt>
    <dgm:pt modelId="{E6892478-F494-45A2-AAA4-8DB529777D4A}" type="pres">
      <dgm:prSet presAssocID="{A2DE6E46-CF54-491F-A697-304A3927920F}" presName="compNode" presStyleCnt="0"/>
      <dgm:spPr/>
    </dgm:pt>
    <dgm:pt modelId="{135F7F4A-433A-45FF-9013-BC7C216A0F8D}" type="pres">
      <dgm:prSet presAssocID="{A2DE6E46-CF54-491F-A697-304A3927920F}" presName="bkgdShape" presStyleLbl="node1" presStyleIdx="3" presStyleCnt="6"/>
      <dgm:spPr/>
    </dgm:pt>
    <dgm:pt modelId="{A2897341-A455-4F9E-BDCF-D287394E9896}" type="pres">
      <dgm:prSet presAssocID="{A2DE6E46-CF54-491F-A697-304A3927920F}" presName="nodeTx" presStyleLbl="node1" presStyleIdx="3" presStyleCnt="6">
        <dgm:presLayoutVars>
          <dgm:bulletEnabled val="1"/>
        </dgm:presLayoutVars>
      </dgm:prSet>
      <dgm:spPr/>
    </dgm:pt>
    <dgm:pt modelId="{B8633BA0-BB8D-4EF6-A294-33D6AECCDB16}" type="pres">
      <dgm:prSet presAssocID="{A2DE6E46-CF54-491F-A697-304A3927920F}" presName="invisiNode" presStyleLbl="node1" presStyleIdx="3" presStyleCnt="6"/>
      <dgm:spPr/>
    </dgm:pt>
    <dgm:pt modelId="{FD7A4C77-3F86-476F-B3F0-25731592E2CE}" type="pres">
      <dgm:prSet presAssocID="{A2DE6E46-CF54-491F-A697-304A3927920F}" presName="imagNode" presStyleLbl="fgImgPlace1" presStyleIdx="3" presStyleCnt="6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D515921E-66BE-428E-B718-D834D31E5739}" type="pres">
      <dgm:prSet presAssocID="{9388E4CF-2C3A-4E02-889D-5219A0941D70}" presName="sibTrans" presStyleLbl="sibTrans2D1" presStyleIdx="0" presStyleCnt="0"/>
      <dgm:spPr/>
    </dgm:pt>
    <dgm:pt modelId="{EE76E25A-5070-4BB3-B595-FF71ECCC3DCB}" type="pres">
      <dgm:prSet presAssocID="{6F6FBFD3-E720-4351-A0DD-EC18724F352C}" presName="compNode" presStyleCnt="0"/>
      <dgm:spPr/>
    </dgm:pt>
    <dgm:pt modelId="{404882CD-3975-488F-9961-0CFF8AA3061B}" type="pres">
      <dgm:prSet presAssocID="{6F6FBFD3-E720-4351-A0DD-EC18724F352C}" presName="bkgdShape" presStyleLbl="node1" presStyleIdx="4" presStyleCnt="6"/>
      <dgm:spPr/>
    </dgm:pt>
    <dgm:pt modelId="{76841A06-3FBB-4BDF-8015-E38064133A2E}" type="pres">
      <dgm:prSet presAssocID="{6F6FBFD3-E720-4351-A0DD-EC18724F352C}" presName="nodeTx" presStyleLbl="node1" presStyleIdx="4" presStyleCnt="6">
        <dgm:presLayoutVars>
          <dgm:bulletEnabled val="1"/>
        </dgm:presLayoutVars>
      </dgm:prSet>
      <dgm:spPr/>
    </dgm:pt>
    <dgm:pt modelId="{B835F59C-E3D8-46A8-B44A-2F84CA4B51BC}" type="pres">
      <dgm:prSet presAssocID="{6F6FBFD3-E720-4351-A0DD-EC18724F352C}" presName="invisiNode" presStyleLbl="node1" presStyleIdx="4" presStyleCnt="6"/>
      <dgm:spPr/>
    </dgm:pt>
    <dgm:pt modelId="{9B2CFF34-9927-440C-889C-D21D15B691DD}" type="pres">
      <dgm:prSet presAssocID="{6F6FBFD3-E720-4351-A0DD-EC18724F352C}" presName="imagNode" presStyleLbl="fgImgPlace1" presStyleIdx="4" presStyleCnt="6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D6293A4C-8FF6-4048-9BBA-B3607CFB98F1}" type="pres">
      <dgm:prSet presAssocID="{8B71FE50-7812-4676-A3F9-EE5E1C3E3F19}" presName="sibTrans" presStyleLbl="sibTrans2D1" presStyleIdx="0" presStyleCnt="0"/>
      <dgm:spPr/>
    </dgm:pt>
    <dgm:pt modelId="{4BB23092-30C5-41E7-9F62-AD5923569895}" type="pres">
      <dgm:prSet presAssocID="{78888805-6267-43B5-8B82-8ADAB6E0A380}" presName="compNode" presStyleCnt="0"/>
      <dgm:spPr/>
    </dgm:pt>
    <dgm:pt modelId="{53A835BC-C617-4E5E-9031-49C432CECE70}" type="pres">
      <dgm:prSet presAssocID="{78888805-6267-43B5-8B82-8ADAB6E0A380}" presName="bkgdShape" presStyleLbl="node1" presStyleIdx="5" presStyleCnt="6"/>
      <dgm:spPr/>
    </dgm:pt>
    <dgm:pt modelId="{BEFBCDAF-7EA3-4844-B311-79CA7FA9E838}" type="pres">
      <dgm:prSet presAssocID="{78888805-6267-43B5-8B82-8ADAB6E0A380}" presName="nodeTx" presStyleLbl="node1" presStyleIdx="5" presStyleCnt="6">
        <dgm:presLayoutVars>
          <dgm:bulletEnabled val="1"/>
        </dgm:presLayoutVars>
      </dgm:prSet>
      <dgm:spPr/>
    </dgm:pt>
    <dgm:pt modelId="{2C3D10F3-A0AF-4DD2-B8CF-193224D53C2C}" type="pres">
      <dgm:prSet presAssocID="{78888805-6267-43B5-8B82-8ADAB6E0A380}" presName="invisiNode" presStyleLbl="node1" presStyleIdx="5" presStyleCnt="6"/>
      <dgm:spPr/>
    </dgm:pt>
    <dgm:pt modelId="{79286E30-7D55-4514-A041-55DBED454370}" type="pres">
      <dgm:prSet presAssocID="{78888805-6267-43B5-8B82-8ADAB6E0A380}" presName="imagNode" presStyleLbl="fgImgPlace1" presStyleIdx="5" presStyleCnt="6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</dgm:ptLst>
  <dgm:cxnLst>
    <dgm:cxn modelId="{04220405-97D0-4285-8692-1229757D8E7B}" type="presOf" srcId="{2E06F216-D3AB-4755-91CD-0338351BD205}" destId="{DF964470-04FA-46A5-A50C-4C5E26A5B875}" srcOrd="1" destOrd="0" presId="urn:microsoft.com/office/officeart/2005/8/layout/hList7#2"/>
    <dgm:cxn modelId="{E91E0406-77F6-4BBD-8EF2-51D875DC2BAD}" type="presOf" srcId="{2C432163-E581-4DD3-A63D-A8192238AB93}" destId="{BAA2BBE0-5504-4C42-A4DE-AF258FB24F8C}" srcOrd="0" destOrd="0" presId="urn:microsoft.com/office/officeart/2005/8/layout/hList7#2"/>
    <dgm:cxn modelId="{D6947908-0B90-48E3-8619-16C4DE20BD38}" type="presOf" srcId="{2E06F216-D3AB-4755-91CD-0338351BD205}" destId="{EA43175A-C8B2-4ED5-BB43-608FD36623C9}" srcOrd="0" destOrd="0" presId="urn:microsoft.com/office/officeart/2005/8/layout/hList7#2"/>
    <dgm:cxn modelId="{35737A0D-BEA6-4EB7-8B77-E67326D6F409}" type="presOf" srcId="{9A207BA8-1194-49EC-B2F4-34C4DE101271}" destId="{4F0AC5D4-DC3F-4763-A076-A90771D74211}" srcOrd="0" destOrd="0" presId="urn:microsoft.com/office/officeart/2005/8/layout/hList7#2"/>
    <dgm:cxn modelId="{C1404328-5145-41D8-AD5A-3EF461B5A67E}" type="presOf" srcId="{88934569-1515-437A-85ED-B45D3F3C8C13}" destId="{F291C5C0-2C3A-4081-9D89-A176FF05BB5D}" srcOrd="1" destOrd="0" presId="urn:microsoft.com/office/officeart/2005/8/layout/hList7#2"/>
    <dgm:cxn modelId="{0F9BD829-BE82-44C8-A039-CBB0889AD782}" type="presOf" srcId="{A2DE6E46-CF54-491F-A697-304A3927920F}" destId="{135F7F4A-433A-45FF-9013-BC7C216A0F8D}" srcOrd="0" destOrd="0" presId="urn:microsoft.com/office/officeart/2005/8/layout/hList7#2"/>
    <dgm:cxn modelId="{F1A0522A-6C02-4249-B91F-DDECBB3D5017}" type="presOf" srcId="{8B71FE50-7812-4676-A3F9-EE5E1C3E3F19}" destId="{D6293A4C-8FF6-4048-9BBA-B3607CFB98F1}" srcOrd="0" destOrd="0" presId="urn:microsoft.com/office/officeart/2005/8/layout/hList7#2"/>
    <dgm:cxn modelId="{0B4E193C-56AB-47E8-9BB5-C2CCBB91EBAE}" srcId="{9A207BA8-1194-49EC-B2F4-34C4DE101271}" destId="{88934569-1515-437A-85ED-B45D3F3C8C13}" srcOrd="0" destOrd="0" parTransId="{B17A6D27-00E2-4BAF-8D15-09282D214CDE}" sibTransId="{34724A8F-2FDB-4338-8CE8-CF5351D657FF}"/>
    <dgm:cxn modelId="{5195C23D-58EC-4DF7-A746-38499D26647D}" type="presOf" srcId="{6F6FBFD3-E720-4351-A0DD-EC18724F352C}" destId="{76841A06-3FBB-4BDF-8015-E38064133A2E}" srcOrd="1" destOrd="0" presId="urn:microsoft.com/office/officeart/2005/8/layout/hList7#2"/>
    <dgm:cxn modelId="{0E448361-B037-46C9-AD6C-9ABE2D2E11ED}" type="presOf" srcId="{6F6FBFD3-E720-4351-A0DD-EC18724F352C}" destId="{404882CD-3975-488F-9961-0CFF8AA3061B}" srcOrd="0" destOrd="0" presId="urn:microsoft.com/office/officeart/2005/8/layout/hList7#2"/>
    <dgm:cxn modelId="{EB5B4188-AA84-461B-8239-AF543A2437BF}" srcId="{9A207BA8-1194-49EC-B2F4-34C4DE101271}" destId="{8EF4589D-0495-4A9E-BA44-ECD8EDD36492}" srcOrd="2" destOrd="0" parTransId="{8BFF9264-39AA-4FAE-8BBB-C8D42F154F90}" sibTransId="{2C432163-E581-4DD3-A63D-A8192238AB93}"/>
    <dgm:cxn modelId="{6A35BE9C-1590-4D96-AFC6-C529743867CC}" srcId="{9A207BA8-1194-49EC-B2F4-34C4DE101271}" destId="{78888805-6267-43B5-8B82-8ADAB6E0A380}" srcOrd="5" destOrd="0" parTransId="{AEAB2151-74B4-4A41-8DB7-80A97464633D}" sibTransId="{2D7BBB21-56B7-43A4-AC80-12911F2F7931}"/>
    <dgm:cxn modelId="{2A7BB09D-38D8-420B-A344-B56367AE6CE4}" type="presOf" srcId="{88934569-1515-437A-85ED-B45D3F3C8C13}" destId="{D3686008-D65D-45A5-A927-80D4891D9DED}" srcOrd="0" destOrd="0" presId="urn:microsoft.com/office/officeart/2005/8/layout/hList7#2"/>
    <dgm:cxn modelId="{E245C2A7-8745-4B5C-ABCC-041FEABE8A6B}" type="presOf" srcId="{8EF4589D-0495-4A9E-BA44-ECD8EDD36492}" destId="{1DC2C3BF-1DF2-4B08-8E1A-2CB864C1B156}" srcOrd="0" destOrd="0" presId="urn:microsoft.com/office/officeart/2005/8/layout/hList7#2"/>
    <dgm:cxn modelId="{198D33AE-AF20-46AC-8C5C-AD9686B615CC}" type="presOf" srcId="{78888805-6267-43B5-8B82-8ADAB6E0A380}" destId="{53A835BC-C617-4E5E-9031-49C432CECE70}" srcOrd="0" destOrd="0" presId="urn:microsoft.com/office/officeart/2005/8/layout/hList7#2"/>
    <dgm:cxn modelId="{B173A8B4-594A-4173-93DE-91D6D5B742D9}" type="presOf" srcId="{A2DE6E46-CF54-491F-A697-304A3927920F}" destId="{A2897341-A455-4F9E-BDCF-D287394E9896}" srcOrd="1" destOrd="0" presId="urn:microsoft.com/office/officeart/2005/8/layout/hList7#2"/>
    <dgm:cxn modelId="{C3D698BA-6F3B-4AD0-BB34-5DFEDE73045F}" type="presOf" srcId="{78888805-6267-43B5-8B82-8ADAB6E0A380}" destId="{BEFBCDAF-7EA3-4844-B311-79CA7FA9E838}" srcOrd="1" destOrd="0" presId="urn:microsoft.com/office/officeart/2005/8/layout/hList7#2"/>
    <dgm:cxn modelId="{9473ABBA-CD91-4A4A-AF93-ADCBD3551540}" srcId="{9A207BA8-1194-49EC-B2F4-34C4DE101271}" destId="{6F6FBFD3-E720-4351-A0DD-EC18724F352C}" srcOrd="4" destOrd="0" parTransId="{6CE7BA42-BD2C-4073-995F-7EE6C66291DE}" sibTransId="{8B71FE50-7812-4676-A3F9-EE5E1C3E3F19}"/>
    <dgm:cxn modelId="{52194CC0-C068-4791-B030-9B2567FB91A6}" type="presOf" srcId="{8EF4589D-0495-4A9E-BA44-ECD8EDD36492}" destId="{EB716B06-262A-4CE0-8584-73EB8565151F}" srcOrd="1" destOrd="0" presId="urn:microsoft.com/office/officeart/2005/8/layout/hList7#2"/>
    <dgm:cxn modelId="{662A03CB-B2C3-42AA-86BE-A596BBF114BF}" type="presOf" srcId="{9388E4CF-2C3A-4E02-889D-5219A0941D70}" destId="{D515921E-66BE-428E-B718-D834D31E5739}" srcOrd="0" destOrd="0" presId="urn:microsoft.com/office/officeart/2005/8/layout/hList7#2"/>
    <dgm:cxn modelId="{64F670DD-4A56-455D-A954-0B3A5E9C53AB}" srcId="{9A207BA8-1194-49EC-B2F4-34C4DE101271}" destId="{A2DE6E46-CF54-491F-A697-304A3927920F}" srcOrd="3" destOrd="0" parTransId="{16B9CAFE-000D-4229-9527-B7A33EC165A4}" sibTransId="{9388E4CF-2C3A-4E02-889D-5219A0941D70}"/>
    <dgm:cxn modelId="{F0257BEC-60D7-4445-8152-939C51C5B2EE}" type="presOf" srcId="{BA34B8DE-E097-4943-99BC-7BB503CAA2AE}" destId="{21EB7677-7839-40E4-A7A8-71FFBF8C9245}" srcOrd="0" destOrd="0" presId="urn:microsoft.com/office/officeart/2005/8/layout/hList7#2"/>
    <dgm:cxn modelId="{8E0AC7EC-9748-4B42-8EC0-F729B5F44728}" srcId="{9A207BA8-1194-49EC-B2F4-34C4DE101271}" destId="{2E06F216-D3AB-4755-91CD-0338351BD205}" srcOrd="1" destOrd="0" parTransId="{1C07A4C5-D51D-4668-BF83-A3826982C8B6}" sibTransId="{BA34B8DE-E097-4943-99BC-7BB503CAA2AE}"/>
    <dgm:cxn modelId="{A38D34FC-77C5-4ECE-AEA7-D44A25E3DEA1}" type="presOf" srcId="{34724A8F-2FDB-4338-8CE8-CF5351D657FF}" destId="{F1927EB9-A23A-43F8-8263-064CA7B6EA6B}" srcOrd="0" destOrd="0" presId="urn:microsoft.com/office/officeart/2005/8/layout/hList7#2"/>
    <dgm:cxn modelId="{98D6737F-824D-411D-8023-F076CCB3498E}" type="presParOf" srcId="{4F0AC5D4-DC3F-4763-A076-A90771D74211}" destId="{1E2FC9D1-0B98-46A3-898D-4E64A02F179F}" srcOrd="0" destOrd="0" presId="urn:microsoft.com/office/officeart/2005/8/layout/hList7#2"/>
    <dgm:cxn modelId="{98064DDE-90DD-4390-8618-58F37D77C1F4}" type="presParOf" srcId="{4F0AC5D4-DC3F-4763-A076-A90771D74211}" destId="{F40AFF81-6186-4BD1-9B79-FD40B79C172D}" srcOrd="1" destOrd="0" presId="urn:microsoft.com/office/officeart/2005/8/layout/hList7#2"/>
    <dgm:cxn modelId="{6A80F6BF-31AC-4476-9CD3-37C010D785E0}" type="presParOf" srcId="{F40AFF81-6186-4BD1-9B79-FD40B79C172D}" destId="{FFD42A3B-739E-4F27-8B01-80A190619C93}" srcOrd="0" destOrd="0" presId="urn:microsoft.com/office/officeart/2005/8/layout/hList7#2"/>
    <dgm:cxn modelId="{7A9D9787-EDE2-495B-811F-3876F33638CE}" type="presParOf" srcId="{FFD42A3B-739E-4F27-8B01-80A190619C93}" destId="{D3686008-D65D-45A5-A927-80D4891D9DED}" srcOrd="0" destOrd="0" presId="urn:microsoft.com/office/officeart/2005/8/layout/hList7#2"/>
    <dgm:cxn modelId="{A67529DA-6F2E-4AC8-AF0B-058B591F8ACA}" type="presParOf" srcId="{FFD42A3B-739E-4F27-8B01-80A190619C93}" destId="{F291C5C0-2C3A-4081-9D89-A176FF05BB5D}" srcOrd="1" destOrd="0" presId="urn:microsoft.com/office/officeart/2005/8/layout/hList7#2"/>
    <dgm:cxn modelId="{6E1BE488-DE7E-4F5E-9678-DADB0A24E6AD}" type="presParOf" srcId="{FFD42A3B-739E-4F27-8B01-80A190619C93}" destId="{DF77C9E8-BBDA-470D-B293-95D61CB95053}" srcOrd="2" destOrd="0" presId="urn:microsoft.com/office/officeart/2005/8/layout/hList7#2"/>
    <dgm:cxn modelId="{565AE301-98DD-428A-BDFF-56683AF5247A}" type="presParOf" srcId="{FFD42A3B-739E-4F27-8B01-80A190619C93}" destId="{7935A5AA-089C-4816-BA8C-8AFF1850FB0F}" srcOrd="3" destOrd="0" presId="urn:microsoft.com/office/officeart/2005/8/layout/hList7#2"/>
    <dgm:cxn modelId="{3EAF9C3B-C16D-4DF4-B2E3-9948E8D16C95}" type="presParOf" srcId="{F40AFF81-6186-4BD1-9B79-FD40B79C172D}" destId="{F1927EB9-A23A-43F8-8263-064CA7B6EA6B}" srcOrd="1" destOrd="0" presId="urn:microsoft.com/office/officeart/2005/8/layout/hList7#2"/>
    <dgm:cxn modelId="{1A28F83A-A26E-4AAD-82B6-973C50A90DA5}" type="presParOf" srcId="{F40AFF81-6186-4BD1-9B79-FD40B79C172D}" destId="{8921E379-7652-4991-995C-007EF5C530C1}" srcOrd="2" destOrd="0" presId="urn:microsoft.com/office/officeart/2005/8/layout/hList7#2"/>
    <dgm:cxn modelId="{9045B282-9ACF-49AA-A038-219F550D706C}" type="presParOf" srcId="{8921E379-7652-4991-995C-007EF5C530C1}" destId="{EA43175A-C8B2-4ED5-BB43-608FD36623C9}" srcOrd="0" destOrd="0" presId="urn:microsoft.com/office/officeart/2005/8/layout/hList7#2"/>
    <dgm:cxn modelId="{81AD662C-8638-4800-8435-11EA01296B4B}" type="presParOf" srcId="{8921E379-7652-4991-995C-007EF5C530C1}" destId="{DF964470-04FA-46A5-A50C-4C5E26A5B875}" srcOrd="1" destOrd="0" presId="urn:microsoft.com/office/officeart/2005/8/layout/hList7#2"/>
    <dgm:cxn modelId="{151B9C82-77A0-44E5-8F85-1AB4A7AC37D7}" type="presParOf" srcId="{8921E379-7652-4991-995C-007EF5C530C1}" destId="{0AB23FCD-65D6-4C38-A5E7-1219E7319F2A}" srcOrd="2" destOrd="0" presId="urn:microsoft.com/office/officeart/2005/8/layout/hList7#2"/>
    <dgm:cxn modelId="{490C37E4-B184-4D40-80E5-821F66EE8C07}" type="presParOf" srcId="{8921E379-7652-4991-995C-007EF5C530C1}" destId="{7FFE98DF-7906-43C6-A6AC-12ACE72A26DA}" srcOrd="3" destOrd="0" presId="urn:microsoft.com/office/officeart/2005/8/layout/hList7#2"/>
    <dgm:cxn modelId="{59DA8AFA-3B84-4AB6-A0B0-8D25AFF40A05}" type="presParOf" srcId="{F40AFF81-6186-4BD1-9B79-FD40B79C172D}" destId="{21EB7677-7839-40E4-A7A8-71FFBF8C9245}" srcOrd="3" destOrd="0" presId="urn:microsoft.com/office/officeart/2005/8/layout/hList7#2"/>
    <dgm:cxn modelId="{2CD98680-464B-45E2-AC1C-2451325AB4EA}" type="presParOf" srcId="{F40AFF81-6186-4BD1-9B79-FD40B79C172D}" destId="{35072D1E-9E24-4C90-A157-B1867BBA4176}" srcOrd="4" destOrd="0" presId="urn:microsoft.com/office/officeart/2005/8/layout/hList7#2"/>
    <dgm:cxn modelId="{7789538C-3167-449D-A4FC-1EE745AC7096}" type="presParOf" srcId="{35072D1E-9E24-4C90-A157-B1867BBA4176}" destId="{1DC2C3BF-1DF2-4B08-8E1A-2CB864C1B156}" srcOrd="0" destOrd="0" presId="urn:microsoft.com/office/officeart/2005/8/layout/hList7#2"/>
    <dgm:cxn modelId="{5F287221-8512-4C74-A5D0-7C962443ACE4}" type="presParOf" srcId="{35072D1E-9E24-4C90-A157-B1867BBA4176}" destId="{EB716B06-262A-4CE0-8584-73EB8565151F}" srcOrd="1" destOrd="0" presId="urn:microsoft.com/office/officeart/2005/8/layout/hList7#2"/>
    <dgm:cxn modelId="{756079DE-F709-41A6-9EA1-2F82FC9F0F60}" type="presParOf" srcId="{35072D1E-9E24-4C90-A157-B1867BBA4176}" destId="{78572E03-DA0C-4C78-87B8-E5C4B21484CE}" srcOrd="2" destOrd="0" presId="urn:microsoft.com/office/officeart/2005/8/layout/hList7#2"/>
    <dgm:cxn modelId="{5116F7A4-591F-4BEB-A8ED-02800ED3CB67}" type="presParOf" srcId="{35072D1E-9E24-4C90-A157-B1867BBA4176}" destId="{11283D3F-3594-45C1-82E8-AFC84488C8B7}" srcOrd="3" destOrd="0" presId="urn:microsoft.com/office/officeart/2005/8/layout/hList7#2"/>
    <dgm:cxn modelId="{B9512986-CA61-471C-8A5C-D2F26ADBA0F8}" type="presParOf" srcId="{F40AFF81-6186-4BD1-9B79-FD40B79C172D}" destId="{BAA2BBE0-5504-4C42-A4DE-AF258FB24F8C}" srcOrd="5" destOrd="0" presId="urn:microsoft.com/office/officeart/2005/8/layout/hList7#2"/>
    <dgm:cxn modelId="{E3A51BC6-F21F-4230-8FF9-E73FF9BD7F23}" type="presParOf" srcId="{F40AFF81-6186-4BD1-9B79-FD40B79C172D}" destId="{E6892478-F494-45A2-AAA4-8DB529777D4A}" srcOrd="6" destOrd="0" presId="urn:microsoft.com/office/officeart/2005/8/layout/hList7#2"/>
    <dgm:cxn modelId="{9D387B18-AE5D-492F-B2CD-657CE097B468}" type="presParOf" srcId="{E6892478-F494-45A2-AAA4-8DB529777D4A}" destId="{135F7F4A-433A-45FF-9013-BC7C216A0F8D}" srcOrd="0" destOrd="0" presId="urn:microsoft.com/office/officeart/2005/8/layout/hList7#2"/>
    <dgm:cxn modelId="{5CEFC581-3BC6-44AD-B8D5-BE880B36894E}" type="presParOf" srcId="{E6892478-F494-45A2-AAA4-8DB529777D4A}" destId="{A2897341-A455-4F9E-BDCF-D287394E9896}" srcOrd="1" destOrd="0" presId="urn:microsoft.com/office/officeart/2005/8/layout/hList7#2"/>
    <dgm:cxn modelId="{00DB5654-AA45-4E23-A0AF-1A0B934BE6AD}" type="presParOf" srcId="{E6892478-F494-45A2-AAA4-8DB529777D4A}" destId="{B8633BA0-BB8D-4EF6-A294-33D6AECCDB16}" srcOrd="2" destOrd="0" presId="urn:microsoft.com/office/officeart/2005/8/layout/hList7#2"/>
    <dgm:cxn modelId="{61572AB4-B82E-45A6-B896-902860F21CB3}" type="presParOf" srcId="{E6892478-F494-45A2-AAA4-8DB529777D4A}" destId="{FD7A4C77-3F86-476F-B3F0-25731592E2CE}" srcOrd="3" destOrd="0" presId="urn:microsoft.com/office/officeart/2005/8/layout/hList7#2"/>
    <dgm:cxn modelId="{E599F8E5-135F-4A62-83B0-0435F30115C3}" type="presParOf" srcId="{F40AFF81-6186-4BD1-9B79-FD40B79C172D}" destId="{D515921E-66BE-428E-B718-D834D31E5739}" srcOrd="7" destOrd="0" presId="urn:microsoft.com/office/officeart/2005/8/layout/hList7#2"/>
    <dgm:cxn modelId="{26E2CDCE-3781-48DA-8995-573AF6F27ECA}" type="presParOf" srcId="{F40AFF81-6186-4BD1-9B79-FD40B79C172D}" destId="{EE76E25A-5070-4BB3-B595-FF71ECCC3DCB}" srcOrd="8" destOrd="0" presId="urn:microsoft.com/office/officeart/2005/8/layout/hList7#2"/>
    <dgm:cxn modelId="{4625955D-BFAA-4D6F-B00E-B4E8E8DB109E}" type="presParOf" srcId="{EE76E25A-5070-4BB3-B595-FF71ECCC3DCB}" destId="{404882CD-3975-488F-9961-0CFF8AA3061B}" srcOrd="0" destOrd="0" presId="urn:microsoft.com/office/officeart/2005/8/layout/hList7#2"/>
    <dgm:cxn modelId="{4CAEDA94-C7E5-4CDB-82D2-B864130987F1}" type="presParOf" srcId="{EE76E25A-5070-4BB3-B595-FF71ECCC3DCB}" destId="{76841A06-3FBB-4BDF-8015-E38064133A2E}" srcOrd="1" destOrd="0" presId="urn:microsoft.com/office/officeart/2005/8/layout/hList7#2"/>
    <dgm:cxn modelId="{428687C0-F616-4088-8653-7BE1D17A4CB7}" type="presParOf" srcId="{EE76E25A-5070-4BB3-B595-FF71ECCC3DCB}" destId="{B835F59C-E3D8-46A8-B44A-2F84CA4B51BC}" srcOrd="2" destOrd="0" presId="urn:microsoft.com/office/officeart/2005/8/layout/hList7#2"/>
    <dgm:cxn modelId="{7B171800-00F3-4EAA-872F-4504B30F7F81}" type="presParOf" srcId="{EE76E25A-5070-4BB3-B595-FF71ECCC3DCB}" destId="{9B2CFF34-9927-440C-889C-D21D15B691DD}" srcOrd="3" destOrd="0" presId="urn:microsoft.com/office/officeart/2005/8/layout/hList7#2"/>
    <dgm:cxn modelId="{70E711CE-0975-4913-8E56-5CE3D8A6F87C}" type="presParOf" srcId="{F40AFF81-6186-4BD1-9B79-FD40B79C172D}" destId="{D6293A4C-8FF6-4048-9BBA-B3607CFB98F1}" srcOrd="9" destOrd="0" presId="urn:microsoft.com/office/officeart/2005/8/layout/hList7#2"/>
    <dgm:cxn modelId="{1A5D769C-7A96-4E69-A336-027500863856}" type="presParOf" srcId="{F40AFF81-6186-4BD1-9B79-FD40B79C172D}" destId="{4BB23092-30C5-41E7-9F62-AD5923569895}" srcOrd="10" destOrd="0" presId="urn:microsoft.com/office/officeart/2005/8/layout/hList7#2"/>
    <dgm:cxn modelId="{AECD7384-5135-4900-91AD-4E883AFADC5D}" type="presParOf" srcId="{4BB23092-30C5-41E7-9F62-AD5923569895}" destId="{53A835BC-C617-4E5E-9031-49C432CECE70}" srcOrd="0" destOrd="0" presId="urn:microsoft.com/office/officeart/2005/8/layout/hList7#2"/>
    <dgm:cxn modelId="{8442E9E8-864E-43B6-B356-C0C9FEBDE2FF}" type="presParOf" srcId="{4BB23092-30C5-41E7-9F62-AD5923569895}" destId="{BEFBCDAF-7EA3-4844-B311-79CA7FA9E838}" srcOrd="1" destOrd="0" presId="urn:microsoft.com/office/officeart/2005/8/layout/hList7#2"/>
    <dgm:cxn modelId="{53D54B62-0895-4042-8FB2-76D5634BEDE2}" type="presParOf" srcId="{4BB23092-30C5-41E7-9F62-AD5923569895}" destId="{2C3D10F3-A0AF-4DD2-B8CF-193224D53C2C}" srcOrd="2" destOrd="0" presId="urn:microsoft.com/office/officeart/2005/8/layout/hList7#2"/>
    <dgm:cxn modelId="{6CADFB98-54B1-46BA-9DA7-900B8B840249}" type="presParOf" srcId="{4BB23092-30C5-41E7-9F62-AD5923569895}" destId="{79286E30-7D55-4514-A041-55DBED454370}" srcOrd="3" destOrd="0" presId="urn:microsoft.com/office/officeart/2005/8/layout/hList7#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9111C31-10CC-4A3E-BBD9-ED9B4EBA3DBA}" type="doc">
      <dgm:prSet loTypeId="urn:microsoft.com/office/officeart/2005/8/layout/hProcess3" loCatId="process" qsTypeId="urn:microsoft.com/office/officeart/2005/8/quickstyle/3d1" qsCatId="3D" csTypeId="urn:microsoft.com/office/officeart/2005/8/colors/accent1_2" csCatId="accent1" phldr="1"/>
      <dgm:spPr/>
    </dgm:pt>
    <dgm:pt modelId="{3B6E9762-189B-435E-858C-4491F1127939}">
      <dgm:prSet phldrT="[Tekst]"/>
      <dgm:spPr/>
      <dgm:t>
        <a:bodyPr/>
        <a:lstStyle/>
        <a:p>
          <a:r>
            <a:rPr lang="pl-PL" b="1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rPr>
            <a:t>ZAMKNIĘTY KATALOG WYDATKÓW KWALIFIKOWALNYCH</a:t>
          </a:r>
          <a:endParaRPr lang="pl-PL" b="1" cap="small" baseline="0" dirty="0">
            <a:solidFill>
              <a:schemeClr val="bg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DBCE7D6A-B70B-4CB7-842D-9988A2F7B64F}" type="parTrans" cxnId="{F3BAD19A-2917-4312-96D5-CA80C1C519CF}">
      <dgm:prSet/>
      <dgm:spPr/>
      <dgm:t>
        <a:bodyPr/>
        <a:lstStyle/>
        <a:p>
          <a:endParaRPr lang="pl-PL"/>
        </a:p>
      </dgm:t>
    </dgm:pt>
    <dgm:pt modelId="{794657F6-BDAF-4598-A68A-D0AC63AC6479}" type="sibTrans" cxnId="{F3BAD19A-2917-4312-96D5-CA80C1C519CF}">
      <dgm:prSet/>
      <dgm:spPr/>
      <dgm:t>
        <a:bodyPr/>
        <a:lstStyle/>
        <a:p>
          <a:endParaRPr lang="pl-PL"/>
        </a:p>
      </dgm:t>
    </dgm:pt>
    <dgm:pt modelId="{60195853-D3C9-4E7A-B4DD-BAD8C557471F}" type="pres">
      <dgm:prSet presAssocID="{A9111C31-10CC-4A3E-BBD9-ED9B4EBA3DBA}" presName="Name0" presStyleCnt="0">
        <dgm:presLayoutVars>
          <dgm:dir/>
          <dgm:animLvl val="lvl"/>
          <dgm:resizeHandles val="exact"/>
        </dgm:presLayoutVars>
      </dgm:prSet>
      <dgm:spPr/>
    </dgm:pt>
    <dgm:pt modelId="{21EED420-6E08-466F-ABA9-3F5A75144AF3}" type="pres">
      <dgm:prSet presAssocID="{A9111C31-10CC-4A3E-BBD9-ED9B4EBA3DBA}" presName="dummy" presStyleCnt="0"/>
      <dgm:spPr/>
    </dgm:pt>
    <dgm:pt modelId="{47E5C00E-9003-4F22-B632-AFF5688EDEBB}" type="pres">
      <dgm:prSet presAssocID="{A9111C31-10CC-4A3E-BBD9-ED9B4EBA3DBA}" presName="linH" presStyleCnt="0"/>
      <dgm:spPr/>
    </dgm:pt>
    <dgm:pt modelId="{A6894176-8345-4D9E-B3FD-ADF51CB8FF5E}" type="pres">
      <dgm:prSet presAssocID="{A9111C31-10CC-4A3E-BBD9-ED9B4EBA3DBA}" presName="padding1" presStyleCnt="0"/>
      <dgm:spPr/>
    </dgm:pt>
    <dgm:pt modelId="{EB6C8704-5FDA-48FC-9D90-7F6504F3B435}" type="pres">
      <dgm:prSet presAssocID="{3B6E9762-189B-435E-858C-4491F1127939}" presName="linV" presStyleCnt="0"/>
      <dgm:spPr/>
    </dgm:pt>
    <dgm:pt modelId="{62FE96C3-1782-4F28-B7EE-9E2A6B26DEA8}" type="pres">
      <dgm:prSet presAssocID="{3B6E9762-189B-435E-858C-4491F1127939}" presName="spVertical1" presStyleCnt="0"/>
      <dgm:spPr/>
    </dgm:pt>
    <dgm:pt modelId="{8C47D25F-CBCF-4399-9229-EBAE70BE0296}" type="pres">
      <dgm:prSet presAssocID="{3B6E9762-189B-435E-858C-4491F1127939}" presName="parTx" presStyleLbl="revTx" presStyleIdx="0" presStyleCnt="1" custScaleX="121829" custScaleY="110090" custLinFactNeighborX="-5396" custLinFactNeighborY="-10956">
        <dgm:presLayoutVars>
          <dgm:chMax val="0"/>
          <dgm:chPref val="0"/>
          <dgm:bulletEnabled val="1"/>
        </dgm:presLayoutVars>
      </dgm:prSet>
      <dgm:spPr/>
    </dgm:pt>
    <dgm:pt modelId="{053E9290-34C6-4060-BB9C-5F45CCAFAA4F}" type="pres">
      <dgm:prSet presAssocID="{3B6E9762-189B-435E-858C-4491F1127939}" presName="spVertical2" presStyleCnt="0"/>
      <dgm:spPr/>
    </dgm:pt>
    <dgm:pt modelId="{C141CE5F-60FE-48B0-962D-C47D51CBC371}" type="pres">
      <dgm:prSet presAssocID="{3B6E9762-189B-435E-858C-4491F1127939}" presName="spVertical3" presStyleCnt="0"/>
      <dgm:spPr/>
    </dgm:pt>
    <dgm:pt modelId="{B7EEB746-2765-46D3-B82F-36DD5C4E48B7}" type="pres">
      <dgm:prSet presAssocID="{A9111C31-10CC-4A3E-BBD9-ED9B4EBA3DBA}" presName="padding2" presStyleCnt="0"/>
      <dgm:spPr/>
    </dgm:pt>
    <dgm:pt modelId="{DDB6E4D3-6FB3-4BAB-8EE3-8B2A11815578}" type="pres">
      <dgm:prSet presAssocID="{A9111C31-10CC-4A3E-BBD9-ED9B4EBA3DBA}" presName="negArrow" presStyleCnt="0"/>
      <dgm:spPr/>
    </dgm:pt>
    <dgm:pt modelId="{49F8743A-18F8-4C71-B583-FC28C235546D}" type="pres">
      <dgm:prSet presAssocID="{A9111C31-10CC-4A3E-BBD9-ED9B4EBA3DBA}" presName="backgroundArrow" presStyleLbl="node1" presStyleIdx="0" presStyleCnt="1" custLinFactNeighborX="-4090"/>
      <dgm:spPr/>
    </dgm:pt>
  </dgm:ptLst>
  <dgm:cxnLst>
    <dgm:cxn modelId="{F3BAD19A-2917-4312-96D5-CA80C1C519CF}" srcId="{A9111C31-10CC-4A3E-BBD9-ED9B4EBA3DBA}" destId="{3B6E9762-189B-435E-858C-4491F1127939}" srcOrd="0" destOrd="0" parTransId="{DBCE7D6A-B70B-4CB7-842D-9988A2F7B64F}" sibTransId="{794657F6-BDAF-4598-A68A-D0AC63AC6479}"/>
    <dgm:cxn modelId="{37E812C9-DBC7-46D9-8B82-F1D29ACEE7B9}" type="presOf" srcId="{A9111C31-10CC-4A3E-BBD9-ED9B4EBA3DBA}" destId="{60195853-D3C9-4E7A-B4DD-BAD8C557471F}" srcOrd="0" destOrd="0" presId="urn:microsoft.com/office/officeart/2005/8/layout/hProcess3"/>
    <dgm:cxn modelId="{4BD391FD-46A1-4592-924D-FEE11916212D}" type="presOf" srcId="{3B6E9762-189B-435E-858C-4491F1127939}" destId="{8C47D25F-CBCF-4399-9229-EBAE70BE0296}" srcOrd="0" destOrd="0" presId="urn:microsoft.com/office/officeart/2005/8/layout/hProcess3"/>
    <dgm:cxn modelId="{F63A9DCE-53DB-43CD-A585-FB38B0BF5D3A}" type="presParOf" srcId="{60195853-D3C9-4E7A-B4DD-BAD8C557471F}" destId="{21EED420-6E08-466F-ABA9-3F5A75144AF3}" srcOrd="0" destOrd="0" presId="urn:microsoft.com/office/officeart/2005/8/layout/hProcess3"/>
    <dgm:cxn modelId="{599A09A5-A989-479B-8F4C-7EA9F36B2335}" type="presParOf" srcId="{60195853-D3C9-4E7A-B4DD-BAD8C557471F}" destId="{47E5C00E-9003-4F22-B632-AFF5688EDEBB}" srcOrd="1" destOrd="0" presId="urn:microsoft.com/office/officeart/2005/8/layout/hProcess3"/>
    <dgm:cxn modelId="{27113822-D536-4E6C-9BF1-A4C4319008FB}" type="presParOf" srcId="{47E5C00E-9003-4F22-B632-AFF5688EDEBB}" destId="{A6894176-8345-4D9E-B3FD-ADF51CB8FF5E}" srcOrd="0" destOrd="0" presId="urn:microsoft.com/office/officeart/2005/8/layout/hProcess3"/>
    <dgm:cxn modelId="{07BCB9E8-C26C-4046-8932-CC40825BABD2}" type="presParOf" srcId="{47E5C00E-9003-4F22-B632-AFF5688EDEBB}" destId="{EB6C8704-5FDA-48FC-9D90-7F6504F3B435}" srcOrd="1" destOrd="0" presId="urn:microsoft.com/office/officeart/2005/8/layout/hProcess3"/>
    <dgm:cxn modelId="{4C4AE912-35E9-4167-94C4-51EC4C46E161}" type="presParOf" srcId="{EB6C8704-5FDA-48FC-9D90-7F6504F3B435}" destId="{62FE96C3-1782-4F28-B7EE-9E2A6B26DEA8}" srcOrd="0" destOrd="0" presId="urn:microsoft.com/office/officeart/2005/8/layout/hProcess3"/>
    <dgm:cxn modelId="{35C2951F-8076-4AEE-A2F6-6FB49BE36608}" type="presParOf" srcId="{EB6C8704-5FDA-48FC-9D90-7F6504F3B435}" destId="{8C47D25F-CBCF-4399-9229-EBAE70BE0296}" srcOrd="1" destOrd="0" presId="urn:microsoft.com/office/officeart/2005/8/layout/hProcess3"/>
    <dgm:cxn modelId="{E2B5E79A-549D-4EB4-A2CD-110AE3945325}" type="presParOf" srcId="{EB6C8704-5FDA-48FC-9D90-7F6504F3B435}" destId="{053E9290-34C6-4060-BB9C-5F45CCAFAA4F}" srcOrd="2" destOrd="0" presId="urn:microsoft.com/office/officeart/2005/8/layout/hProcess3"/>
    <dgm:cxn modelId="{C5C4B576-4F57-49C0-BAC7-70EDC0B32966}" type="presParOf" srcId="{EB6C8704-5FDA-48FC-9D90-7F6504F3B435}" destId="{C141CE5F-60FE-48B0-962D-C47D51CBC371}" srcOrd="3" destOrd="0" presId="urn:microsoft.com/office/officeart/2005/8/layout/hProcess3"/>
    <dgm:cxn modelId="{37F0D47F-E998-4723-BF63-D49B8E5D97ED}" type="presParOf" srcId="{47E5C00E-9003-4F22-B632-AFF5688EDEBB}" destId="{B7EEB746-2765-46D3-B82F-36DD5C4E48B7}" srcOrd="2" destOrd="0" presId="urn:microsoft.com/office/officeart/2005/8/layout/hProcess3"/>
    <dgm:cxn modelId="{285A4F72-CFE6-447E-88B7-96863528CAE3}" type="presParOf" srcId="{47E5C00E-9003-4F22-B632-AFF5688EDEBB}" destId="{DDB6E4D3-6FB3-4BAB-8EE3-8B2A11815578}" srcOrd="3" destOrd="0" presId="urn:microsoft.com/office/officeart/2005/8/layout/hProcess3"/>
    <dgm:cxn modelId="{D96D0720-B449-4CF0-AD0D-3C9891647B2F}" type="presParOf" srcId="{47E5C00E-9003-4F22-B632-AFF5688EDEBB}" destId="{49F8743A-18F8-4C71-B583-FC28C235546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17A0997-30FD-49B7-B0B1-F5E86F04DB6C}" type="doc">
      <dgm:prSet loTypeId="urn:microsoft.com/office/officeart/2005/8/layout/hList6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A5E20EF3-3697-4C99-B213-D5CC164BC76A}">
      <dgm:prSet phldrT="[Tekst]" custT="1"/>
      <dgm:spPr/>
      <dgm:t>
        <a:bodyPr/>
        <a:lstStyle/>
        <a:p>
          <a:pPr algn="ctr"/>
          <a: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Ocena prowadzona będzie na bieżąco  - termin 120 dni od dnia zamknięcia naboru projektów</a:t>
          </a:r>
        </a:p>
      </dgm:t>
    </dgm:pt>
    <dgm:pt modelId="{F33A2A81-F3B4-4F14-940C-037ABD845F9E}" type="parTrans" cxnId="{DF4029E4-2388-4AE4-85EC-5E48FC9D5312}">
      <dgm:prSet/>
      <dgm:spPr/>
      <dgm:t>
        <a:bodyPr/>
        <a:lstStyle/>
        <a:p>
          <a:endParaRPr lang="pl-P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8BC71542-3E13-4A37-A373-7A1FE43721D5}" type="sibTrans" cxnId="{DF4029E4-2388-4AE4-85EC-5E48FC9D5312}">
      <dgm:prSet/>
      <dgm:spPr/>
      <dgm:t>
        <a:bodyPr/>
        <a:lstStyle/>
        <a:p>
          <a:endParaRPr lang="pl-P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DA7F0144-E60C-49AD-A813-AB760E4ED320}">
      <dgm:prSet phldrT="[Tekst]" custT="1"/>
      <dgm:spPr/>
      <dgm:t>
        <a:bodyPr/>
        <a:lstStyle/>
        <a:p>
          <a:pPr algn="ctr"/>
          <a: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Orientacyjny termin rozstrzygnięcia konkursu to kwiecień 2020 r. </a:t>
          </a:r>
          <a:b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Termin ten </a:t>
          </a:r>
          <a:b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w uzasadnionych przypadkach może być wydłużony.</a:t>
          </a:r>
        </a:p>
      </dgm:t>
    </dgm:pt>
    <dgm:pt modelId="{BADBA12F-49B9-4517-B2B5-FA0BFE4FF0F3}" type="parTrans" cxnId="{928E6D6A-C67C-4244-938A-D236E8B2C4AC}">
      <dgm:prSet/>
      <dgm:spPr/>
      <dgm:t>
        <a:bodyPr/>
        <a:lstStyle/>
        <a:p>
          <a:endParaRPr lang="pl-P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943345F2-2CE3-4C29-9345-5ED30F2C8CFC}" type="sibTrans" cxnId="{928E6D6A-C67C-4244-938A-D236E8B2C4AC}">
      <dgm:prSet/>
      <dgm:spPr/>
      <dgm:t>
        <a:bodyPr/>
        <a:lstStyle/>
        <a:p>
          <a:endParaRPr lang="pl-P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61C3606D-52B7-49A8-BBC1-0C065F329B80}">
      <dgm:prSet phldrT="[Tekst]" custT="1"/>
      <dgm:spPr/>
      <dgm:t>
        <a:bodyPr/>
        <a:lstStyle/>
        <a:p>
          <a: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Oceny projektów dokonuje Komisja Oceniająca Projekty, składająca się </a:t>
          </a:r>
          <a:b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z pracowników IZ RPO WZ, pracowników </a:t>
          </a:r>
          <a:b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IP ZIT oraz niezależnych ekspertów. </a:t>
          </a:r>
        </a:p>
      </dgm:t>
    </dgm:pt>
    <dgm:pt modelId="{AD4CA9AF-A663-452B-8814-2B9970670AC2}" type="parTrans" cxnId="{6582615D-D211-42CE-B7FB-64F101BCFA0B}">
      <dgm:prSet/>
      <dgm:spPr/>
      <dgm:t>
        <a:bodyPr/>
        <a:lstStyle/>
        <a:p>
          <a:endParaRPr lang="pl-P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8F2EB0C2-C4FF-463E-8F09-E4F4093F9849}" type="sibTrans" cxnId="{6582615D-D211-42CE-B7FB-64F101BCFA0B}">
      <dgm:prSet/>
      <dgm:spPr/>
      <dgm:t>
        <a:bodyPr/>
        <a:lstStyle/>
        <a:p>
          <a:endParaRPr lang="pl-P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928EB478-7C23-4A6A-A849-C434FEF57A81}">
      <dgm:prSet custT="1"/>
      <dgm:spPr/>
      <dgm:t>
        <a:bodyPr/>
        <a:lstStyle/>
        <a:p>
          <a: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Projekty oceniane są w płaszczyznach dopuszczalności, administracyjności, wykonalności </a:t>
          </a:r>
          <a:b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oraz jakości. </a:t>
          </a:r>
        </a:p>
      </dgm:t>
    </dgm:pt>
    <dgm:pt modelId="{60381C7F-6D38-4526-9967-243B696B5A83}" type="parTrans" cxnId="{4FB31E13-F014-46AE-B890-A06679DAEA04}">
      <dgm:prSet/>
      <dgm:spPr/>
      <dgm:t>
        <a:bodyPr/>
        <a:lstStyle/>
        <a:p>
          <a:endParaRPr lang="pl-P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A0A01497-359E-40F2-BBA0-A6453E2C4631}" type="sibTrans" cxnId="{4FB31E13-F014-46AE-B890-A06679DAEA04}">
      <dgm:prSet/>
      <dgm:spPr/>
      <dgm:t>
        <a:bodyPr/>
        <a:lstStyle/>
        <a:p>
          <a:endParaRPr lang="pl-PL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n-lt"/>
          </a:endParaRPr>
        </a:p>
      </dgm:t>
    </dgm:pt>
    <dgm:pt modelId="{F14B7B9F-C4A5-418D-86DD-A426BE9DB0E0}" type="pres">
      <dgm:prSet presAssocID="{C17A0997-30FD-49B7-B0B1-F5E86F04DB6C}" presName="Name0" presStyleCnt="0">
        <dgm:presLayoutVars>
          <dgm:dir/>
          <dgm:resizeHandles val="exact"/>
        </dgm:presLayoutVars>
      </dgm:prSet>
      <dgm:spPr/>
    </dgm:pt>
    <dgm:pt modelId="{36ED5B0B-35FE-4462-94E3-82BAE966D2C9}" type="pres">
      <dgm:prSet presAssocID="{A5E20EF3-3697-4C99-B213-D5CC164BC76A}" presName="node" presStyleLbl="node1" presStyleIdx="0" presStyleCnt="4">
        <dgm:presLayoutVars>
          <dgm:bulletEnabled val="1"/>
        </dgm:presLayoutVars>
      </dgm:prSet>
      <dgm:spPr/>
    </dgm:pt>
    <dgm:pt modelId="{EDD844F3-F1B3-4401-AE7C-63212016022D}" type="pres">
      <dgm:prSet presAssocID="{8BC71542-3E13-4A37-A373-7A1FE43721D5}" presName="sibTrans" presStyleCnt="0"/>
      <dgm:spPr/>
    </dgm:pt>
    <dgm:pt modelId="{389A367F-70C4-474E-ACEB-CA9B3BE3E47B}" type="pres">
      <dgm:prSet presAssocID="{DA7F0144-E60C-49AD-A813-AB760E4ED320}" presName="node" presStyleLbl="node1" presStyleIdx="1" presStyleCnt="4" custScaleX="115245">
        <dgm:presLayoutVars>
          <dgm:bulletEnabled val="1"/>
        </dgm:presLayoutVars>
      </dgm:prSet>
      <dgm:spPr/>
    </dgm:pt>
    <dgm:pt modelId="{2B71B5DB-92D4-46F7-8F06-2E72AF84003C}" type="pres">
      <dgm:prSet presAssocID="{943345F2-2CE3-4C29-9345-5ED30F2C8CFC}" presName="sibTrans" presStyleCnt="0"/>
      <dgm:spPr/>
    </dgm:pt>
    <dgm:pt modelId="{FF3B997E-209A-4FA5-82BF-70C078CBCBBA}" type="pres">
      <dgm:prSet presAssocID="{61C3606D-52B7-49A8-BBC1-0C065F329B80}" presName="node" presStyleLbl="node1" presStyleIdx="2" presStyleCnt="4">
        <dgm:presLayoutVars>
          <dgm:bulletEnabled val="1"/>
        </dgm:presLayoutVars>
      </dgm:prSet>
      <dgm:spPr/>
    </dgm:pt>
    <dgm:pt modelId="{0596BF19-139C-4A26-8BB6-3F9C7F989338}" type="pres">
      <dgm:prSet presAssocID="{8F2EB0C2-C4FF-463E-8F09-E4F4093F9849}" presName="sibTrans" presStyleCnt="0"/>
      <dgm:spPr/>
    </dgm:pt>
    <dgm:pt modelId="{91CAD785-20A6-42E6-AA79-93A748B96178}" type="pres">
      <dgm:prSet presAssocID="{928EB478-7C23-4A6A-A849-C434FEF57A81}" presName="node" presStyleLbl="node1" presStyleIdx="3" presStyleCnt="4">
        <dgm:presLayoutVars>
          <dgm:bulletEnabled val="1"/>
        </dgm:presLayoutVars>
      </dgm:prSet>
      <dgm:spPr/>
    </dgm:pt>
  </dgm:ptLst>
  <dgm:cxnLst>
    <dgm:cxn modelId="{0CAC0A08-D8C8-481F-A3D4-C151609DA057}" type="presOf" srcId="{A5E20EF3-3697-4C99-B213-D5CC164BC76A}" destId="{36ED5B0B-35FE-4462-94E3-82BAE966D2C9}" srcOrd="0" destOrd="0" presId="urn:microsoft.com/office/officeart/2005/8/layout/hList6"/>
    <dgm:cxn modelId="{2FAEFE0E-F6A2-4087-B64F-BB94669F1306}" type="presOf" srcId="{DA7F0144-E60C-49AD-A813-AB760E4ED320}" destId="{389A367F-70C4-474E-ACEB-CA9B3BE3E47B}" srcOrd="0" destOrd="0" presId="urn:microsoft.com/office/officeart/2005/8/layout/hList6"/>
    <dgm:cxn modelId="{4FB31E13-F014-46AE-B890-A06679DAEA04}" srcId="{C17A0997-30FD-49B7-B0B1-F5E86F04DB6C}" destId="{928EB478-7C23-4A6A-A849-C434FEF57A81}" srcOrd="3" destOrd="0" parTransId="{60381C7F-6D38-4526-9967-243B696B5A83}" sibTransId="{A0A01497-359E-40F2-BBA0-A6453E2C4631}"/>
    <dgm:cxn modelId="{9072FD1C-A7F1-415E-A7C1-A4619A48DE93}" type="presOf" srcId="{C17A0997-30FD-49B7-B0B1-F5E86F04DB6C}" destId="{F14B7B9F-C4A5-418D-86DD-A426BE9DB0E0}" srcOrd="0" destOrd="0" presId="urn:microsoft.com/office/officeart/2005/8/layout/hList6"/>
    <dgm:cxn modelId="{F0A95138-6389-49B0-A911-DCE4DC874AB9}" type="presOf" srcId="{61C3606D-52B7-49A8-BBC1-0C065F329B80}" destId="{FF3B997E-209A-4FA5-82BF-70C078CBCBBA}" srcOrd="0" destOrd="0" presId="urn:microsoft.com/office/officeart/2005/8/layout/hList6"/>
    <dgm:cxn modelId="{6582615D-D211-42CE-B7FB-64F101BCFA0B}" srcId="{C17A0997-30FD-49B7-B0B1-F5E86F04DB6C}" destId="{61C3606D-52B7-49A8-BBC1-0C065F329B80}" srcOrd="2" destOrd="0" parTransId="{AD4CA9AF-A663-452B-8814-2B9970670AC2}" sibTransId="{8F2EB0C2-C4FF-463E-8F09-E4F4093F9849}"/>
    <dgm:cxn modelId="{928E6D6A-C67C-4244-938A-D236E8B2C4AC}" srcId="{C17A0997-30FD-49B7-B0B1-F5E86F04DB6C}" destId="{DA7F0144-E60C-49AD-A813-AB760E4ED320}" srcOrd="1" destOrd="0" parTransId="{BADBA12F-49B9-4517-B2B5-FA0BFE4FF0F3}" sibTransId="{943345F2-2CE3-4C29-9345-5ED30F2C8CFC}"/>
    <dgm:cxn modelId="{A2A40ABF-7E5E-45A9-AACB-C176368B64E4}" type="presOf" srcId="{928EB478-7C23-4A6A-A849-C434FEF57A81}" destId="{91CAD785-20A6-42E6-AA79-93A748B96178}" srcOrd="0" destOrd="0" presId="urn:microsoft.com/office/officeart/2005/8/layout/hList6"/>
    <dgm:cxn modelId="{DF4029E4-2388-4AE4-85EC-5E48FC9D5312}" srcId="{C17A0997-30FD-49B7-B0B1-F5E86F04DB6C}" destId="{A5E20EF3-3697-4C99-B213-D5CC164BC76A}" srcOrd="0" destOrd="0" parTransId="{F33A2A81-F3B4-4F14-940C-037ABD845F9E}" sibTransId="{8BC71542-3E13-4A37-A373-7A1FE43721D5}"/>
    <dgm:cxn modelId="{889323D4-9291-4166-BEA3-E8C49C73251A}" type="presParOf" srcId="{F14B7B9F-C4A5-418D-86DD-A426BE9DB0E0}" destId="{36ED5B0B-35FE-4462-94E3-82BAE966D2C9}" srcOrd="0" destOrd="0" presId="urn:microsoft.com/office/officeart/2005/8/layout/hList6"/>
    <dgm:cxn modelId="{8F657DE5-97F1-46AC-A3ED-891B431E3FEE}" type="presParOf" srcId="{F14B7B9F-C4A5-418D-86DD-A426BE9DB0E0}" destId="{EDD844F3-F1B3-4401-AE7C-63212016022D}" srcOrd="1" destOrd="0" presId="urn:microsoft.com/office/officeart/2005/8/layout/hList6"/>
    <dgm:cxn modelId="{BF500878-1448-41EC-94ED-E19249DFDBF8}" type="presParOf" srcId="{F14B7B9F-C4A5-418D-86DD-A426BE9DB0E0}" destId="{389A367F-70C4-474E-ACEB-CA9B3BE3E47B}" srcOrd="2" destOrd="0" presId="urn:microsoft.com/office/officeart/2005/8/layout/hList6"/>
    <dgm:cxn modelId="{B8252D94-CFBD-43E5-B3B2-93B40B7AE33E}" type="presParOf" srcId="{F14B7B9F-C4A5-418D-86DD-A426BE9DB0E0}" destId="{2B71B5DB-92D4-46F7-8F06-2E72AF84003C}" srcOrd="3" destOrd="0" presId="urn:microsoft.com/office/officeart/2005/8/layout/hList6"/>
    <dgm:cxn modelId="{249E3A91-A458-40A1-A16B-5A99C9EB8BF1}" type="presParOf" srcId="{F14B7B9F-C4A5-418D-86DD-A426BE9DB0E0}" destId="{FF3B997E-209A-4FA5-82BF-70C078CBCBBA}" srcOrd="4" destOrd="0" presId="urn:microsoft.com/office/officeart/2005/8/layout/hList6"/>
    <dgm:cxn modelId="{E9998249-690D-47B5-9843-EF1C20DBEEC2}" type="presParOf" srcId="{F14B7B9F-C4A5-418D-86DD-A426BE9DB0E0}" destId="{0596BF19-139C-4A26-8BB6-3F9C7F989338}" srcOrd="5" destOrd="0" presId="urn:microsoft.com/office/officeart/2005/8/layout/hList6"/>
    <dgm:cxn modelId="{EAF17251-8A30-4A3C-99C1-D51D516F8BE0}" type="presParOf" srcId="{F14B7B9F-C4A5-418D-86DD-A426BE9DB0E0}" destId="{91CAD785-20A6-42E6-AA79-93A748B96178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9111C31-10CC-4A3E-BBD9-ED9B4EBA3DBA}" type="doc">
      <dgm:prSet loTypeId="urn:microsoft.com/office/officeart/2005/8/layout/process1" loCatId="process" qsTypeId="urn:microsoft.com/office/officeart/2005/8/quickstyle/3d1" qsCatId="3D" csTypeId="urn:microsoft.com/office/officeart/2005/8/colors/accent1_2" csCatId="accent1" phldr="1"/>
      <dgm:spPr/>
    </dgm:pt>
    <dgm:pt modelId="{F6B487CD-94B0-4F60-AB5C-6F911BCFBBA5}" type="pres">
      <dgm:prSet presAssocID="{A9111C31-10CC-4A3E-BBD9-ED9B4EBA3DBA}" presName="Name0" presStyleCnt="0">
        <dgm:presLayoutVars>
          <dgm:dir/>
          <dgm:resizeHandles val="exact"/>
        </dgm:presLayoutVars>
      </dgm:prSet>
      <dgm:spPr/>
    </dgm:pt>
  </dgm:ptLst>
  <dgm:cxnLst>
    <dgm:cxn modelId="{50D08535-7BDA-4C1A-89E0-B4253E29C963}" type="presOf" srcId="{A9111C31-10CC-4A3E-BBD9-ED9B4EBA3DBA}" destId="{F6B487CD-94B0-4F60-AB5C-6F911BCFBBA5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A9111C31-10CC-4A3E-BBD9-ED9B4EBA3DBA}" type="doc">
      <dgm:prSet loTypeId="urn:microsoft.com/office/officeart/2005/8/layout/process1" loCatId="process" qsTypeId="urn:microsoft.com/office/officeart/2005/8/quickstyle/3d1" qsCatId="3D" csTypeId="urn:microsoft.com/office/officeart/2005/8/colors/accent1_2" csCatId="accent1" phldr="1"/>
      <dgm:spPr/>
    </dgm:pt>
    <dgm:pt modelId="{F6B487CD-94B0-4F60-AB5C-6F911BCFBBA5}" type="pres">
      <dgm:prSet presAssocID="{A9111C31-10CC-4A3E-BBD9-ED9B4EBA3DBA}" presName="Name0" presStyleCnt="0">
        <dgm:presLayoutVars>
          <dgm:dir/>
          <dgm:resizeHandles val="exact"/>
        </dgm:presLayoutVars>
      </dgm:prSet>
      <dgm:spPr/>
    </dgm:pt>
  </dgm:ptLst>
  <dgm:cxnLst>
    <dgm:cxn modelId="{2026DA96-442A-485B-841A-996942DA39F5}" type="presOf" srcId="{A9111C31-10CC-4A3E-BBD9-ED9B4EBA3DBA}" destId="{F6B487CD-94B0-4F60-AB5C-6F911BCFBBA5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56D0992-015C-4A4F-B210-877CF1ABED04}" type="doc">
      <dgm:prSet loTypeId="urn:microsoft.com/office/officeart/2005/8/layout/chevron1" loCatId="process" qsTypeId="urn:microsoft.com/office/officeart/2005/8/quickstyle/3d1" qsCatId="3D" csTypeId="urn:microsoft.com/office/officeart/2005/8/colors/accent1_2" csCatId="accent1" phldr="1"/>
      <dgm:spPr/>
    </dgm:pt>
    <dgm:pt modelId="{0D1611B6-B38C-41CB-AB37-DE3B6255A5E2}">
      <dgm:prSet phldrT="[Tekst]" custT="1"/>
      <dgm:spPr/>
      <dgm:t>
        <a:bodyPr/>
        <a:lstStyle/>
        <a:p>
          <a:pPr>
            <a:lnSpc>
              <a:spcPct val="120000"/>
            </a:lnSpc>
          </a:pPr>
          <a:r>
            <a:rPr lang="pl-PL" sz="1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OD 1 października 2019 r.</a:t>
          </a:r>
        </a:p>
      </dgm:t>
    </dgm:pt>
    <dgm:pt modelId="{1FB3C207-768B-46D8-A225-586E68D14CA3}" type="parTrans" cxnId="{DC23AA91-CCE0-4AFC-8E91-D24E62FAC1F4}">
      <dgm:prSet/>
      <dgm:spPr/>
      <dgm:t>
        <a:bodyPr/>
        <a:lstStyle/>
        <a:p>
          <a:endParaRPr lang="pl-PL"/>
        </a:p>
      </dgm:t>
    </dgm:pt>
    <dgm:pt modelId="{9180C101-B0B2-4A06-8607-DA35F4C07A85}" type="sibTrans" cxnId="{DC23AA91-CCE0-4AFC-8E91-D24E62FAC1F4}">
      <dgm:prSet/>
      <dgm:spPr/>
      <dgm:t>
        <a:bodyPr/>
        <a:lstStyle/>
        <a:p>
          <a:endParaRPr lang="pl-PL"/>
        </a:p>
      </dgm:t>
    </dgm:pt>
    <dgm:pt modelId="{869F5E96-23CA-4CDE-86DA-3DF9FFB8E0BC}">
      <dgm:prSet phldrT="[Tekst]" custT="1"/>
      <dgm:spPr/>
      <dgm:t>
        <a:bodyPr/>
        <a:lstStyle/>
        <a:p>
          <a:r>
            <a:rPr lang="pl-PL" sz="1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DO 2 grudnia </a:t>
          </a:r>
        </a:p>
        <a:p>
          <a:r>
            <a:rPr lang="pl-PL" sz="1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2019 r.</a:t>
          </a:r>
        </a:p>
      </dgm:t>
    </dgm:pt>
    <dgm:pt modelId="{2A7DC350-474D-4458-9880-C951577CA7E1}" type="parTrans" cxnId="{5C85F47E-9CDD-4552-9E28-ED0F1D056700}">
      <dgm:prSet/>
      <dgm:spPr/>
      <dgm:t>
        <a:bodyPr/>
        <a:lstStyle/>
        <a:p>
          <a:endParaRPr lang="pl-PL"/>
        </a:p>
      </dgm:t>
    </dgm:pt>
    <dgm:pt modelId="{C57BDB8B-31CB-4619-ABB2-C5E1EAFE5007}" type="sibTrans" cxnId="{5C85F47E-9CDD-4552-9E28-ED0F1D056700}">
      <dgm:prSet/>
      <dgm:spPr/>
      <dgm:t>
        <a:bodyPr/>
        <a:lstStyle/>
        <a:p>
          <a:endParaRPr lang="pl-PL"/>
        </a:p>
      </dgm:t>
    </dgm:pt>
    <dgm:pt modelId="{A92FFC5C-A226-4636-8180-9D2526A57578}">
      <dgm:prSet custT="1"/>
      <dgm:spPr/>
      <dgm:t>
        <a:bodyPr/>
        <a:lstStyle/>
        <a:p>
          <a:r>
            <a:rPr lang="pl-PL" sz="1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NABÓR WNIOSKÓW O DOFINANSOWANIE TRWA:</a:t>
          </a:r>
          <a:endParaRPr lang="pl-PL" sz="1300" dirty="0">
            <a:latin typeface="Arial" pitchFamily="34" charset="0"/>
            <a:cs typeface="Arial" pitchFamily="34" charset="0"/>
          </a:endParaRPr>
        </a:p>
      </dgm:t>
    </dgm:pt>
    <dgm:pt modelId="{C2637F35-65C7-499F-8A43-E37801157914}" type="parTrans" cxnId="{48286983-0EE9-4E26-86EC-473E3D5D2266}">
      <dgm:prSet/>
      <dgm:spPr/>
      <dgm:t>
        <a:bodyPr/>
        <a:lstStyle/>
        <a:p>
          <a:endParaRPr lang="pl-PL"/>
        </a:p>
      </dgm:t>
    </dgm:pt>
    <dgm:pt modelId="{22F8D501-6010-49BC-8065-50E8C9E390FC}" type="sibTrans" cxnId="{48286983-0EE9-4E26-86EC-473E3D5D2266}">
      <dgm:prSet/>
      <dgm:spPr/>
      <dgm:t>
        <a:bodyPr/>
        <a:lstStyle/>
        <a:p>
          <a:endParaRPr lang="pl-PL"/>
        </a:p>
      </dgm:t>
    </dgm:pt>
    <dgm:pt modelId="{DF96E94C-2ACF-4D3D-8711-7A6243E1DDBC}" type="pres">
      <dgm:prSet presAssocID="{A56D0992-015C-4A4F-B210-877CF1ABED04}" presName="Name0" presStyleCnt="0">
        <dgm:presLayoutVars>
          <dgm:dir/>
          <dgm:animLvl val="lvl"/>
          <dgm:resizeHandles val="exact"/>
        </dgm:presLayoutVars>
      </dgm:prSet>
      <dgm:spPr/>
    </dgm:pt>
    <dgm:pt modelId="{B7FF2107-1DDF-4FCA-9663-23D86006AA71}" type="pres">
      <dgm:prSet presAssocID="{A92FFC5C-A226-4636-8180-9D2526A57578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DEF0FAEB-AFB4-477A-A502-57B62B42069E}" type="pres">
      <dgm:prSet presAssocID="{22F8D501-6010-49BC-8065-50E8C9E390FC}" presName="parTxOnlySpace" presStyleCnt="0"/>
      <dgm:spPr/>
    </dgm:pt>
    <dgm:pt modelId="{CE40CAB5-7D8E-4402-A3B1-AA2FE60E76C6}" type="pres">
      <dgm:prSet presAssocID="{0D1611B6-B38C-41CB-AB37-DE3B6255A5E2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7069FF8F-FE9C-4B5A-9518-9C20D210A2C0}" type="pres">
      <dgm:prSet presAssocID="{9180C101-B0B2-4A06-8607-DA35F4C07A85}" presName="parTxOnlySpace" presStyleCnt="0"/>
      <dgm:spPr/>
    </dgm:pt>
    <dgm:pt modelId="{20357A4C-7A26-4329-8FA7-DBAC0739A4A3}" type="pres">
      <dgm:prSet presAssocID="{869F5E96-23CA-4CDE-86DA-3DF9FFB8E0BC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DF20BD18-68F4-4F84-A9C8-C5014AB066DF}" type="presOf" srcId="{0D1611B6-B38C-41CB-AB37-DE3B6255A5E2}" destId="{CE40CAB5-7D8E-4402-A3B1-AA2FE60E76C6}" srcOrd="0" destOrd="0" presId="urn:microsoft.com/office/officeart/2005/8/layout/chevron1"/>
    <dgm:cxn modelId="{E059D320-0E3A-49E6-A588-3811544227E8}" type="presOf" srcId="{869F5E96-23CA-4CDE-86DA-3DF9FFB8E0BC}" destId="{20357A4C-7A26-4329-8FA7-DBAC0739A4A3}" srcOrd="0" destOrd="0" presId="urn:microsoft.com/office/officeart/2005/8/layout/chevron1"/>
    <dgm:cxn modelId="{15E0EA5C-A756-4F7E-843B-2DFD84F65141}" type="presOf" srcId="{A92FFC5C-A226-4636-8180-9D2526A57578}" destId="{B7FF2107-1DDF-4FCA-9663-23D86006AA71}" srcOrd="0" destOrd="0" presId="urn:microsoft.com/office/officeart/2005/8/layout/chevron1"/>
    <dgm:cxn modelId="{5C85F47E-9CDD-4552-9E28-ED0F1D056700}" srcId="{A56D0992-015C-4A4F-B210-877CF1ABED04}" destId="{869F5E96-23CA-4CDE-86DA-3DF9FFB8E0BC}" srcOrd="2" destOrd="0" parTransId="{2A7DC350-474D-4458-9880-C951577CA7E1}" sibTransId="{C57BDB8B-31CB-4619-ABB2-C5E1EAFE5007}"/>
    <dgm:cxn modelId="{48286983-0EE9-4E26-86EC-473E3D5D2266}" srcId="{A56D0992-015C-4A4F-B210-877CF1ABED04}" destId="{A92FFC5C-A226-4636-8180-9D2526A57578}" srcOrd="0" destOrd="0" parTransId="{C2637F35-65C7-499F-8A43-E37801157914}" sibTransId="{22F8D501-6010-49BC-8065-50E8C9E390FC}"/>
    <dgm:cxn modelId="{DC23AA91-CCE0-4AFC-8E91-D24E62FAC1F4}" srcId="{A56D0992-015C-4A4F-B210-877CF1ABED04}" destId="{0D1611B6-B38C-41CB-AB37-DE3B6255A5E2}" srcOrd="1" destOrd="0" parTransId="{1FB3C207-768B-46D8-A225-586E68D14CA3}" sibTransId="{9180C101-B0B2-4A06-8607-DA35F4C07A85}"/>
    <dgm:cxn modelId="{B7C95DDE-BE20-49CF-9120-25D4F92E22C2}" type="presOf" srcId="{A56D0992-015C-4A4F-B210-877CF1ABED04}" destId="{DF96E94C-2ACF-4D3D-8711-7A6243E1DDBC}" srcOrd="0" destOrd="0" presId="urn:microsoft.com/office/officeart/2005/8/layout/chevron1"/>
    <dgm:cxn modelId="{AB786ADB-467B-4987-989E-152517CE881B}" type="presParOf" srcId="{DF96E94C-2ACF-4D3D-8711-7A6243E1DDBC}" destId="{B7FF2107-1DDF-4FCA-9663-23D86006AA71}" srcOrd="0" destOrd="0" presId="urn:microsoft.com/office/officeart/2005/8/layout/chevron1"/>
    <dgm:cxn modelId="{D6B3463C-3A77-4CEF-8638-7C37A7F0CF09}" type="presParOf" srcId="{DF96E94C-2ACF-4D3D-8711-7A6243E1DDBC}" destId="{DEF0FAEB-AFB4-477A-A502-57B62B42069E}" srcOrd="1" destOrd="0" presId="urn:microsoft.com/office/officeart/2005/8/layout/chevron1"/>
    <dgm:cxn modelId="{2942DCE4-EF3E-4322-A2AF-39192BBED5D9}" type="presParOf" srcId="{DF96E94C-2ACF-4D3D-8711-7A6243E1DDBC}" destId="{CE40CAB5-7D8E-4402-A3B1-AA2FE60E76C6}" srcOrd="2" destOrd="0" presId="urn:microsoft.com/office/officeart/2005/8/layout/chevron1"/>
    <dgm:cxn modelId="{6AA77863-4FFD-4A93-940D-C5DD1B852CE8}" type="presParOf" srcId="{DF96E94C-2ACF-4D3D-8711-7A6243E1DDBC}" destId="{7069FF8F-FE9C-4B5A-9518-9C20D210A2C0}" srcOrd="3" destOrd="0" presId="urn:microsoft.com/office/officeart/2005/8/layout/chevron1"/>
    <dgm:cxn modelId="{F7026575-B17E-4B69-AE48-8DE62920ED20}" type="presParOf" srcId="{DF96E94C-2ACF-4D3D-8711-7A6243E1DDBC}" destId="{20357A4C-7A26-4329-8FA7-DBAC0739A4A3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0DC8DB5-9437-4C8D-BD2E-7E56E5E2DC12}" type="doc">
      <dgm:prSet loTypeId="urn:microsoft.com/office/officeart/2005/8/layout/chevron1" loCatId="process" qsTypeId="urn:microsoft.com/office/officeart/2005/8/quickstyle/3d1" qsCatId="3D" csTypeId="urn:microsoft.com/office/officeart/2005/8/colors/accent1_2" csCatId="accent1" phldr="1"/>
      <dgm:spPr/>
    </dgm:pt>
    <dgm:pt modelId="{DDE41564-9A12-4DC1-989B-13BB1D82F486}">
      <dgm:prSet phldrT="[Tekst]" custT="1"/>
      <dgm:spPr/>
      <dgm:t>
        <a:bodyPr/>
        <a:lstStyle/>
        <a:p>
          <a:r>
            <a:rPr lang="pl-PL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Opublikuj wniosek </a:t>
          </a:r>
          <a:br>
            <a:rPr lang="pl-PL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 dofinansowanie wraz </a:t>
          </a:r>
          <a:br>
            <a:rPr lang="pl-PL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z załącznikami w wersji elektronicznej w LSI2014 do dnia </a:t>
          </a:r>
        </a:p>
        <a:p>
          <a:r>
            <a:rPr lang="pl-PL" sz="1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2 grudnia 2019 r. </a:t>
          </a:r>
        </a:p>
        <a:p>
          <a:r>
            <a:rPr lang="pl-PL" sz="1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do godz. 15:00</a:t>
          </a:r>
          <a:endParaRPr lang="pl-PL" sz="1400" u="sng" dirty="0">
            <a:latin typeface="Arial" pitchFamily="34" charset="0"/>
            <a:cs typeface="Arial" pitchFamily="34" charset="0"/>
          </a:endParaRPr>
        </a:p>
      </dgm:t>
    </dgm:pt>
    <dgm:pt modelId="{7C1DE32B-47BE-4593-9C4B-CE589147D91E}" type="parTrans" cxnId="{D633DA58-8C1C-4EB6-9E12-504E1C3FE7E8}">
      <dgm:prSet/>
      <dgm:spPr/>
      <dgm:t>
        <a:bodyPr/>
        <a:lstStyle/>
        <a:p>
          <a:endParaRPr lang="pl-PL"/>
        </a:p>
      </dgm:t>
    </dgm:pt>
    <dgm:pt modelId="{5FCF71EB-D5E7-4187-85C7-1FA34B7530E7}" type="sibTrans" cxnId="{D633DA58-8C1C-4EB6-9E12-504E1C3FE7E8}">
      <dgm:prSet/>
      <dgm:spPr/>
      <dgm:t>
        <a:bodyPr/>
        <a:lstStyle/>
        <a:p>
          <a:endParaRPr lang="pl-PL"/>
        </a:p>
      </dgm:t>
    </dgm:pt>
    <dgm:pt modelId="{AC5433D3-3096-4E72-BFF5-BCF9D05D9D3B}">
      <dgm:prSet phldrT="[Tekst]" custT="1"/>
      <dgm:spPr/>
      <dgm:t>
        <a:bodyPr/>
        <a:lstStyle/>
        <a:p>
          <a:r>
            <a:rPr lang="pl-PL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Złóż  (osobiście albo za pośrednictwem Poczty Polskiej </a:t>
          </a:r>
          <a:br>
            <a:rPr lang="pl-PL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lub innego operatora pocztowego) do IZ RPO WZ pisemny wniosek o przyznanie pomocy (1 kartka) do dnia </a:t>
          </a:r>
        </a:p>
        <a:p>
          <a:r>
            <a:rPr lang="pl-PL" sz="1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9 grudnia 2019 r.</a:t>
          </a:r>
        </a:p>
        <a:p>
          <a:r>
            <a:rPr lang="pl-PL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(data wpływu!)</a:t>
          </a:r>
        </a:p>
      </dgm:t>
    </dgm:pt>
    <dgm:pt modelId="{0C8FEF31-5C5E-4E06-A034-B629CED7DEDE}" type="parTrans" cxnId="{45536882-278D-47D5-B164-C0E30C115C84}">
      <dgm:prSet/>
      <dgm:spPr/>
      <dgm:t>
        <a:bodyPr/>
        <a:lstStyle/>
        <a:p>
          <a:endParaRPr lang="pl-PL"/>
        </a:p>
      </dgm:t>
    </dgm:pt>
    <dgm:pt modelId="{8F1DFAA7-BC5E-45E1-8083-B2720D8B3DDE}" type="sibTrans" cxnId="{45536882-278D-47D5-B164-C0E30C115C84}">
      <dgm:prSet/>
      <dgm:spPr/>
      <dgm:t>
        <a:bodyPr/>
        <a:lstStyle/>
        <a:p>
          <a:endParaRPr lang="pl-PL"/>
        </a:p>
      </dgm:t>
    </dgm:pt>
    <dgm:pt modelId="{C06EFDE4-5D26-48D0-97E6-3B86D34D10D3}" type="pres">
      <dgm:prSet presAssocID="{D0DC8DB5-9437-4C8D-BD2E-7E56E5E2DC12}" presName="Name0" presStyleCnt="0">
        <dgm:presLayoutVars>
          <dgm:dir/>
          <dgm:animLvl val="lvl"/>
          <dgm:resizeHandles val="exact"/>
        </dgm:presLayoutVars>
      </dgm:prSet>
      <dgm:spPr/>
    </dgm:pt>
    <dgm:pt modelId="{F034799B-803D-427C-92FE-474BD60CD5AD}" type="pres">
      <dgm:prSet presAssocID="{DDE41564-9A12-4DC1-989B-13BB1D82F486}" presName="parTxOnly" presStyleLbl="node1" presStyleIdx="0" presStyleCnt="2">
        <dgm:presLayoutVars>
          <dgm:chMax val="0"/>
          <dgm:chPref val="0"/>
          <dgm:bulletEnabled val="1"/>
        </dgm:presLayoutVars>
      </dgm:prSet>
      <dgm:spPr/>
    </dgm:pt>
    <dgm:pt modelId="{8CAEF7D2-ADF0-432B-B3E0-693AED21FAD9}" type="pres">
      <dgm:prSet presAssocID="{5FCF71EB-D5E7-4187-85C7-1FA34B7530E7}" presName="parTxOnlySpace" presStyleCnt="0"/>
      <dgm:spPr/>
    </dgm:pt>
    <dgm:pt modelId="{EA0EE42B-74BA-49D3-8259-1CF329692147}" type="pres">
      <dgm:prSet presAssocID="{AC5433D3-3096-4E72-BFF5-BCF9D05D9D3B}" presName="parTxOnly" presStyleLbl="node1" presStyleIdx="1" presStyleCnt="2">
        <dgm:presLayoutVars>
          <dgm:chMax val="0"/>
          <dgm:chPref val="0"/>
          <dgm:bulletEnabled val="1"/>
        </dgm:presLayoutVars>
      </dgm:prSet>
      <dgm:spPr/>
    </dgm:pt>
  </dgm:ptLst>
  <dgm:cxnLst>
    <dgm:cxn modelId="{D633DA58-8C1C-4EB6-9E12-504E1C3FE7E8}" srcId="{D0DC8DB5-9437-4C8D-BD2E-7E56E5E2DC12}" destId="{DDE41564-9A12-4DC1-989B-13BB1D82F486}" srcOrd="0" destOrd="0" parTransId="{7C1DE32B-47BE-4593-9C4B-CE589147D91E}" sibTransId="{5FCF71EB-D5E7-4187-85C7-1FA34B7530E7}"/>
    <dgm:cxn modelId="{45536882-278D-47D5-B164-C0E30C115C84}" srcId="{D0DC8DB5-9437-4C8D-BD2E-7E56E5E2DC12}" destId="{AC5433D3-3096-4E72-BFF5-BCF9D05D9D3B}" srcOrd="1" destOrd="0" parTransId="{0C8FEF31-5C5E-4E06-A034-B629CED7DEDE}" sibTransId="{8F1DFAA7-BC5E-45E1-8083-B2720D8B3DDE}"/>
    <dgm:cxn modelId="{6E09A385-F94F-4688-AA65-CBD99E2137FD}" type="presOf" srcId="{DDE41564-9A12-4DC1-989B-13BB1D82F486}" destId="{F034799B-803D-427C-92FE-474BD60CD5AD}" srcOrd="0" destOrd="0" presId="urn:microsoft.com/office/officeart/2005/8/layout/chevron1"/>
    <dgm:cxn modelId="{9E8AFEBE-1FD8-4A64-BB63-812288B4DEDA}" type="presOf" srcId="{AC5433D3-3096-4E72-BFF5-BCF9D05D9D3B}" destId="{EA0EE42B-74BA-49D3-8259-1CF329692147}" srcOrd="0" destOrd="0" presId="urn:microsoft.com/office/officeart/2005/8/layout/chevron1"/>
    <dgm:cxn modelId="{8C0C9CE5-E042-42D7-BA73-35CB2B3B1BF0}" type="presOf" srcId="{D0DC8DB5-9437-4C8D-BD2E-7E56E5E2DC12}" destId="{C06EFDE4-5D26-48D0-97E6-3B86D34D10D3}" srcOrd="0" destOrd="0" presId="urn:microsoft.com/office/officeart/2005/8/layout/chevron1"/>
    <dgm:cxn modelId="{73AAD76E-FB2B-4785-AB56-D0AB2C8BB806}" type="presParOf" srcId="{C06EFDE4-5D26-48D0-97E6-3B86D34D10D3}" destId="{F034799B-803D-427C-92FE-474BD60CD5AD}" srcOrd="0" destOrd="0" presId="urn:microsoft.com/office/officeart/2005/8/layout/chevron1"/>
    <dgm:cxn modelId="{CAC1A0A4-AEC9-479E-9839-D0D479AC5E0E}" type="presParOf" srcId="{C06EFDE4-5D26-48D0-97E6-3B86D34D10D3}" destId="{8CAEF7D2-ADF0-432B-B3E0-693AED21FAD9}" srcOrd="1" destOrd="0" presId="urn:microsoft.com/office/officeart/2005/8/layout/chevron1"/>
    <dgm:cxn modelId="{1435694C-A506-433F-909C-BBB2B57F8C15}" type="presParOf" srcId="{C06EFDE4-5D26-48D0-97E6-3B86D34D10D3}" destId="{EA0EE42B-74BA-49D3-8259-1CF329692147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B88D106-5B22-4A88-B54B-3A96CCC05DA0}" type="doc">
      <dgm:prSet loTypeId="urn:microsoft.com/office/officeart/2005/8/layout/hList6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E40985E7-8151-4256-A170-A6E1088A9656}">
      <dgm:prSet phldrT="[Tekst]" custT="1"/>
      <dgm:spPr/>
      <dgm:t>
        <a:bodyPr/>
        <a:lstStyle/>
        <a:p>
          <a:r>
            <a:rPr lang="pl-PL" altLang="pl-PL" sz="1500" b="1" dirty="0">
              <a:effectLst/>
              <a:latin typeface="Arial" pitchFamily="34" charset="0"/>
              <a:cs typeface="Arial" pitchFamily="34" charset="0"/>
            </a:rPr>
            <a:t>Miejsce składania wniosków:</a:t>
          </a:r>
        </a:p>
        <a:p>
          <a:r>
            <a:rPr lang="pl-PL" altLang="pl-PL" sz="1500" b="1" cap="small" baseline="0" dirty="0">
              <a:effectLst/>
              <a:latin typeface="Arial" pitchFamily="34" charset="0"/>
              <a:cs typeface="Arial" pitchFamily="34" charset="0"/>
            </a:rPr>
            <a:t>Urząd Marszałkowski Województwa Zachodniopomorskiego</a:t>
          </a:r>
        </a:p>
        <a:p>
          <a:r>
            <a:rPr lang="pl-PL" altLang="pl-PL" sz="1500" b="1" cap="small" baseline="0" dirty="0">
              <a:effectLst/>
              <a:latin typeface="Arial" pitchFamily="34" charset="0"/>
              <a:cs typeface="Arial" pitchFamily="34" charset="0"/>
            </a:rPr>
            <a:t>Wydział Wdrażania Regionalnego Programu Operacyjnego</a:t>
          </a:r>
        </a:p>
        <a:p>
          <a:r>
            <a:rPr lang="pl-PL" altLang="pl-PL" sz="1500" b="1" cap="small" baseline="0" dirty="0">
              <a:effectLst/>
              <a:latin typeface="Arial" pitchFamily="34" charset="0"/>
              <a:cs typeface="Arial" pitchFamily="34" charset="0"/>
            </a:rPr>
            <a:t>ul. Ks. Kardynała Stefana Wyszyńskiego 30</a:t>
          </a:r>
        </a:p>
        <a:p>
          <a:r>
            <a:rPr lang="pl-PL" altLang="pl-PL" sz="1500" b="1" cap="small" baseline="0" dirty="0">
              <a:effectLst/>
              <a:latin typeface="Arial" pitchFamily="34" charset="0"/>
              <a:cs typeface="Arial" pitchFamily="34" charset="0"/>
            </a:rPr>
            <a:t>70-203 Szczecin</a:t>
          </a:r>
        </a:p>
      </dgm:t>
    </dgm:pt>
    <dgm:pt modelId="{521C6A91-F992-4D92-AD29-F922D9B118E1}" type="sibTrans" cxnId="{36A7BB2B-C160-4CD6-B626-84EC00EE9199}">
      <dgm:prSet/>
      <dgm:spPr/>
      <dgm:t>
        <a:bodyPr/>
        <a:lstStyle/>
        <a:p>
          <a:endParaRPr lang="pl-PL"/>
        </a:p>
      </dgm:t>
    </dgm:pt>
    <dgm:pt modelId="{AB1F5FC8-19F0-447E-B5EA-F53689DF55DB}" type="parTrans" cxnId="{36A7BB2B-C160-4CD6-B626-84EC00EE9199}">
      <dgm:prSet/>
      <dgm:spPr/>
      <dgm:t>
        <a:bodyPr/>
        <a:lstStyle/>
        <a:p>
          <a:endParaRPr lang="pl-PL"/>
        </a:p>
      </dgm:t>
    </dgm:pt>
    <dgm:pt modelId="{29D87D2E-0734-4B40-ABC4-9FF500F7A7AD}">
      <dgm:prSet phldrT="[Teks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pl-PL" dirty="0"/>
            <a:t> </a:t>
          </a:r>
        </a:p>
      </dgm:t>
    </dgm:pt>
    <dgm:pt modelId="{D2DA29DB-2F2B-48C3-8836-09140830A9D6}" type="sibTrans" cxnId="{D38F2C17-50EC-4913-9474-3CDFAA79AC7E}">
      <dgm:prSet/>
      <dgm:spPr/>
      <dgm:t>
        <a:bodyPr/>
        <a:lstStyle/>
        <a:p>
          <a:endParaRPr lang="pl-PL"/>
        </a:p>
      </dgm:t>
    </dgm:pt>
    <dgm:pt modelId="{DC27A4F5-9F68-47F4-893C-4C452A663F34}" type="parTrans" cxnId="{D38F2C17-50EC-4913-9474-3CDFAA79AC7E}">
      <dgm:prSet/>
      <dgm:spPr/>
      <dgm:t>
        <a:bodyPr/>
        <a:lstStyle/>
        <a:p>
          <a:endParaRPr lang="pl-PL"/>
        </a:p>
      </dgm:t>
    </dgm:pt>
    <dgm:pt modelId="{19A68048-2FCB-400B-8C7F-3DBB7FFAFE6F}" type="pres">
      <dgm:prSet presAssocID="{FB88D106-5B22-4A88-B54B-3A96CCC05DA0}" presName="Name0" presStyleCnt="0">
        <dgm:presLayoutVars>
          <dgm:dir/>
          <dgm:resizeHandles val="exact"/>
        </dgm:presLayoutVars>
      </dgm:prSet>
      <dgm:spPr/>
    </dgm:pt>
    <dgm:pt modelId="{AF91449A-DA79-42D1-94BE-42E96C2EF355}" type="pres">
      <dgm:prSet presAssocID="{E40985E7-8151-4256-A170-A6E1088A9656}" presName="node" presStyleLbl="node1" presStyleIdx="0" presStyleCnt="2" custScaleX="123302">
        <dgm:presLayoutVars>
          <dgm:bulletEnabled val="1"/>
        </dgm:presLayoutVars>
      </dgm:prSet>
      <dgm:spPr/>
    </dgm:pt>
    <dgm:pt modelId="{CDFC44F6-1659-4B55-B07B-32B0E2E615BF}" type="pres">
      <dgm:prSet presAssocID="{521C6A91-F992-4D92-AD29-F922D9B118E1}" presName="sibTrans" presStyleCnt="0"/>
      <dgm:spPr/>
    </dgm:pt>
    <dgm:pt modelId="{B62C0792-9FB4-42A1-87CA-C6B40843E52D}" type="pres">
      <dgm:prSet presAssocID="{29D87D2E-0734-4B40-ABC4-9FF500F7A7AD}" presName="node" presStyleLbl="node1" presStyleIdx="1" presStyleCnt="2">
        <dgm:presLayoutVars>
          <dgm:bulletEnabled val="1"/>
        </dgm:presLayoutVars>
      </dgm:prSet>
      <dgm:spPr/>
    </dgm:pt>
  </dgm:ptLst>
  <dgm:cxnLst>
    <dgm:cxn modelId="{D38F2C17-50EC-4913-9474-3CDFAA79AC7E}" srcId="{FB88D106-5B22-4A88-B54B-3A96CCC05DA0}" destId="{29D87D2E-0734-4B40-ABC4-9FF500F7A7AD}" srcOrd="1" destOrd="0" parTransId="{DC27A4F5-9F68-47F4-893C-4C452A663F34}" sibTransId="{D2DA29DB-2F2B-48C3-8836-09140830A9D6}"/>
    <dgm:cxn modelId="{36A7BB2B-C160-4CD6-B626-84EC00EE9199}" srcId="{FB88D106-5B22-4A88-B54B-3A96CCC05DA0}" destId="{E40985E7-8151-4256-A170-A6E1088A9656}" srcOrd="0" destOrd="0" parTransId="{AB1F5FC8-19F0-447E-B5EA-F53689DF55DB}" sibTransId="{521C6A91-F992-4D92-AD29-F922D9B118E1}"/>
    <dgm:cxn modelId="{B391A3BF-1F12-4C20-B5C5-49D3FA8D8053}" type="presOf" srcId="{FB88D106-5B22-4A88-B54B-3A96CCC05DA0}" destId="{19A68048-2FCB-400B-8C7F-3DBB7FFAFE6F}" srcOrd="0" destOrd="0" presId="urn:microsoft.com/office/officeart/2005/8/layout/hList6"/>
    <dgm:cxn modelId="{864316E0-D063-45B1-BD0B-F6ECC77DF7B7}" type="presOf" srcId="{29D87D2E-0734-4B40-ABC4-9FF500F7A7AD}" destId="{B62C0792-9FB4-42A1-87CA-C6B40843E52D}" srcOrd="0" destOrd="0" presId="urn:microsoft.com/office/officeart/2005/8/layout/hList6"/>
    <dgm:cxn modelId="{3DB5D6E3-CDFF-406E-A49D-0A5F3188B9EF}" type="presOf" srcId="{E40985E7-8151-4256-A170-A6E1088A9656}" destId="{AF91449A-DA79-42D1-94BE-42E96C2EF355}" srcOrd="0" destOrd="0" presId="urn:microsoft.com/office/officeart/2005/8/layout/hList6"/>
    <dgm:cxn modelId="{FA6A1B33-3E3C-4814-AA27-B269DB4E59D2}" type="presParOf" srcId="{19A68048-2FCB-400B-8C7F-3DBB7FFAFE6F}" destId="{AF91449A-DA79-42D1-94BE-42E96C2EF355}" srcOrd="0" destOrd="0" presId="urn:microsoft.com/office/officeart/2005/8/layout/hList6"/>
    <dgm:cxn modelId="{FD328D3E-746A-4D3C-B26A-4606105B9C05}" type="presParOf" srcId="{19A68048-2FCB-400B-8C7F-3DBB7FFAFE6F}" destId="{CDFC44F6-1659-4B55-B07B-32B0E2E615BF}" srcOrd="1" destOrd="0" presId="urn:microsoft.com/office/officeart/2005/8/layout/hList6"/>
    <dgm:cxn modelId="{412B1049-173F-4C54-BF22-D2074E83F2FB}" type="presParOf" srcId="{19A68048-2FCB-400B-8C7F-3DBB7FFAFE6F}" destId="{B62C0792-9FB4-42A1-87CA-C6B40843E52D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A9111C31-10CC-4A3E-BBD9-ED9B4EBA3DBA}" type="doc">
      <dgm:prSet loTypeId="urn:microsoft.com/office/officeart/2005/8/layout/hProcess3" loCatId="process" qsTypeId="urn:microsoft.com/office/officeart/2005/8/quickstyle/3d1" qsCatId="3D" csTypeId="urn:microsoft.com/office/officeart/2005/8/colors/accent1_2" csCatId="accent1" phldr="1"/>
      <dgm:spPr/>
    </dgm:pt>
    <dgm:pt modelId="{3B6E9762-189B-435E-858C-4491F1127939}">
      <dgm:prSet phldrT="[Tekst]"/>
      <dgm:spPr/>
      <dgm:t>
        <a:bodyPr/>
        <a:lstStyle/>
        <a:p>
          <a:r>
            <a:rPr lang="pl-PL" b="1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rPr>
            <a:t>INFORMACJE O NABORZE</a:t>
          </a:r>
          <a:endParaRPr lang="pl-PL" b="1" cap="small" baseline="0" dirty="0">
            <a:solidFill>
              <a:schemeClr val="bg1"/>
            </a:solidFill>
            <a:effectLst/>
            <a:latin typeface="Arial" pitchFamily="34" charset="0"/>
            <a:cs typeface="Arial" pitchFamily="34" charset="0"/>
          </a:endParaRPr>
        </a:p>
      </dgm:t>
    </dgm:pt>
    <dgm:pt modelId="{DBCE7D6A-B70B-4CB7-842D-9988A2F7B64F}" type="parTrans" cxnId="{F3BAD19A-2917-4312-96D5-CA80C1C519CF}">
      <dgm:prSet/>
      <dgm:spPr/>
      <dgm:t>
        <a:bodyPr/>
        <a:lstStyle/>
        <a:p>
          <a:endParaRPr lang="pl-PL"/>
        </a:p>
      </dgm:t>
    </dgm:pt>
    <dgm:pt modelId="{794657F6-BDAF-4598-A68A-D0AC63AC6479}" type="sibTrans" cxnId="{F3BAD19A-2917-4312-96D5-CA80C1C519CF}">
      <dgm:prSet/>
      <dgm:spPr/>
      <dgm:t>
        <a:bodyPr/>
        <a:lstStyle/>
        <a:p>
          <a:endParaRPr lang="pl-PL"/>
        </a:p>
      </dgm:t>
    </dgm:pt>
    <dgm:pt modelId="{60195853-D3C9-4E7A-B4DD-BAD8C557471F}" type="pres">
      <dgm:prSet presAssocID="{A9111C31-10CC-4A3E-BBD9-ED9B4EBA3DBA}" presName="Name0" presStyleCnt="0">
        <dgm:presLayoutVars>
          <dgm:dir/>
          <dgm:animLvl val="lvl"/>
          <dgm:resizeHandles val="exact"/>
        </dgm:presLayoutVars>
      </dgm:prSet>
      <dgm:spPr/>
    </dgm:pt>
    <dgm:pt modelId="{21EED420-6E08-466F-ABA9-3F5A75144AF3}" type="pres">
      <dgm:prSet presAssocID="{A9111C31-10CC-4A3E-BBD9-ED9B4EBA3DBA}" presName="dummy" presStyleCnt="0"/>
      <dgm:spPr/>
    </dgm:pt>
    <dgm:pt modelId="{47E5C00E-9003-4F22-B632-AFF5688EDEBB}" type="pres">
      <dgm:prSet presAssocID="{A9111C31-10CC-4A3E-BBD9-ED9B4EBA3DBA}" presName="linH" presStyleCnt="0"/>
      <dgm:spPr/>
    </dgm:pt>
    <dgm:pt modelId="{A6894176-8345-4D9E-B3FD-ADF51CB8FF5E}" type="pres">
      <dgm:prSet presAssocID="{A9111C31-10CC-4A3E-BBD9-ED9B4EBA3DBA}" presName="padding1" presStyleCnt="0"/>
      <dgm:spPr/>
    </dgm:pt>
    <dgm:pt modelId="{EB6C8704-5FDA-48FC-9D90-7F6504F3B435}" type="pres">
      <dgm:prSet presAssocID="{3B6E9762-189B-435E-858C-4491F1127939}" presName="linV" presStyleCnt="0"/>
      <dgm:spPr/>
    </dgm:pt>
    <dgm:pt modelId="{62FE96C3-1782-4F28-B7EE-9E2A6B26DEA8}" type="pres">
      <dgm:prSet presAssocID="{3B6E9762-189B-435E-858C-4491F1127939}" presName="spVertical1" presStyleCnt="0"/>
      <dgm:spPr/>
    </dgm:pt>
    <dgm:pt modelId="{8C47D25F-CBCF-4399-9229-EBAE70BE0296}" type="pres">
      <dgm:prSet presAssocID="{3B6E9762-189B-435E-858C-4491F1127939}" presName="parTx" presStyleLbl="revTx" presStyleIdx="0" presStyleCnt="1" custScaleX="117837" custScaleY="110090">
        <dgm:presLayoutVars>
          <dgm:chMax val="0"/>
          <dgm:chPref val="0"/>
          <dgm:bulletEnabled val="1"/>
        </dgm:presLayoutVars>
      </dgm:prSet>
      <dgm:spPr/>
    </dgm:pt>
    <dgm:pt modelId="{053E9290-34C6-4060-BB9C-5F45CCAFAA4F}" type="pres">
      <dgm:prSet presAssocID="{3B6E9762-189B-435E-858C-4491F1127939}" presName="spVertical2" presStyleCnt="0"/>
      <dgm:spPr/>
    </dgm:pt>
    <dgm:pt modelId="{C141CE5F-60FE-48B0-962D-C47D51CBC371}" type="pres">
      <dgm:prSet presAssocID="{3B6E9762-189B-435E-858C-4491F1127939}" presName="spVertical3" presStyleCnt="0"/>
      <dgm:spPr/>
    </dgm:pt>
    <dgm:pt modelId="{B7EEB746-2765-46D3-B82F-36DD5C4E48B7}" type="pres">
      <dgm:prSet presAssocID="{A9111C31-10CC-4A3E-BBD9-ED9B4EBA3DBA}" presName="padding2" presStyleCnt="0"/>
      <dgm:spPr/>
    </dgm:pt>
    <dgm:pt modelId="{DDB6E4D3-6FB3-4BAB-8EE3-8B2A11815578}" type="pres">
      <dgm:prSet presAssocID="{A9111C31-10CC-4A3E-BBD9-ED9B4EBA3DBA}" presName="negArrow" presStyleCnt="0"/>
      <dgm:spPr/>
    </dgm:pt>
    <dgm:pt modelId="{49F8743A-18F8-4C71-B583-FC28C235546D}" type="pres">
      <dgm:prSet presAssocID="{A9111C31-10CC-4A3E-BBD9-ED9B4EBA3DBA}" presName="backgroundArrow" presStyleLbl="node1" presStyleIdx="0" presStyleCnt="1" custLinFactNeighborX="-4090"/>
      <dgm:spPr/>
    </dgm:pt>
  </dgm:ptLst>
  <dgm:cxnLst>
    <dgm:cxn modelId="{01D50774-CD56-4B2C-AD22-BF7F66F85829}" type="presOf" srcId="{A9111C31-10CC-4A3E-BBD9-ED9B4EBA3DBA}" destId="{60195853-D3C9-4E7A-B4DD-BAD8C557471F}" srcOrd="0" destOrd="0" presId="urn:microsoft.com/office/officeart/2005/8/layout/hProcess3"/>
    <dgm:cxn modelId="{9695687A-880F-4957-AE0F-BFBF44E2D47E}" type="presOf" srcId="{3B6E9762-189B-435E-858C-4491F1127939}" destId="{8C47D25F-CBCF-4399-9229-EBAE70BE0296}" srcOrd="0" destOrd="0" presId="urn:microsoft.com/office/officeart/2005/8/layout/hProcess3"/>
    <dgm:cxn modelId="{F3BAD19A-2917-4312-96D5-CA80C1C519CF}" srcId="{A9111C31-10CC-4A3E-BBD9-ED9B4EBA3DBA}" destId="{3B6E9762-189B-435E-858C-4491F1127939}" srcOrd="0" destOrd="0" parTransId="{DBCE7D6A-B70B-4CB7-842D-9988A2F7B64F}" sibTransId="{794657F6-BDAF-4598-A68A-D0AC63AC6479}"/>
    <dgm:cxn modelId="{9997BC2E-B5CF-436B-8BAA-4D9DD5364A46}" type="presParOf" srcId="{60195853-D3C9-4E7A-B4DD-BAD8C557471F}" destId="{21EED420-6E08-466F-ABA9-3F5A75144AF3}" srcOrd="0" destOrd="0" presId="urn:microsoft.com/office/officeart/2005/8/layout/hProcess3"/>
    <dgm:cxn modelId="{B44BC986-212B-4F31-8AFB-1B6CCBD9E42E}" type="presParOf" srcId="{60195853-D3C9-4E7A-B4DD-BAD8C557471F}" destId="{47E5C00E-9003-4F22-B632-AFF5688EDEBB}" srcOrd="1" destOrd="0" presId="urn:microsoft.com/office/officeart/2005/8/layout/hProcess3"/>
    <dgm:cxn modelId="{5736AFB0-E296-4DF3-91CD-620D7C40277F}" type="presParOf" srcId="{47E5C00E-9003-4F22-B632-AFF5688EDEBB}" destId="{A6894176-8345-4D9E-B3FD-ADF51CB8FF5E}" srcOrd="0" destOrd="0" presId="urn:microsoft.com/office/officeart/2005/8/layout/hProcess3"/>
    <dgm:cxn modelId="{2B3A86CF-B6B3-4223-AD61-00B50CCE54EA}" type="presParOf" srcId="{47E5C00E-9003-4F22-B632-AFF5688EDEBB}" destId="{EB6C8704-5FDA-48FC-9D90-7F6504F3B435}" srcOrd="1" destOrd="0" presId="urn:microsoft.com/office/officeart/2005/8/layout/hProcess3"/>
    <dgm:cxn modelId="{138D0849-9E38-4A41-B4C5-0901D1E4F7BF}" type="presParOf" srcId="{EB6C8704-5FDA-48FC-9D90-7F6504F3B435}" destId="{62FE96C3-1782-4F28-B7EE-9E2A6B26DEA8}" srcOrd="0" destOrd="0" presId="urn:microsoft.com/office/officeart/2005/8/layout/hProcess3"/>
    <dgm:cxn modelId="{0AD09BFD-0341-468C-8A55-58C787DBF1E7}" type="presParOf" srcId="{EB6C8704-5FDA-48FC-9D90-7F6504F3B435}" destId="{8C47D25F-CBCF-4399-9229-EBAE70BE0296}" srcOrd="1" destOrd="0" presId="urn:microsoft.com/office/officeart/2005/8/layout/hProcess3"/>
    <dgm:cxn modelId="{F3FFA36B-9F0B-44B3-9BA1-4E32C28C3FBC}" type="presParOf" srcId="{EB6C8704-5FDA-48FC-9D90-7F6504F3B435}" destId="{053E9290-34C6-4060-BB9C-5F45CCAFAA4F}" srcOrd="2" destOrd="0" presId="urn:microsoft.com/office/officeart/2005/8/layout/hProcess3"/>
    <dgm:cxn modelId="{A2B1A9F6-3E10-4D31-A7E9-93516B8F93F3}" type="presParOf" srcId="{EB6C8704-5FDA-48FC-9D90-7F6504F3B435}" destId="{C141CE5F-60FE-48B0-962D-C47D51CBC371}" srcOrd="3" destOrd="0" presId="urn:microsoft.com/office/officeart/2005/8/layout/hProcess3"/>
    <dgm:cxn modelId="{2011BD42-B1DA-417E-A6F0-26157C4AC791}" type="presParOf" srcId="{47E5C00E-9003-4F22-B632-AFF5688EDEBB}" destId="{B7EEB746-2765-46D3-B82F-36DD5C4E48B7}" srcOrd="2" destOrd="0" presId="urn:microsoft.com/office/officeart/2005/8/layout/hProcess3"/>
    <dgm:cxn modelId="{106CA1B7-29DA-450F-87F2-7A41AEC707D9}" type="presParOf" srcId="{47E5C00E-9003-4F22-B632-AFF5688EDEBB}" destId="{DDB6E4D3-6FB3-4BAB-8EE3-8B2A11815578}" srcOrd="3" destOrd="0" presId="urn:microsoft.com/office/officeart/2005/8/layout/hProcess3"/>
    <dgm:cxn modelId="{393C5FC7-B6A9-4D50-ADDC-6A795D573150}" type="presParOf" srcId="{47E5C00E-9003-4F22-B632-AFF5688EDEBB}" destId="{49F8743A-18F8-4C71-B583-FC28C235546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BB4F010-F899-462B-855E-890CBD5616EF}" type="doc">
      <dgm:prSet loTypeId="urn:microsoft.com/office/officeart/2005/8/layout/lProcess1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7670AE94-8677-40B6-AFF5-F05C0E9BABC8}">
      <dgm:prSet phldrT="[Tekst]"/>
      <dgm:spPr/>
      <dgm:t>
        <a:bodyPr/>
        <a:lstStyle/>
        <a:p>
          <a:r>
            <a:rPr lang="pl-PL" dirty="0"/>
            <a:t>Złożenie wniosku </a:t>
          </a:r>
          <a:br>
            <a:rPr lang="pl-PL" dirty="0"/>
          </a:br>
          <a:r>
            <a:rPr lang="pl-PL" dirty="0"/>
            <a:t>o dofinansowanie</a:t>
          </a:r>
        </a:p>
      </dgm:t>
    </dgm:pt>
    <dgm:pt modelId="{058C3492-8544-4A51-B286-C6F1AFF3AE27}" type="parTrans" cxnId="{A8319CC6-A8DE-419C-AC8D-E13439C326B5}">
      <dgm:prSet/>
      <dgm:spPr/>
      <dgm:t>
        <a:bodyPr/>
        <a:lstStyle/>
        <a:p>
          <a:endParaRPr lang="pl-PL"/>
        </a:p>
      </dgm:t>
    </dgm:pt>
    <dgm:pt modelId="{030B35E2-7A28-4138-8BFC-F72B1DED4FD3}" type="sibTrans" cxnId="{A8319CC6-A8DE-419C-AC8D-E13439C326B5}">
      <dgm:prSet/>
      <dgm:spPr/>
      <dgm:t>
        <a:bodyPr/>
        <a:lstStyle/>
        <a:p>
          <a:endParaRPr lang="pl-PL"/>
        </a:p>
      </dgm:t>
    </dgm:pt>
    <dgm:pt modelId="{431F071F-D3A2-4E3D-A242-A908CFF3E0A9}">
      <dgm:prSet phldrT="[Tekst]"/>
      <dgm:spPr/>
      <dgm:t>
        <a:bodyPr/>
        <a:lstStyle/>
        <a:p>
          <a:r>
            <a:rPr lang="pl-PL" dirty="0"/>
            <a:t>Ocena projektu</a:t>
          </a:r>
        </a:p>
      </dgm:t>
    </dgm:pt>
    <dgm:pt modelId="{8AB4C746-1C70-4E4D-AA73-40A7FE3F53AC}" type="parTrans" cxnId="{7E416A47-1717-456C-B991-0C8CD73137CC}">
      <dgm:prSet/>
      <dgm:spPr/>
      <dgm:t>
        <a:bodyPr/>
        <a:lstStyle/>
        <a:p>
          <a:endParaRPr lang="pl-PL"/>
        </a:p>
      </dgm:t>
    </dgm:pt>
    <dgm:pt modelId="{4A484FED-BD7A-4E47-AA45-A2BB664819EB}" type="sibTrans" cxnId="{7E416A47-1717-456C-B991-0C8CD73137CC}">
      <dgm:prSet/>
      <dgm:spPr/>
      <dgm:t>
        <a:bodyPr/>
        <a:lstStyle/>
        <a:p>
          <a:endParaRPr lang="pl-PL"/>
        </a:p>
      </dgm:t>
    </dgm:pt>
    <dgm:pt modelId="{DE936A35-F9E0-497E-8B5C-160D0427C3AF}">
      <dgm:prSet phldrT="[Tekst]"/>
      <dgm:spPr/>
      <dgm:t>
        <a:bodyPr/>
        <a:lstStyle/>
        <a:p>
          <a:r>
            <a:rPr lang="pl-PL" dirty="0"/>
            <a:t>Podpisanie umowy </a:t>
          </a:r>
          <a:br>
            <a:rPr lang="pl-PL" dirty="0"/>
          </a:br>
          <a:r>
            <a:rPr lang="pl-PL" dirty="0"/>
            <a:t>o dofinansowanie</a:t>
          </a:r>
        </a:p>
      </dgm:t>
    </dgm:pt>
    <dgm:pt modelId="{8184D815-D904-4AB5-92D1-343E459E8989}" type="parTrans" cxnId="{0C65A89F-FDB3-4173-B09E-27D21963CF6F}">
      <dgm:prSet/>
      <dgm:spPr/>
      <dgm:t>
        <a:bodyPr/>
        <a:lstStyle/>
        <a:p>
          <a:endParaRPr lang="pl-PL"/>
        </a:p>
      </dgm:t>
    </dgm:pt>
    <dgm:pt modelId="{B73B0B9C-EA25-4FA1-B4D7-9827B5C6BBF4}" type="sibTrans" cxnId="{0C65A89F-FDB3-4173-B09E-27D21963CF6F}">
      <dgm:prSet/>
      <dgm:spPr/>
      <dgm:t>
        <a:bodyPr/>
        <a:lstStyle/>
        <a:p>
          <a:endParaRPr lang="pl-PL"/>
        </a:p>
      </dgm:t>
    </dgm:pt>
    <dgm:pt modelId="{1A3F1DAA-0921-4982-A470-E904DEFB6C23}">
      <dgm:prSet phldrT="[Tekst]"/>
      <dgm:spPr/>
      <dgm:t>
        <a:bodyPr/>
        <a:lstStyle/>
        <a:p>
          <a:r>
            <a:rPr lang="pl-PL" dirty="0"/>
            <a:t>Rozpoczęcie realizacji projektu</a:t>
          </a:r>
        </a:p>
      </dgm:t>
    </dgm:pt>
    <dgm:pt modelId="{4C4055AC-E398-483D-B44D-3C17E16049C4}" type="parTrans" cxnId="{2A645EEB-BBA8-4797-AD14-F28E2A0C0740}">
      <dgm:prSet/>
      <dgm:spPr/>
      <dgm:t>
        <a:bodyPr/>
        <a:lstStyle/>
        <a:p>
          <a:endParaRPr lang="pl-PL"/>
        </a:p>
      </dgm:t>
    </dgm:pt>
    <dgm:pt modelId="{B83B0C2B-7538-428E-A84B-80597001ADA6}" type="sibTrans" cxnId="{2A645EEB-BBA8-4797-AD14-F28E2A0C0740}">
      <dgm:prSet/>
      <dgm:spPr/>
      <dgm:t>
        <a:bodyPr/>
        <a:lstStyle/>
        <a:p>
          <a:endParaRPr lang="pl-PL"/>
        </a:p>
      </dgm:t>
    </dgm:pt>
    <dgm:pt modelId="{0C813C97-2AC1-49D5-BDDF-76E5247CC660}">
      <dgm:prSet phldrT="[Tekst]"/>
      <dgm:spPr/>
      <dgm:t>
        <a:bodyPr/>
        <a:lstStyle/>
        <a:p>
          <a:r>
            <a:rPr lang="pl-PL" dirty="0"/>
            <a:t>Rozliczenie projektu</a:t>
          </a:r>
        </a:p>
      </dgm:t>
    </dgm:pt>
    <dgm:pt modelId="{21AD0F54-523D-4E85-8E38-7B440BE01344}" type="parTrans" cxnId="{CFCA2043-508A-4A0A-AA8A-E6CB311A0DDF}">
      <dgm:prSet/>
      <dgm:spPr/>
      <dgm:t>
        <a:bodyPr/>
        <a:lstStyle/>
        <a:p>
          <a:endParaRPr lang="pl-PL"/>
        </a:p>
      </dgm:t>
    </dgm:pt>
    <dgm:pt modelId="{ED2641C2-E3AC-41D4-B710-D6B52E6EC918}" type="sibTrans" cxnId="{CFCA2043-508A-4A0A-AA8A-E6CB311A0DDF}">
      <dgm:prSet/>
      <dgm:spPr/>
      <dgm:t>
        <a:bodyPr/>
        <a:lstStyle/>
        <a:p>
          <a:endParaRPr lang="pl-PL"/>
        </a:p>
      </dgm:t>
    </dgm:pt>
    <dgm:pt modelId="{4FC64267-085A-401E-99DF-308390DAEBCF}">
      <dgm:prSet phldrT="[Tekst]"/>
      <dgm:spPr/>
      <dgm:t>
        <a:bodyPr/>
        <a:lstStyle/>
        <a:p>
          <a:r>
            <a:rPr lang="pl-PL" dirty="0"/>
            <a:t>Utrzymanie trwałości projektu</a:t>
          </a:r>
        </a:p>
      </dgm:t>
    </dgm:pt>
    <dgm:pt modelId="{BFB5C6C0-E662-471A-B7D5-5A5FFA369ACB}" type="parTrans" cxnId="{BF6F2E11-6690-4779-9E45-65CB737B2FD7}">
      <dgm:prSet/>
      <dgm:spPr/>
      <dgm:t>
        <a:bodyPr/>
        <a:lstStyle/>
        <a:p>
          <a:endParaRPr lang="pl-PL"/>
        </a:p>
      </dgm:t>
    </dgm:pt>
    <dgm:pt modelId="{7AADD55D-32DA-45B0-8790-EF3C03CCCE72}" type="sibTrans" cxnId="{BF6F2E11-6690-4779-9E45-65CB737B2FD7}">
      <dgm:prSet/>
      <dgm:spPr/>
      <dgm:t>
        <a:bodyPr/>
        <a:lstStyle/>
        <a:p>
          <a:endParaRPr lang="pl-PL"/>
        </a:p>
      </dgm:t>
    </dgm:pt>
    <dgm:pt modelId="{8AC9F4AE-41CD-4CD4-AB86-C6E84B42475C}" type="pres">
      <dgm:prSet presAssocID="{3BB4F010-F899-462B-855E-890CBD5616EF}" presName="Name0" presStyleCnt="0">
        <dgm:presLayoutVars>
          <dgm:dir/>
          <dgm:animLvl val="lvl"/>
          <dgm:resizeHandles val="exact"/>
        </dgm:presLayoutVars>
      </dgm:prSet>
      <dgm:spPr/>
    </dgm:pt>
    <dgm:pt modelId="{231103E0-B9E3-4F6B-B960-0A85E9FF539C}" type="pres">
      <dgm:prSet presAssocID="{7670AE94-8677-40B6-AFF5-F05C0E9BABC8}" presName="vertFlow" presStyleCnt="0"/>
      <dgm:spPr/>
    </dgm:pt>
    <dgm:pt modelId="{42CBF196-44BE-4503-B951-462A555F4E14}" type="pres">
      <dgm:prSet presAssocID="{7670AE94-8677-40B6-AFF5-F05C0E9BABC8}" presName="header" presStyleLbl="node1" presStyleIdx="0" presStyleCnt="2" custLinFactY="-62338" custLinFactNeighborX="624" custLinFactNeighborY="-100000"/>
      <dgm:spPr/>
    </dgm:pt>
    <dgm:pt modelId="{D9B52957-3725-499E-8EBC-7710BC1F8943}" type="pres">
      <dgm:prSet presAssocID="{8AB4C746-1C70-4E4D-AA73-40A7FE3F53AC}" presName="parTrans" presStyleLbl="sibTrans2D1" presStyleIdx="0" presStyleCnt="4"/>
      <dgm:spPr/>
    </dgm:pt>
    <dgm:pt modelId="{898260EF-D5E3-48ED-8888-0636C3C9F765}" type="pres">
      <dgm:prSet presAssocID="{431F071F-D3A2-4E3D-A242-A908CFF3E0A9}" presName="child" presStyleLbl="alignAccFollowNode1" presStyleIdx="0" presStyleCnt="4" custLinFactY="-62338" custLinFactNeighborX="624" custLinFactNeighborY="-100000">
        <dgm:presLayoutVars>
          <dgm:chMax val="0"/>
          <dgm:bulletEnabled val="1"/>
        </dgm:presLayoutVars>
      </dgm:prSet>
      <dgm:spPr/>
    </dgm:pt>
    <dgm:pt modelId="{A70B1D85-6B58-4DB3-95A9-2FC9A697276C}" type="pres">
      <dgm:prSet presAssocID="{4A484FED-BD7A-4E47-AA45-A2BB664819EB}" presName="sibTrans" presStyleLbl="sibTrans2D1" presStyleIdx="1" presStyleCnt="4"/>
      <dgm:spPr/>
    </dgm:pt>
    <dgm:pt modelId="{5343EDD9-6560-4481-8270-64A3F299BC21}" type="pres">
      <dgm:prSet presAssocID="{DE936A35-F9E0-497E-8B5C-160D0427C3AF}" presName="child" presStyleLbl="alignAccFollowNode1" presStyleIdx="1" presStyleCnt="4" custLinFactY="-62338" custLinFactNeighborX="624" custLinFactNeighborY="-100000">
        <dgm:presLayoutVars>
          <dgm:chMax val="0"/>
          <dgm:bulletEnabled val="1"/>
        </dgm:presLayoutVars>
      </dgm:prSet>
      <dgm:spPr/>
    </dgm:pt>
    <dgm:pt modelId="{62168150-13A0-41DB-B96D-7724291AA40C}" type="pres">
      <dgm:prSet presAssocID="{7670AE94-8677-40B6-AFF5-F05C0E9BABC8}" presName="hSp" presStyleCnt="0"/>
      <dgm:spPr/>
    </dgm:pt>
    <dgm:pt modelId="{0BCACD14-0DD3-4DDA-AEAD-6B0EF652D17B}" type="pres">
      <dgm:prSet presAssocID="{1A3F1DAA-0921-4982-A470-E904DEFB6C23}" presName="vertFlow" presStyleCnt="0"/>
      <dgm:spPr/>
    </dgm:pt>
    <dgm:pt modelId="{C139CF4B-B2F4-41F4-8009-BCC05A6465EA}" type="pres">
      <dgm:prSet presAssocID="{1A3F1DAA-0921-4982-A470-E904DEFB6C23}" presName="header" presStyleLbl="node1" presStyleIdx="1" presStyleCnt="2" custLinFactNeighborX="2184"/>
      <dgm:spPr/>
    </dgm:pt>
    <dgm:pt modelId="{850FB59B-505B-4DA5-AC3B-C1707BE3DA38}" type="pres">
      <dgm:prSet presAssocID="{21AD0F54-523D-4E85-8E38-7B440BE01344}" presName="parTrans" presStyleLbl="sibTrans2D1" presStyleIdx="2" presStyleCnt="4" custScaleX="182740" custScaleY="88541"/>
      <dgm:spPr/>
    </dgm:pt>
    <dgm:pt modelId="{5CCF61CE-9A5A-49B9-A755-A3FB2B9E63DD}" type="pres">
      <dgm:prSet presAssocID="{0C813C97-2AC1-49D5-BDDF-76E5247CC660}" presName="child" presStyleLbl="alignAccFollowNode1" presStyleIdx="2" presStyleCnt="4" custLinFactNeighborX="2877" custLinFactNeighborY="68725">
        <dgm:presLayoutVars>
          <dgm:chMax val="0"/>
          <dgm:bulletEnabled val="1"/>
        </dgm:presLayoutVars>
      </dgm:prSet>
      <dgm:spPr/>
    </dgm:pt>
    <dgm:pt modelId="{BDE9FFA0-30AC-4075-B2A6-6773CF96F3BA}" type="pres">
      <dgm:prSet presAssocID="{ED2641C2-E3AC-41D4-B710-D6B52E6EC918}" presName="sibTrans" presStyleLbl="sibTrans2D1" presStyleIdx="3" presStyleCnt="4"/>
      <dgm:spPr/>
    </dgm:pt>
    <dgm:pt modelId="{3A6BAA1C-8049-4F8E-9E23-C526309C35FC}" type="pres">
      <dgm:prSet presAssocID="{4FC64267-085A-401E-99DF-308390DAEBCF}" presName="child" presStyleLbl="alignAccFollowNode1" presStyleIdx="3" presStyleCnt="4" custLinFactY="6634" custLinFactNeighborX="2308" custLinFactNeighborY="100000">
        <dgm:presLayoutVars>
          <dgm:chMax val="0"/>
          <dgm:bulletEnabled val="1"/>
        </dgm:presLayoutVars>
      </dgm:prSet>
      <dgm:spPr/>
    </dgm:pt>
  </dgm:ptLst>
  <dgm:cxnLst>
    <dgm:cxn modelId="{C53AFF06-2D6C-437B-A2E1-4CD8AA9D9018}" type="presOf" srcId="{4A484FED-BD7A-4E47-AA45-A2BB664819EB}" destId="{A70B1D85-6B58-4DB3-95A9-2FC9A697276C}" srcOrd="0" destOrd="0" presId="urn:microsoft.com/office/officeart/2005/8/layout/lProcess1"/>
    <dgm:cxn modelId="{580D8610-7335-4CD8-A244-630E9B9DF7BF}" type="presOf" srcId="{431F071F-D3A2-4E3D-A242-A908CFF3E0A9}" destId="{898260EF-D5E3-48ED-8888-0636C3C9F765}" srcOrd="0" destOrd="0" presId="urn:microsoft.com/office/officeart/2005/8/layout/lProcess1"/>
    <dgm:cxn modelId="{BF6F2E11-6690-4779-9E45-65CB737B2FD7}" srcId="{1A3F1DAA-0921-4982-A470-E904DEFB6C23}" destId="{4FC64267-085A-401E-99DF-308390DAEBCF}" srcOrd="1" destOrd="0" parTransId="{BFB5C6C0-E662-471A-B7D5-5A5FFA369ACB}" sibTransId="{7AADD55D-32DA-45B0-8790-EF3C03CCCE72}"/>
    <dgm:cxn modelId="{6C506C39-4727-4922-989F-BBD594C1701A}" type="presOf" srcId="{4FC64267-085A-401E-99DF-308390DAEBCF}" destId="{3A6BAA1C-8049-4F8E-9E23-C526309C35FC}" srcOrd="0" destOrd="0" presId="urn:microsoft.com/office/officeart/2005/8/layout/lProcess1"/>
    <dgm:cxn modelId="{13290963-4834-4968-AD5F-1A7516A98B60}" type="presOf" srcId="{7670AE94-8677-40B6-AFF5-F05C0E9BABC8}" destId="{42CBF196-44BE-4503-B951-462A555F4E14}" srcOrd="0" destOrd="0" presId="urn:microsoft.com/office/officeart/2005/8/layout/lProcess1"/>
    <dgm:cxn modelId="{CFCA2043-508A-4A0A-AA8A-E6CB311A0DDF}" srcId="{1A3F1DAA-0921-4982-A470-E904DEFB6C23}" destId="{0C813C97-2AC1-49D5-BDDF-76E5247CC660}" srcOrd="0" destOrd="0" parTransId="{21AD0F54-523D-4E85-8E38-7B440BE01344}" sibTransId="{ED2641C2-E3AC-41D4-B710-D6B52E6EC918}"/>
    <dgm:cxn modelId="{7E416A47-1717-456C-B991-0C8CD73137CC}" srcId="{7670AE94-8677-40B6-AFF5-F05C0E9BABC8}" destId="{431F071F-D3A2-4E3D-A242-A908CFF3E0A9}" srcOrd="0" destOrd="0" parTransId="{8AB4C746-1C70-4E4D-AA73-40A7FE3F53AC}" sibTransId="{4A484FED-BD7A-4E47-AA45-A2BB664819EB}"/>
    <dgm:cxn modelId="{6E289747-9FA1-421B-A9D5-E9909739BBE8}" type="presOf" srcId="{DE936A35-F9E0-497E-8B5C-160D0427C3AF}" destId="{5343EDD9-6560-4481-8270-64A3F299BC21}" srcOrd="0" destOrd="0" presId="urn:microsoft.com/office/officeart/2005/8/layout/lProcess1"/>
    <dgm:cxn modelId="{54F23782-529A-45D7-B47A-F1AE98DB3EB5}" type="presOf" srcId="{0C813C97-2AC1-49D5-BDDF-76E5247CC660}" destId="{5CCF61CE-9A5A-49B9-A755-A3FB2B9E63DD}" srcOrd="0" destOrd="0" presId="urn:microsoft.com/office/officeart/2005/8/layout/lProcess1"/>
    <dgm:cxn modelId="{0E0B2083-8B0F-409D-B4A2-FEA702AB9B7B}" type="presOf" srcId="{1A3F1DAA-0921-4982-A470-E904DEFB6C23}" destId="{C139CF4B-B2F4-41F4-8009-BCC05A6465EA}" srcOrd="0" destOrd="0" presId="urn:microsoft.com/office/officeart/2005/8/layout/lProcess1"/>
    <dgm:cxn modelId="{0C65A89F-FDB3-4173-B09E-27D21963CF6F}" srcId="{7670AE94-8677-40B6-AFF5-F05C0E9BABC8}" destId="{DE936A35-F9E0-497E-8B5C-160D0427C3AF}" srcOrd="1" destOrd="0" parTransId="{8184D815-D904-4AB5-92D1-343E459E8989}" sibTransId="{B73B0B9C-EA25-4FA1-B4D7-9827B5C6BBF4}"/>
    <dgm:cxn modelId="{7BBF41AA-3479-472E-BB3C-1DB3DBD23C57}" type="presOf" srcId="{21AD0F54-523D-4E85-8E38-7B440BE01344}" destId="{850FB59B-505B-4DA5-AC3B-C1707BE3DA38}" srcOrd="0" destOrd="0" presId="urn:microsoft.com/office/officeart/2005/8/layout/lProcess1"/>
    <dgm:cxn modelId="{A8319CC6-A8DE-419C-AC8D-E13439C326B5}" srcId="{3BB4F010-F899-462B-855E-890CBD5616EF}" destId="{7670AE94-8677-40B6-AFF5-F05C0E9BABC8}" srcOrd="0" destOrd="0" parTransId="{058C3492-8544-4A51-B286-C6F1AFF3AE27}" sibTransId="{030B35E2-7A28-4138-8BFC-F72B1DED4FD3}"/>
    <dgm:cxn modelId="{F1FBD4C7-7288-4B92-BDF8-E0C28F76CFE8}" type="presOf" srcId="{ED2641C2-E3AC-41D4-B710-D6B52E6EC918}" destId="{BDE9FFA0-30AC-4075-B2A6-6773CF96F3BA}" srcOrd="0" destOrd="0" presId="urn:microsoft.com/office/officeart/2005/8/layout/lProcess1"/>
    <dgm:cxn modelId="{D4461DE9-94B9-4C45-A592-A5E7AA913244}" type="presOf" srcId="{8AB4C746-1C70-4E4D-AA73-40A7FE3F53AC}" destId="{D9B52957-3725-499E-8EBC-7710BC1F8943}" srcOrd="0" destOrd="0" presId="urn:microsoft.com/office/officeart/2005/8/layout/lProcess1"/>
    <dgm:cxn modelId="{2A645EEB-BBA8-4797-AD14-F28E2A0C0740}" srcId="{3BB4F010-F899-462B-855E-890CBD5616EF}" destId="{1A3F1DAA-0921-4982-A470-E904DEFB6C23}" srcOrd="1" destOrd="0" parTransId="{4C4055AC-E398-483D-B44D-3C17E16049C4}" sibTransId="{B83B0C2B-7538-428E-A84B-80597001ADA6}"/>
    <dgm:cxn modelId="{8E32B5FA-F52B-4D42-8835-93D931781B07}" type="presOf" srcId="{3BB4F010-F899-462B-855E-890CBD5616EF}" destId="{8AC9F4AE-41CD-4CD4-AB86-C6E84B42475C}" srcOrd="0" destOrd="0" presId="urn:microsoft.com/office/officeart/2005/8/layout/lProcess1"/>
    <dgm:cxn modelId="{AB3ABD5D-8A74-4E52-BC89-C0A2ABB18E40}" type="presParOf" srcId="{8AC9F4AE-41CD-4CD4-AB86-C6E84B42475C}" destId="{231103E0-B9E3-4F6B-B960-0A85E9FF539C}" srcOrd="0" destOrd="0" presId="urn:microsoft.com/office/officeart/2005/8/layout/lProcess1"/>
    <dgm:cxn modelId="{A9C05A34-4B30-45FC-95AE-540DEB7B1206}" type="presParOf" srcId="{231103E0-B9E3-4F6B-B960-0A85E9FF539C}" destId="{42CBF196-44BE-4503-B951-462A555F4E14}" srcOrd="0" destOrd="0" presId="urn:microsoft.com/office/officeart/2005/8/layout/lProcess1"/>
    <dgm:cxn modelId="{B2C07397-6904-46F3-A907-AA25E66E928A}" type="presParOf" srcId="{231103E0-B9E3-4F6B-B960-0A85E9FF539C}" destId="{D9B52957-3725-499E-8EBC-7710BC1F8943}" srcOrd="1" destOrd="0" presId="urn:microsoft.com/office/officeart/2005/8/layout/lProcess1"/>
    <dgm:cxn modelId="{A0BD36F2-8BC6-479F-8F63-77EF28620ACE}" type="presParOf" srcId="{231103E0-B9E3-4F6B-B960-0A85E9FF539C}" destId="{898260EF-D5E3-48ED-8888-0636C3C9F765}" srcOrd="2" destOrd="0" presId="urn:microsoft.com/office/officeart/2005/8/layout/lProcess1"/>
    <dgm:cxn modelId="{0CB2DF63-8D48-4610-B5B4-D3118A53FD0C}" type="presParOf" srcId="{231103E0-B9E3-4F6B-B960-0A85E9FF539C}" destId="{A70B1D85-6B58-4DB3-95A9-2FC9A697276C}" srcOrd="3" destOrd="0" presId="urn:microsoft.com/office/officeart/2005/8/layout/lProcess1"/>
    <dgm:cxn modelId="{4C79FE7E-A0AB-4B14-9565-835250F098DE}" type="presParOf" srcId="{231103E0-B9E3-4F6B-B960-0A85E9FF539C}" destId="{5343EDD9-6560-4481-8270-64A3F299BC21}" srcOrd="4" destOrd="0" presId="urn:microsoft.com/office/officeart/2005/8/layout/lProcess1"/>
    <dgm:cxn modelId="{030F61BF-65BE-4361-9D4B-CCBF985728DE}" type="presParOf" srcId="{8AC9F4AE-41CD-4CD4-AB86-C6E84B42475C}" destId="{62168150-13A0-41DB-B96D-7724291AA40C}" srcOrd="1" destOrd="0" presId="urn:microsoft.com/office/officeart/2005/8/layout/lProcess1"/>
    <dgm:cxn modelId="{C5E45FA6-92E5-477F-A3C9-A5BE9FE1B571}" type="presParOf" srcId="{8AC9F4AE-41CD-4CD4-AB86-C6E84B42475C}" destId="{0BCACD14-0DD3-4DDA-AEAD-6B0EF652D17B}" srcOrd="2" destOrd="0" presId="urn:microsoft.com/office/officeart/2005/8/layout/lProcess1"/>
    <dgm:cxn modelId="{048C183E-C65B-42C7-A7F5-C1CB018E78EE}" type="presParOf" srcId="{0BCACD14-0DD3-4DDA-AEAD-6B0EF652D17B}" destId="{C139CF4B-B2F4-41F4-8009-BCC05A6465EA}" srcOrd="0" destOrd="0" presId="urn:microsoft.com/office/officeart/2005/8/layout/lProcess1"/>
    <dgm:cxn modelId="{8A5F3DCD-E306-43FE-B8E8-A93B27CA6E79}" type="presParOf" srcId="{0BCACD14-0DD3-4DDA-AEAD-6B0EF652D17B}" destId="{850FB59B-505B-4DA5-AC3B-C1707BE3DA38}" srcOrd="1" destOrd="0" presId="urn:microsoft.com/office/officeart/2005/8/layout/lProcess1"/>
    <dgm:cxn modelId="{64AB5F36-19C6-477C-B72D-51C7527C13B9}" type="presParOf" srcId="{0BCACD14-0DD3-4DDA-AEAD-6B0EF652D17B}" destId="{5CCF61CE-9A5A-49B9-A755-A3FB2B9E63DD}" srcOrd="2" destOrd="0" presId="urn:microsoft.com/office/officeart/2005/8/layout/lProcess1"/>
    <dgm:cxn modelId="{E5C9EECA-DC19-464F-96A5-996C97B16A9D}" type="presParOf" srcId="{0BCACD14-0DD3-4DDA-AEAD-6B0EF652D17B}" destId="{BDE9FFA0-30AC-4075-B2A6-6773CF96F3BA}" srcOrd="3" destOrd="0" presId="urn:microsoft.com/office/officeart/2005/8/layout/lProcess1"/>
    <dgm:cxn modelId="{35C71480-8E04-44E6-B6B8-922CAF0C282B}" type="presParOf" srcId="{0BCACD14-0DD3-4DDA-AEAD-6B0EF652D17B}" destId="{3A6BAA1C-8049-4F8E-9E23-C526309C35FC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A041C7-954E-45D7-84B0-657095E6AEC5}" type="doc">
      <dgm:prSet loTypeId="urn:microsoft.com/office/officeart/2005/8/layout/chevron2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6AE9B52D-C5A2-4593-8F28-D79197ECCE6D}">
      <dgm:prSet phldrT="[Tekst]" custT="1"/>
      <dgm:spPr/>
      <dgm:t>
        <a:bodyPr/>
        <a:lstStyle/>
        <a:p>
          <a:pPr rtl="0"/>
          <a:r>
            <a:rPr lang="pl-PL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Text25L"/>
            </a:rPr>
            <a:t>Realizacja projektu </a:t>
          </a:r>
          <a:r>
            <a:rPr lang="pl-PL" sz="2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Text25L"/>
            </a:rPr>
            <a:t>musi</a:t>
          </a:r>
          <a:r>
            <a:rPr lang="pl-PL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Text25L"/>
            </a:rPr>
            <a:t> prowadzić do: </a:t>
          </a:r>
          <a:endParaRPr lang="pl-PL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A2B2583-FFCB-4337-8E61-83B0DE32B559}" type="parTrans" cxnId="{CA8A6967-714C-4D92-8F4C-B02D18E6167B}">
      <dgm:prSet/>
      <dgm:spPr/>
      <dgm:t>
        <a:bodyPr/>
        <a:lstStyle/>
        <a:p>
          <a:endParaRPr lang="pl-PL"/>
        </a:p>
      </dgm:t>
    </dgm:pt>
    <dgm:pt modelId="{CAE433F5-706A-4730-84B0-0404BCC22798}" type="sibTrans" cxnId="{CA8A6967-714C-4D92-8F4C-B02D18E6167B}">
      <dgm:prSet/>
      <dgm:spPr/>
      <dgm:t>
        <a:bodyPr/>
        <a:lstStyle/>
        <a:p>
          <a:endParaRPr lang="pl-PL"/>
        </a:p>
      </dgm:t>
    </dgm:pt>
    <dgm:pt modelId="{C7C2BD33-DA47-49DE-81E0-90C6D711FB02}">
      <dgm:prSet phldrT="[Tekst]" custT="1"/>
      <dgm:spPr/>
      <dgm:t>
        <a:bodyPr/>
        <a:lstStyle/>
        <a:p>
          <a:pPr algn="just" rtl="0">
            <a:lnSpc>
              <a:spcPct val="114000"/>
            </a:lnSpc>
          </a:pPr>
          <a:r>
            <a:rPr lang="pl-PL" sz="1800" b="0" dirty="0">
              <a:effectLst/>
              <a:latin typeface="TitilliumText25L"/>
            </a:rPr>
            <a:t>wprowadzenia w przedsiębiorstwie </a:t>
          </a:r>
          <a:r>
            <a:rPr lang="pl-PL" sz="1800" b="1" dirty="0">
              <a:effectLst/>
              <a:latin typeface="TitilliumText25L"/>
            </a:rPr>
            <a:t>innowacji produktowej lub procesowej </a:t>
          </a:r>
          <a:r>
            <a:rPr lang="pl-PL" sz="1800" b="0" u="sng" dirty="0">
              <a:effectLst/>
              <a:latin typeface="TitilliumText25L"/>
            </a:rPr>
            <a:t>co najmniej na poziomie rynku regionalnego</a:t>
          </a:r>
          <a:r>
            <a:rPr lang="pl-PL" sz="1800" b="0" dirty="0">
              <a:effectLst/>
              <a:latin typeface="TitilliumText25L"/>
            </a:rPr>
            <a:t>, </a:t>
          </a:r>
          <a:r>
            <a:rPr lang="pl-PL" sz="1800" b="0" dirty="0">
              <a:latin typeface="TitilliumText25L"/>
            </a:rPr>
            <a:t>tj. w skali województwa zachodniopomorskiego</a:t>
          </a:r>
          <a:endParaRPr lang="pl-PL" sz="1400" b="1" dirty="0">
            <a:effectLst/>
            <a:latin typeface="TitilliumText25L"/>
          </a:endParaRPr>
        </a:p>
      </dgm:t>
    </dgm:pt>
    <dgm:pt modelId="{32FAE8F8-E358-489D-BE9E-05A2C46EE087}" type="parTrans" cxnId="{C1024BF9-4894-4CD9-95AC-F71A7A3721DB}">
      <dgm:prSet/>
      <dgm:spPr/>
      <dgm:t>
        <a:bodyPr/>
        <a:lstStyle/>
        <a:p>
          <a:endParaRPr lang="pl-PL"/>
        </a:p>
      </dgm:t>
    </dgm:pt>
    <dgm:pt modelId="{1AFB8E15-9E58-43D4-BFB5-8C062C885504}" type="sibTrans" cxnId="{C1024BF9-4894-4CD9-95AC-F71A7A3721DB}">
      <dgm:prSet/>
      <dgm:spPr/>
      <dgm:t>
        <a:bodyPr/>
        <a:lstStyle/>
        <a:p>
          <a:endParaRPr lang="pl-PL"/>
        </a:p>
      </dgm:t>
    </dgm:pt>
    <dgm:pt modelId="{7BA8834C-F2DD-4508-9AA9-D4AC39BED587}">
      <dgm:prSet custT="1"/>
      <dgm:spPr/>
      <dgm:t>
        <a:bodyPr/>
        <a:lstStyle/>
        <a:p>
          <a:pPr algn="just" rtl="0">
            <a:lnSpc>
              <a:spcPct val="114000"/>
            </a:lnSpc>
          </a:pPr>
          <a:r>
            <a:rPr lang="pl-PL" sz="1800" b="1" dirty="0">
              <a:effectLst/>
              <a:latin typeface="TitilliumText25L"/>
            </a:rPr>
            <a:t>podniesienia konkurencyjności przedsiębiorstwa</a:t>
          </a:r>
          <a:r>
            <a:rPr lang="pl-PL" sz="1800" b="0" dirty="0">
              <a:effectLst/>
              <a:latin typeface="TitilliumText25L"/>
            </a:rPr>
            <a:t> </a:t>
          </a:r>
          <a:r>
            <a:rPr lang="pl-PL" sz="1800" b="0" u="sng" dirty="0">
              <a:effectLst/>
              <a:latin typeface="TitilliumText25L"/>
            </a:rPr>
            <a:t>co najmniej na poziomie regionalnym</a:t>
          </a:r>
          <a:r>
            <a:rPr lang="pl-PL" sz="1800" b="0" dirty="0">
              <a:effectLst/>
              <a:latin typeface="TitilliumText25L"/>
            </a:rPr>
            <a:t>, </a:t>
          </a:r>
          <a:r>
            <a:rPr lang="pl-PL" sz="1800" b="0" dirty="0">
              <a:latin typeface="TitilliumText25L"/>
            </a:rPr>
            <a:t>tzn. zrealizowana inwestycja i jej rezultaty powinny przekładać się na poprawę pozycji przedsiębiorstwa wobec konkurencji (w działalności, której dotyczy projekt) w skali województwa zachodniopomorskiego</a:t>
          </a:r>
          <a:endParaRPr lang="pl-PL" sz="1800" b="0" dirty="0">
            <a:effectLst/>
            <a:latin typeface="TitilliumText25L"/>
          </a:endParaRPr>
        </a:p>
      </dgm:t>
    </dgm:pt>
    <dgm:pt modelId="{D695C41B-3E8F-45F3-A47B-6579B704F071}" type="parTrans" cxnId="{FD7D8A6B-AB9A-4B1E-8330-7E0EDEB7A03A}">
      <dgm:prSet/>
      <dgm:spPr/>
      <dgm:t>
        <a:bodyPr/>
        <a:lstStyle/>
        <a:p>
          <a:endParaRPr lang="pl-PL"/>
        </a:p>
      </dgm:t>
    </dgm:pt>
    <dgm:pt modelId="{49A74BA6-8981-43C4-BF97-42DA4753ECF7}" type="sibTrans" cxnId="{FD7D8A6B-AB9A-4B1E-8330-7E0EDEB7A03A}">
      <dgm:prSet/>
      <dgm:spPr/>
      <dgm:t>
        <a:bodyPr/>
        <a:lstStyle/>
        <a:p>
          <a:endParaRPr lang="pl-PL"/>
        </a:p>
      </dgm:t>
    </dgm:pt>
    <dgm:pt modelId="{CBBF89F3-C8F8-4D07-A7C6-2950C85A343D}">
      <dgm:prSet phldrT="[Tekst]" custT="1"/>
      <dgm:spPr/>
      <dgm:t>
        <a:bodyPr/>
        <a:lstStyle/>
        <a:p>
          <a:pPr algn="ctr" rtl="0">
            <a:lnSpc>
              <a:spcPct val="114000"/>
            </a:lnSpc>
          </a:pPr>
          <a:endParaRPr lang="pl-PL" sz="1050" b="1" dirty="0">
            <a:effectLst/>
            <a:latin typeface="TitilliumText25L"/>
          </a:endParaRPr>
        </a:p>
      </dgm:t>
    </dgm:pt>
    <dgm:pt modelId="{18D1A0AB-2C90-4B23-BF2D-06EBDEAF4733}" type="parTrans" cxnId="{B1144780-85E3-4CC3-B81A-B3771C91D478}">
      <dgm:prSet/>
      <dgm:spPr/>
      <dgm:t>
        <a:bodyPr/>
        <a:lstStyle/>
        <a:p>
          <a:endParaRPr lang="pl-PL"/>
        </a:p>
      </dgm:t>
    </dgm:pt>
    <dgm:pt modelId="{2CFEB73C-FB35-42D6-8605-DB80BFCF6506}" type="sibTrans" cxnId="{B1144780-85E3-4CC3-B81A-B3771C91D478}">
      <dgm:prSet/>
      <dgm:spPr/>
      <dgm:t>
        <a:bodyPr/>
        <a:lstStyle/>
        <a:p>
          <a:endParaRPr lang="pl-PL"/>
        </a:p>
      </dgm:t>
    </dgm:pt>
    <dgm:pt modelId="{894CA781-4041-4515-97EF-2247278DA420}">
      <dgm:prSet phldrT="[Tekst]" custT="1"/>
      <dgm:spPr/>
      <dgm:t>
        <a:bodyPr/>
        <a:lstStyle/>
        <a:p>
          <a:pPr algn="ctr" rtl="0">
            <a:lnSpc>
              <a:spcPct val="114000"/>
            </a:lnSpc>
          </a:pPr>
          <a:endParaRPr lang="pl-PL" sz="1050" b="1" dirty="0">
            <a:effectLst/>
            <a:latin typeface="TitilliumText25L"/>
          </a:endParaRPr>
        </a:p>
      </dgm:t>
    </dgm:pt>
    <dgm:pt modelId="{6DEB1374-5199-41D9-8566-6204850EDE51}" type="parTrans" cxnId="{E746D74F-8932-491A-A53D-EB4A38EC78CD}">
      <dgm:prSet/>
      <dgm:spPr/>
      <dgm:t>
        <a:bodyPr/>
        <a:lstStyle/>
        <a:p>
          <a:endParaRPr lang="pl-PL"/>
        </a:p>
      </dgm:t>
    </dgm:pt>
    <dgm:pt modelId="{AD1A81A7-9D2F-400A-BE9A-EB3980BAC954}" type="sibTrans" cxnId="{E746D74F-8932-491A-A53D-EB4A38EC78CD}">
      <dgm:prSet/>
      <dgm:spPr/>
      <dgm:t>
        <a:bodyPr/>
        <a:lstStyle/>
        <a:p>
          <a:endParaRPr lang="pl-PL"/>
        </a:p>
      </dgm:t>
    </dgm:pt>
    <dgm:pt modelId="{51430092-EF58-484D-A237-71EE6802F302}" type="pres">
      <dgm:prSet presAssocID="{F0A041C7-954E-45D7-84B0-657095E6AEC5}" presName="linearFlow" presStyleCnt="0">
        <dgm:presLayoutVars>
          <dgm:dir/>
          <dgm:animLvl val="lvl"/>
          <dgm:resizeHandles val="exact"/>
        </dgm:presLayoutVars>
      </dgm:prSet>
      <dgm:spPr/>
    </dgm:pt>
    <dgm:pt modelId="{1BC6CF64-556D-4A52-8FF3-BD0799D3BAA7}" type="pres">
      <dgm:prSet presAssocID="{6AE9B52D-C5A2-4593-8F28-D79197ECCE6D}" presName="composite" presStyleCnt="0"/>
      <dgm:spPr/>
    </dgm:pt>
    <dgm:pt modelId="{85CE090E-6809-43EE-B896-67ADBD03A867}" type="pres">
      <dgm:prSet presAssocID="{6AE9B52D-C5A2-4593-8F28-D79197ECCE6D}" presName="parentText" presStyleLbl="alignNode1" presStyleIdx="0" presStyleCnt="1" custScaleX="90450" custLinFactNeighborX="-245" custLinFactNeighborY="-20489">
        <dgm:presLayoutVars>
          <dgm:chMax val="1"/>
          <dgm:bulletEnabled val="1"/>
        </dgm:presLayoutVars>
      </dgm:prSet>
      <dgm:spPr/>
    </dgm:pt>
    <dgm:pt modelId="{F7F3F593-8493-4EB2-A51B-801AF5E239D1}" type="pres">
      <dgm:prSet presAssocID="{6AE9B52D-C5A2-4593-8F28-D79197ECCE6D}" presName="descendantText" presStyleLbl="alignAcc1" presStyleIdx="0" presStyleCnt="1" custScaleX="101869" custScaleY="171776" custLinFactNeighborX="-1022">
        <dgm:presLayoutVars>
          <dgm:bulletEnabled val="1"/>
        </dgm:presLayoutVars>
      </dgm:prSet>
      <dgm:spPr/>
    </dgm:pt>
  </dgm:ptLst>
  <dgm:cxnLst>
    <dgm:cxn modelId="{5D245F23-E3CD-4ED3-B53D-7705C306BE90}" type="presOf" srcId="{6AE9B52D-C5A2-4593-8F28-D79197ECCE6D}" destId="{85CE090E-6809-43EE-B896-67ADBD03A867}" srcOrd="0" destOrd="0" presId="urn:microsoft.com/office/officeart/2005/8/layout/chevron2"/>
    <dgm:cxn modelId="{4A56DE2A-3937-4FE4-9155-4A69DD6093E4}" type="presOf" srcId="{7BA8834C-F2DD-4508-9AA9-D4AC39BED587}" destId="{F7F3F593-8493-4EB2-A51B-801AF5E239D1}" srcOrd="0" destOrd="3" presId="urn:microsoft.com/office/officeart/2005/8/layout/chevron2"/>
    <dgm:cxn modelId="{621E705F-9DB4-4EA8-AE47-8509737EA2BD}" type="presOf" srcId="{894CA781-4041-4515-97EF-2247278DA420}" destId="{F7F3F593-8493-4EB2-A51B-801AF5E239D1}" srcOrd="0" destOrd="1" presId="urn:microsoft.com/office/officeart/2005/8/layout/chevron2"/>
    <dgm:cxn modelId="{248D6360-A3B4-4216-ADA3-1971B3D45436}" type="presOf" srcId="{CBBF89F3-C8F8-4D07-A7C6-2950C85A343D}" destId="{F7F3F593-8493-4EB2-A51B-801AF5E239D1}" srcOrd="0" destOrd="2" presId="urn:microsoft.com/office/officeart/2005/8/layout/chevron2"/>
    <dgm:cxn modelId="{CA8A6967-714C-4D92-8F4C-B02D18E6167B}" srcId="{F0A041C7-954E-45D7-84B0-657095E6AEC5}" destId="{6AE9B52D-C5A2-4593-8F28-D79197ECCE6D}" srcOrd="0" destOrd="0" parTransId="{AA2B2583-FFCB-4337-8E61-83B0DE32B559}" sibTransId="{CAE433F5-706A-4730-84B0-0404BCC22798}"/>
    <dgm:cxn modelId="{FD7D8A6B-AB9A-4B1E-8330-7E0EDEB7A03A}" srcId="{6AE9B52D-C5A2-4593-8F28-D79197ECCE6D}" destId="{7BA8834C-F2DD-4508-9AA9-D4AC39BED587}" srcOrd="3" destOrd="0" parTransId="{D695C41B-3E8F-45F3-A47B-6579B704F071}" sibTransId="{49A74BA6-8981-43C4-BF97-42DA4753ECF7}"/>
    <dgm:cxn modelId="{E746D74F-8932-491A-A53D-EB4A38EC78CD}" srcId="{6AE9B52D-C5A2-4593-8F28-D79197ECCE6D}" destId="{894CA781-4041-4515-97EF-2247278DA420}" srcOrd="1" destOrd="0" parTransId="{6DEB1374-5199-41D9-8566-6204850EDE51}" sibTransId="{AD1A81A7-9D2F-400A-BE9A-EB3980BAC954}"/>
    <dgm:cxn modelId="{B1144780-85E3-4CC3-B81A-B3771C91D478}" srcId="{6AE9B52D-C5A2-4593-8F28-D79197ECCE6D}" destId="{CBBF89F3-C8F8-4D07-A7C6-2950C85A343D}" srcOrd="2" destOrd="0" parTransId="{18D1A0AB-2C90-4B23-BF2D-06EBDEAF4733}" sibTransId="{2CFEB73C-FB35-42D6-8605-DB80BFCF6506}"/>
    <dgm:cxn modelId="{78E26CD2-6C3E-4964-9C8E-375E3298FC0E}" type="presOf" srcId="{F0A041C7-954E-45D7-84B0-657095E6AEC5}" destId="{51430092-EF58-484D-A237-71EE6802F302}" srcOrd="0" destOrd="0" presId="urn:microsoft.com/office/officeart/2005/8/layout/chevron2"/>
    <dgm:cxn modelId="{C0B1ADE5-808B-444B-89BD-8D2D37F093E1}" type="presOf" srcId="{C7C2BD33-DA47-49DE-81E0-90C6D711FB02}" destId="{F7F3F593-8493-4EB2-A51B-801AF5E239D1}" srcOrd="0" destOrd="0" presId="urn:microsoft.com/office/officeart/2005/8/layout/chevron2"/>
    <dgm:cxn modelId="{C1024BF9-4894-4CD9-95AC-F71A7A3721DB}" srcId="{6AE9B52D-C5A2-4593-8F28-D79197ECCE6D}" destId="{C7C2BD33-DA47-49DE-81E0-90C6D711FB02}" srcOrd="0" destOrd="0" parTransId="{32FAE8F8-E358-489D-BE9E-05A2C46EE087}" sibTransId="{1AFB8E15-9E58-43D4-BFB5-8C062C885504}"/>
    <dgm:cxn modelId="{17846BEF-FED3-4C05-8EC3-05C859C5D920}" type="presParOf" srcId="{51430092-EF58-484D-A237-71EE6802F302}" destId="{1BC6CF64-556D-4A52-8FF3-BD0799D3BAA7}" srcOrd="0" destOrd="0" presId="urn:microsoft.com/office/officeart/2005/8/layout/chevron2"/>
    <dgm:cxn modelId="{DE9E866E-EAB5-4656-A0E3-FE1AC2A41430}" type="presParOf" srcId="{1BC6CF64-556D-4A52-8FF3-BD0799D3BAA7}" destId="{85CE090E-6809-43EE-B896-67ADBD03A867}" srcOrd="0" destOrd="0" presId="urn:microsoft.com/office/officeart/2005/8/layout/chevron2"/>
    <dgm:cxn modelId="{DDBD176E-08C9-43C2-8415-1AC61823BA66}" type="presParOf" srcId="{1BC6CF64-556D-4A52-8FF3-BD0799D3BAA7}" destId="{F7F3F593-8493-4EB2-A51B-801AF5E239D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EF56399A-2A02-4D9A-A075-B4A595072A74}" type="doc">
      <dgm:prSet loTypeId="urn:microsoft.com/office/officeart/2005/8/layout/hierarchy3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610803E-60FA-4F10-ACB0-7FDAB6923D34}">
      <dgm:prSet phldrT="[Tekst]" custT="1"/>
      <dgm:spPr/>
      <dgm:t>
        <a:bodyPr/>
        <a:lstStyle/>
        <a:p>
          <a:r>
            <a:rPr lang="pl-PL" sz="1800" b="1" dirty="0">
              <a:latin typeface="Arial" panose="020B0604020202020204" pitchFamily="34" charset="0"/>
              <a:ea typeface="Batang" pitchFamily="18" charset="-127"/>
              <a:cs typeface="Arial" panose="020B0604020202020204" pitchFamily="34" charset="0"/>
            </a:rPr>
            <a:t>Formy dofinansowania</a:t>
          </a:r>
        </a:p>
      </dgm:t>
    </dgm:pt>
    <dgm:pt modelId="{4736DBF4-1DF6-4D58-8A52-28968427D675}" type="parTrans" cxnId="{0A19EE80-A95D-4935-A08E-30E9803E559C}">
      <dgm:prSet/>
      <dgm:spPr/>
      <dgm:t>
        <a:bodyPr/>
        <a:lstStyle/>
        <a:p>
          <a:endParaRPr lang="pl-PL"/>
        </a:p>
      </dgm:t>
    </dgm:pt>
    <dgm:pt modelId="{6A7CB78D-165F-4F14-ABC2-195D2E31FA45}" type="sibTrans" cxnId="{0A19EE80-A95D-4935-A08E-30E9803E559C}">
      <dgm:prSet/>
      <dgm:spPr/>
      <dgm:t>
        <a:bodyPr/>
        <a:lstStyle/>
        <a:p>
          <a:endParaRPr lang="pl-PL"/>
        </a:p>
      </dgm:t>
    </dgm:pt>
    <dgm:pt modelId="{2905A4AF-3EDE-4821-9822-6588A888E0DD}">
      <dgm:prSet phldrT="[Tekst]" custT="1"/>
      <dgm:spPr/>
      <dgm:t>
        <a:bodyPr/>
        <a:lstStyle/>
        <a:p>
          <a:r>
            <a:rPr lang="pl-PL" sz="1200" b="1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zaliczka (do 70% dofinansowania</a:t>
          </a:r>
          <a:r>
            <a:rPr lang="pl-PL" sz="1200" dirty="0">
              <a:latin typeface="Arial" pitchFamily="34" charset="0"/>
              <a:cs typeface="Arial" pitchFamily="34" charset="0"/>
            </a:rPr>
            <a:t>)</a:t>
          </a:r>
        </a:p>
      </dgm:t>
    </dgm:pt>
    <dgm:pt modelId="{283FB692-F4E9-4000-A2E6-196B00D4835E}" type="parTrans" cxnId="{5C795A5D-0215-4B86-8833-8D578A97092B}">
      <dgm:prSet/>
      <dgm:spPr/>
      <dgm:t>
        <a:bodyPr/>
        <a:lstStyle/>
        <a:p>
          <a:endParaRPr lang="pl-PL"/>
        </a:p>
      </dgm:t>
    </dgm:pt>
    <dgm:pt modelId="{5204000E-DA69-4722-905E-B0A6159DECF6}" type="sibTrans" cxnId="{5C795A5D-0215-4B86-8833-8D578A97092B}">
      <dgm:prSet/>
      <dgm:spPr/>
      <dgm:t>
        <a:bodyPr/>
        <a:lstStyle/>
        <a:p>
          <a:endParaRPr lang="pl-PL"/>
        </a:p>
      </dgm:t>
    </dgm:pt>
    <dgm:pt modelId="{CB3A8538-02B9-4A3D-AAC3-FE033E48AF32}">
      <dgm:prSet phldrT="[Tekst]" custT="1"/>
      <dgm:spPr/>
      <dgm:t>
        <a:bodyPr/>
        <a:lstStyle/>
        <a:p>
          <a:r>
            <a:rPr lang="pl-PL" sz="1200" b="1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refundacja</a:t>
          </a:r>
        </a:p>
      </dgm:t>
    </dgm:pt>
    <dgm:pt modelId="{3D648DCD-C7B2-49EE-9C01-C552B78EE8A2}" type="parTrans" cxnId="{F01EC88F-F1B9-403F-8C32-5E40134B187B}">
      <dgm:prSet/>
      <dgm:spPr/>
      <dgm:t>
        <a:bodyPr/>
        <a:lstStyle/>
        <a:p>
          <a:endParaRPr lang="pl-PL"/>
        </a:p>
      </dgm:t>
    </dgm:pt>
    <dgm:pt modelId="{933A83D5-5447-48C1-80C1-84029EC3337F}" type="sibTrans" cxnId="{F01EC88F-F1B9-403F-8C32-5E40134B187B}">
      <dgm:prSet/>
      <dgm:spPr/>
      <dgm:t>
        <a:bodyPr/>
        <a:lstStyle/>
        <a:p>
          <a:endParaRPr lang="pl-PL"/>
        </a:p>
      </dgm:t>
    </dgm:pt>
    <dgm:pt modelId="{16A69EFC-BE51-414F-A1BE-10A1DB8795BD}" type="pres">
      <dgm:prSet presAssocID="{EF56399A-2A02-4D9A-A075-B4A595072A7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4673D3D-F00F-4166-A331-F0B2B15B5B5E}" type="pres">
      <dgm:prSet presAssocID="{F610803E-60FA-4F10-ACB0-7FDAB6923D34}" presName="root" presStyleCnt="0"/>
      <dgm:spPr/>
    </dgm:pt>
    <dgm:pt modelId="{DE9E6AD5-3D86-435A-9E35-6FB1A78B9EDF}" type="pres">
      <dgm:prSet presAssocID="{F610803E-60FA-4F10-ACB0-7FDAB6923D34}" presName="rootComposite" presStyleCnt="0"/>
      <dgm:spPr/>
    </dgm:pt>
    <dgm:pt modelId="{89A2B0D8-5568-40DC-88C5-902143B50576}" type="pres">
      <dgm:prSet presAssocID="{F610803E-60FA-4F10-ACB0-7FDAB6923D34}" presName="rootText" presStyleLbl="node1" presStyleIdx="0" presStyleCnt="1" custScaleX="347661"/>
      <dgm:spPr/>
    </dgm:pt>
    <dgm:pt modelId="{17CD202A-33AA-4D4A-AEE0-B6251E233F28}" type="pres">
      <dgm:prSet presAssocID="{F610803E-60FA-4F10-ACB0-7FDAB6923D34}" presName="rootConnector" presStyleLbl="node1" presStyleIdx="0" presStyleCnt="1"/>
      <dgm:spPr/>
    </dgm:pt>
    <dgm:pt modelId="{9DD57EF5-1EA9-4FE5-9D30-EDDB25186E5F}" type="pres">
      <dgm:prSet presAssocID="{F610803E-60FA-4F10-ACB0-7FDAB6923D34}" presName="childShape" presStyleCnt="0"/>
      <dgm:spPr/>
    </dgm:pt>
    <dgm:pt modelId="{71A40D1B-FDEC-4FE4-B451-718EF7CEC3DD}" type="pres">
      <dgm:prSet presAssocID="{283FB692-F4E9-4000-A2E6-196B00D4835E}" presName="Name13" presStyleLbl="parChTrans1D2" presStyleIdx="0" presStyleCnt="2"/>
      <dgm:spPr/>
    </dgm:pt>
    <dgm:pt modelId="{AF4FD813-1AEE-436A-B1A1-7A4E6CA6D056}" type="pres">
      <dgm:prSet presAssocID="{2905A4AF-3EDE-4821-9822-6588A888E0DD}" presName="childText" presStyleLbl="bgAcc1" presStyleIdx="0" presStyleCnt="2" custScaleX="389474">
        <dgm:presLayoutVars>
          <dgm:bulletEnabled val="1"/>
        </dgm:presLayoutVars>
      </dgm:prSet>
      <dgm:spPr/>
    </dgm:pt>
    <dgm:pt modelId="{291DFDA6-CB72-4686-A956-097262CBCA99}" type="pres">
      <dgm:prSet presAssocID="{3D648DCD-C7B2-49EE-9C01-C552B78EE8A2}" presName="Name13" presStyleLbl="parChTrans1D2" presStyleIdx="1" presStyleCnt="2"/>
      <dgm:spPr/>
    </dgm:pt>
    <dgm:pt modelId="{40907B9A-8A54-4D55-B0D3-36E8F62227CC}" type="pres">
      <dgm:prSet presAssocID="{CB3A8538-02B9-4A3D-AAC3-FE033E48AF32}" presName="childText" presStyleLbl="bgAcc1" presStyleIdx="1" presStyleCnt="2" custScaleX="403900" custLinFactNeighborX="32849" custLinFactNeighborY="-4578">
        <dgm:presLayoutVars>
          <dgm:bulletEnabled val="1"/>
        </dgm:presLayoutVars>
      </dgm:prSet>
      <dgm:spPr/>
    </dgm:pt>
  </dgm:ptLst>
  <dgm:cxnLst>
    <dgm:cxn modelId="{A795B621-5BB1-4C06-B1C5-759AEFBB2EFE}" type="presOf" srcId="{EF56399A-2A02-4D9A-A075-B4A595072A74}" destId="{16A69EFC-BE51-414F-A1BE-10A1DB8795BD}" srcOrd="0" destOrd="0" presId="urn:microsoft.com/office/officeart/2005/8/layout/hierarchy3"/>
    <dgm:cxn modelId="{5C795A5D-0215-4B86-8833-8D578A97092B}" srcId="{F610803E-60FA-4F10-ACB0-7FDAB6923D34}" destId="{2905A4AF-3EDE-4821-9822-6588A888E0DD}" srcOrd="0" destOrd="0" parTransId="{283FB692-F4E9-4000-A2E6-196B00D4835E}" sibTransId="{5204000E-DA69-4722-905E-B0A6159DECF6}"/>
    <dgm:cxn modelId="{6337FB49-C87D-4443-B412-9CFBAE7A8BD9}" type="presOf" srcId="{283FB692-F4E9-4000-A2E6-196B00D4835E}" destId="{71A40D1B-FDEC-4FE4-B451-718EF7CEC3DD}" srcOrd="0" destOrd="0" presId="urn:microsoft.com/office/officeart/2005/8/layout/hierarchy3"/>
    <dgm:cxn modelId="{7CDD6972-8CCD-4B1E-9607-E93A574A04BA}" type="presOf" srcId="{CB3A8538-02B9-4A3D-AAC3-FE033E48AF32}" destId="{40907B9A-8A54-4D55-B0D3-36E8F62227CC}" srcOrd="0" destOrd="0" presId="urn:microsoft.com/office/officeart/2005/8/layout/hierarchy3"/>
    <dgm:cxn modelId="{C6199159-CD56-4865-A928-47A8684EE148}" type="presOf" srcId="{3D648DCD-C7B2-49EE-9C01-C552B78EE8A2}" destId="{291DFDA6-CB72-4686-A956-097262CBCA99}" srcOrd="0" destOrd="0" presId="urn:microsoft.com/office/officeart/2005/8/layout/hierarchy3"/>
    <dgm:cxn modelId="{0A19EE80-A95D-4935-A08E-30E9803E559C}" srcId="{EF56399A-2A02-4D9A-A075-B4A595072A74}" destId="{F610803E-60FA-4F10-ACB0-7FDAB6923D34}" srcOrd="0" destOrd="0" parTransId="{4736DBF4-1DF6-4D58-8A52-28968427D675}" sibTransId="{6A7CB78D-165F-4F14-ABC2-195D2E31FA45}"/>
    <dgm:cxn modelId="{F01EC88F-F1B9-403F-8C32-5E40134B187B}" srcId="{F610803E-60FA-4F10-ACB0-7FDAB6923D34}" destId="{CB3A8538-02B9-4A3D-AAC3-FE033E48AF32}" srcOrd="1" destOrd="0" parTransId="{3D648DCD-C7B2-49EE-9C01-C552B78EE8A2}" sibTransId="{933A83D5-5447-48C1-80C1-84029EC3337F}"/>
    <dgm:cxn modelId="{17A15799-E16C-4D2E-883B-A7AE79B3B565}" type="presOf" srcId="{F610803E-60FA-4F10-ACB0-7FDAB6923D34}" destId="{17CD202A-33AA-4D4A-AEE0-B6251E233F28}" srcOrd="1" destOrd="0" presId="urn:microsoft.com/office/officeart/2005/8/layout/hierarchy3"/>
    <dgm:cxn modelId="{6509579B-0F50-4A74-94BF-D4CC845EA2EB}" type="presOf" srcId="{2905A4AF-3EDE-4821-9822-6588A888E0DD}" destId="{AF4FD813-1AEE-436A-B1A1-7A4E6CA6D056}" srcOrd="0" destOrd="0" presId="urn:microsoft.com/office/officeart/2005/8/layout/hierarchy3"/>
    <dgm:cxn modelId="{8358AADE-7412-4BF5-B3C6-AA6DC747041B}" type="presOf" srcId="{F610803E-60FA-4F10-ACB0-7FDAB6923D34}" destId="{89A2B0D8-5568-40DC-88C5-902143B50576}" srcOrd="0" destOrd="0" presId="urn:microsoft.com/office/officeart/2005/8/layout/hierarchy3"/>
    <dgm:cxn modelId="{1B88278C-C85A-4CAD-8DDA-55C3FCA24064}" type="presParOf" srcId="{16A69EFC-BE51-414F-A1BE-10A1DB8795BD}" destId="{04673D3D-F00F-4166-A331-F0B2B15B5B5E}" srcOrd="0" destOrd="0" presId="urn:microsoft.com/office/officeart/2005/8/layout/hierarchy3"/>
    <dgm:cxn modelId="{0F4A27CD-5383-4AC3-BEE4-E2A5D97FAD7B}" type="presParOf" srcId="{04673D3D-F00F-4166-A331-F0B2B15B5B5E}" destId="{DE9E6AD5-3D86-435A-9E35-6FB1A78B9EDF}" srcOrd="0" destOrd="0" presId="urn:microsoft.com/office/officeart/2005/8/layout/hierarchy3"/>
    <dgm:cxn modelId="{A7F37787-590A-4B15-AA04-44AE607E773E}" type="presParOf" srcId="{DE9E6AD5-3D86-435A-9E35-6FB1A78B9EDF}" destId="{89A2B0D8-5568-40DC-88C5-902143B50576}" srcOrd="0" destOrd="0" presId="urn:microsoft.com/office/officeart/2005/8/layout/hierarchy3"/>
    <dgm:cxn modelId="{8EE22507-AF8E-4929-9E01-3DB7FD54B938}" type="presParOf" srcId="{DE9E6AD5-3D86-435A-9E35-6FB1A78B9EDF}" destId="{17CD202A-33AA-4D4A-AEE0-B6251E233F28}" srcOrd="1" destOrd="0" presId="urn:microsoft.com/office/officeart/2005/8/layout/hierarchy3"/>
    <dgm:cxn modelId="{05C877A3-CF4F-4060-A9A7-6CA490F6B7A8}" type="presParOf" srcId="{04673D3D-F00F-4166-A331-F0B2B15B5B5E}" destId="{9DD57EF5-1EA9-4FE5-9D30-EDDB25186E5F}" srcOrd="1" destOrd="0" presId="urn:microsoft.com/office/officeart/2005/8/layout/hierarchy3"/>
    <dgm:cxn modelId="{A0C1B457-A0C7-4537-AD33-8A4029DA53B5}" type="presParOf" srcId="{9DD57EF5-1EA9-4FE5-9D30-EDDB25186E5F}" destId="{71A40D1B-FDEC-4FE4-B451-718EF7CEC3DD}" srcOrd="0" destOrd="0" presId="urn:microsoft.com/office/officeart/2005/8/layout/hierarchy3"/>
    <dgm:cxn modelId="{806BBF48-012A-4FB6-8D94-658AEDF58385}" type="presParOf" srcId="{9DD57EF5-1EA9-4FE5-9D30-EDDB25186E5F}" destId="{AF4FD813-1AEE-436A-B1A1-7A4E6CA6D056}" srcOrd="1" destOrd="0" presId="urn:microsoft.com/office/officeart/2005/8/layout/hierarchy3"/>
    <dgm:cxn modelId="{FAF83AC1-8A0E-41B4-BB66-098F2D248810}" type="presParOf" srcId="{9DD57EF5-1EA9-4FE5-9D30-EDDB25186E5F}" destId="{291DFDA6-CB72-4686-A956-097262CBCA99}" srcOrd="2" destOrd="0" presId="urn:microsoft.com/office/officeart/2005/8/layout/hierarchy3"/>
    <dgm:cxn modelId="{0DA949CB-B6B5-4112-8402-396498ACF7B5}" type="presParOf" srcId="{9DD57EF5-1EA9-4FE5-9D30-EDDB25186E5F}" destId="{40907B9A-8A54-4D55-B0D3-36E8F62227CC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FA5D9A60-E285-49B6-9ECE-44CD3F30E493}" type="doc">
      <dgm:prSet loTypeId="urn:microsoft.com/office/officeart/2005/8/layout/hierarchy3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425E91FF-4818-4F99-BE48-A6C5E14EEFEA}">
      <dgm:prSet phldrT="[Tekst]" custT="1"/>
      <dgm:spPr/>
      <dgm:t>
        <a:bodyPr/>
        <a:lstStyle/>
        <a:p>
          <a:r>
            <a:rPr lang="pl-PL" sz="1800" b="1" dirty="0">
              <a:latin typeface="Arial" panose="020B0604020202020204" pitchFamily="34" charset="0"/>
              <a:ea typeface="Batang" pitchFamily="18" charset="-127"/>
              <a:cs typeface="Arial" panose="020B0604020202020204" pitchFamily="34" charset="0"/>
            </a:rPr>
            <a:t>Udzielanie zamówień w projekcie</a:t>
          </a:r>
        </a:p>
      </dgm:t>
    </dgm:pt>
    <dgm:pt modelId="{EE87FA0C-7BB8-4006-A69E-AD4275F57FC0}" type="parTrans" cxnId="{0363F805-554C-40F8-BA8C-453A8E85C4EC}">
      <dgm:prSet/>
      <dgm:spPr/>
      <dgm:t>
        <a:bodyPr/>
        <a:lstStyle/>
        <a:p>
          <a:endParaRPr lang="pl-PL"/>
        </a:p>
      </dgm:t>
    </dgm:pt>
    <dgm:pt modelId="{8D1BFE2D-996D-407D-BE57-0A022639BE66}" type="sibTrans" cxnId="{0363F805-554C-40F8-BA8C-453A8E85C4EC}">
      <dgm:prSet/>
      <dgm:spPr/>
      <dgm:t>
        <a:bodyPr/>
        <a:lstStyle/>
        <a:p>
          <a:endParaRPr lang="pl-PL"/>
        </a:p>
      </dgm:t>
    </dgm:pt>
    <dgm:pt modelId="{60C20EC1-B7D9-4D1F-9C38-6BE7485E6A6E}">
      <dgm:prSet phldrT="[Tekst]" custT="1"/>
      <dgm:spPr/>
      <dgm:t>
        <a:bodyPr/>
        <a:lstStyle/>
        <a:p>
          <a:pPr algn="ctr"/>
          <a:r>
            <a:rPr lang="pl-PL" sz="1100" b="1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Wytyczne Ministra Inwestycji i Rozwoju w zakresie kwalifikowalności wydatków w ramach Europejskiego Funduszu Rozwoju Regionalnego, Europejskiego Funduszu Społecznego oraz Funduszu Spójności na lata 2014-2020 dnia 22 sierpnia 2019 r.</a:t>
          </a:r>
        </a:p>
      </dgm:t>
    </dgm:pt>
    <dgm:pt modelId="{7C343929-F826-4C69-AD04-CBC8504FB217}" type="parTrans" cxnId="{0904F597-9C00-4A08-8137-AD1C7A75817E}">
      <dgm:prSet/>
      <dgm:spPr/>
      <dgm:t>
        <a:bodyPr/>
        <a:lstStyle/>
        <a:p>
          <a:endParaRPr lang="pl-PL"/>
        </a:p>
      </dgm:t>
    </dgm:pt>
    <dgm:pt modelId="{AE66DBE2-6B71-4B6D-817A-A87CE89FF931}" type="sibTrans" cxnId="{0904F597-9C00-4A08-8137-AD1C7A75817E}">
      <dgm:prSet/>
      <dgm:spPr/>
      <dgm:t>
        <a:bodyPr/>
        <a:lstStyle/>
        <a:p>
          <a:endParaRPr lang="pl-PL"/>
        </a:p>
      </dgm:t>
    </dgm:pt>
    <dgm:pt modelId="{584D7D00-3499-4D5A-AD65-796AA1D60B40}">
      <dgm:prSet phldrT="[Tekst]" custT="1"/>
      <dgm:spPr/>
      <dgm:t>
        <a:bodyPr/>
        <a:lstStyle/>
        <a:p>
          <a:r>
            <a:rPr lang="pl-PL" sz="1100" b="1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Zasady w zakresie udzielania zamówień w projektach realizowanych w ramach Regionalnego Programu Operacyjnego </a:t>
          </a:r>
          <a:br>
            <a:rPr lang="pl-PL" sz="1100" b="1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</a:br>
          <a:r>
            <a:rPr lang="pl-PL" sz="1100" b="1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Województwa Zachodniopomorskiego 2014-2020 </a:t>
          </a:r>
        </a:p>
        <a:p>
          <a:r>
            <a:rPr lang="pl-PL" sz="1100" b="1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(załącznik nr 5 do umowy o dofinansowanie)</a:t>
          </a:r>
        </a:p>
      </dgm:t>
    </dgm:pt>
    <dgm:pt modelId="{8BEBB733-6F89-420D-BC9A-ED0C45001166}" type="parTrans" cxnId="{4F0E812C-B066-4FFD-A93A-3FF2FC09DCE4}">
      <dgm:prSet/>
      <dgm:spPr/>
      <dgm:t>
        <a:bodyPr/>
        <a:lstStyle/>
        <a:p>
          <a:endParaRPr lang="pl-PL"/>
        </a:p>
      </dgm:t>
    </dgm:pt>
    <dgm:pt modelId="{3BF24D34-F640-4FA9-AA6F-60D925FFA76B}" type="sibTrans" cxnId="{4F0E812C-B066-4FFD-A93A-3FF2FC09DCE4}">
      <dgm:prSet/>
      <dgm:spPr/>
      <dgm:t>
        <a:bodyPr/>
        <a:lstStyle/>
        <a:p>
          <a:endParaRPr lang="pl-PL"/>
        </a:p>
      </dgm:t>
    </dgm:pt>
    <dgm:pt modelId="{428AB42B-957D-4C17-9914-2E1AF17F6A3D}" type="pres">
      <dgm:prSet presAssocID="{FA5D9A60-E285-49B6-9ECE-44CD3F30E49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800C5FC-BED5-47BF-9C32-89A122AFA9F3}" type="pres">
      <dgm:prSet presAssocID="{425E91FF-4818-4F99-BE48-A6C5E14EEFEA}" presName="root" presStyleCnt="0"/>
      <dgm:spPr/>
    </dgm:pt>
    <dgm:pt modelId="{184146EB-9D0E-4CF8-A986-AA19DCFE28AE}" type="pres">
      <dgm:prSet presAssocID="{425E91FF-4818-4F99-BE48-A6C5E14EEFEA}" presName="rootComposite" presStyleCnt="0"/>
      <dgm:spPr/>
    </dgm:pt>
    <dgm:pt modelId="{8E955426-A0AE-429E-A256-87540A5131AC}" type="pres">
      <dgm:prSet presAssocID="{425E91FF-4818-4F99-BE48-A6C5E14EEFEA}" presName="rootText" presStyleLbl="node1" presStyleIdx="0" presStyleCnt="1" custScaleX="253132" custScaleY="50763"/>
      <dgm:spPr/>
    </dgm:pt>
    <dgm:pt modelId="{F55A78B9-DFE8-4AC2-9237-62768A4726BA}" type="pres">
      <dgm:prSet presAssocID="{425E91FF-4818-4F99-BE48-A6C5E14EEFEA}" presName="rootConnector" presStyleLbl="node1" presStyleIdx="0" presStyleCnt="1"/>
      <dgm:spPr/>
    </dgm:pt>
    <dgm:pt modelId="{3E56FFE0-8E5B-4227-A6BE-96E54D7ED8E4}" type="pres">
      <dgm:prSet presAssocID="{425E91FF-4818-4F99-BE48-A6C5E14EEFEA}" presName="childShape" presStyleCnt="0"/>
      <dgm:spPr/>
    </dgm:pt>
    <dgm:pt modelId="{C6BF4011-1F07-46EC-A165-7F1CD291B21E}" type="pres">
      <dgm:prSet presAssocID="{7C343929-F826-4C69-AD04-CBC8504FB217}" presName="Name13" presStyleLbl="parChTrans1D2" presStyleIdx="0" presStyleCnt="2"/>
      <dgm:spPr/>
    </dgm:pt>
    <dgm:pt modelId="{29197EC5-8815-4F40-941F-EF549772B645}" type="pres">
      <dgm:prSet presAssocID="{60C20EC1-B7D9-4D1F-9C38-6BE7485E6A6E}" presName="childText" presStyleLbl="bgAcc1" presStyleIdx="0" presStyleCnt="2" custScaleX="263856" custScaleY="74837">
        <dgm:presLayoutVars>
          <dgm:bulletEnabled val="1"/>
        </dgm:presLayoutVars>
      </dgm:prSet>
      <dgm:spPr/>
    </dgm:pt>
    <dgm:pt modelId="{7FD87A82-48D0-4E2F-9C98-7C84ED72E962}" type="pres">
      <dgm:prSet presAssocID="{8BEBB733-6F89-420D-BC9A-ED0C45001166}" presName="Name13" presStyleLbl="parChTrans1D2" presStyleIdx="1" presStyleCnt="2"/>
      <dgm:spPr/>
    </dgm:pt>
    <dgm:pt modelId="{3D3DA9B0-BE9E-4640-B185-CC53955F9684}" type="pres">
      <dgm:prSet presAssocID="{584D7D00-3499-4D5A-AD65-796AA1D60B40}" presName="childText" presStyleLbl="bgAcc1" presStyleIdx="1" presStyleCnt="2" custScaleX="264604" custScaleY="73484">
        <dgm:presLayoutVars>
          <dgm:bulletEnabled val="1"/>
        </dgm:presLayoutVars>
      </dgm:prSet>
      <dgm:spPr/>
    </dgm:pt>
  </dgm:ptLst>
  <dgm:cxnLst>
    <dgm:cxn modelId="{BF089601-80B6-47EA-B141-46BDE1790A56}" type="presOf" srcId="{60C20EC1-B7D9-4D1F-9C38-6BE7485E6A6E}" destId="{29197EC5-8815-4F40-941F-EF549772B645}" srcOrd="0" destOrd="0" presId="urn:microsoft.com/office/officeart/2005/8/layout/hierarchy3"/>
    <dgm:cxn modelId="{0363F805-554C-40F8-BA8C-453A8E85C4EC}" srcId="{FA5D9A60-E285-49B6-9ECE-44CD3F30E493}" destId="{425E91FF-4818-4F99-BE48-A6C5E14EEFEA}" srcOrd="0" destOrd="0" parTransId="{EE87FA0C-7BB8-4006-A69E-AD4275F57FC0}" sibTransId="{8D1BFE2D-996D-407D-BE57-0A022639BE66}"/>
    <dgm:cxn modelId="{D92E070A-FDF5-405D-BA7C-454619D1B87A}" type="presOf" srcId="{425E91FF-4818-4F99-BE48-A6C5E14EEFEA}" destId="{8E955426-A0AE-429E-A256-87540A5131AC}" srcOrd="0" destOrd="0" presId="urn:microsoft.com/office/officeart/2005/8/layout/hierarchy3"/>
    <dgm:cxn modelId="{4F0E812C-B066-4FFD-A93A-3FF2FC09DCE4}" srcId="{425E91FF-4818-4F99-BE48-A6C5E14EEFEA}" destId="{584D7D00-3499-4D5A-AD65-796AA1D60B40}" srcOrd="1" destOrd="0" parTransId="{8BEBB733-6F89-420D-BC9A-ED0C45001166}" sibTransId="{3BF24D34-F640-4FA9-AA6F-60D925FFA76B}"/>
    <dgm:cxn modelId="{B0208A36-6CAB-4134-AD42-4D04D7F87A78}" type="presOf" srcId="{584D7D00-3499-4D5A-AD65-796AA1D60B40}" destId="{3D3DA9B0-BE9E-4640-B185-CC53955F9684}" srcOrd="0" destOrd="0" presId="urn:microsoft.com/office/officeart/2005/8/layout/hierarchy3"/>
    <dgm:cxn modelId="{0904F597-9C00-4A08-8137-AD1C7A75817E}" srcId="{425E91FF-4818-4F99-BE48-A6C5E14EEFEA}" destId="{60C20EC1-B7D9-4D1F-9C38-6BE7485E6A6E}" srcOrd="0" destOrd="0" parTransId="{7C343929-F826-4C69-AD04-CBC8504FB217}" sibTransId="{AE66DBE2-6B71-4B6D-817A-A87CE89FF931}"/>
    <dgm:cxn modelId="{90D36AAF-0807-4BB3-BC72-5AEDE1688D41}" type="presOf" srcId="{425E91FF-4818-4F99-BE48-A6C5E14EEFEA}" destId="{F55A78B9-DFE8-4AC2-9237-62768A4726BA}" srcOrd="1" destOrd="0" presId="urn:microsoft.com/office/officeart/2005/8/layout/hierarchy3"/>
    <dgm:cxn modelId="{A84CE5B3-8FFF-4EF4-BD6F-DD6982D3D5BD}" type="presOf" srcId="{FA5D9A60-E285-49B6-9ECE-44CD3F30E493}" destId="{428AB42B-957D-4C17-9914-2E1AF17F6A3D}" srcOrd="0" destOrd="0" presId="urn:microsoft.com/office/officeart/2005/8/layout/hierarchy3"/>
    <dgm:cxn modelId="{E272FDCA-27B9-40AD-848C-C5E91E15AB3A}" type="presOf" srcId="{7C343929-F826-4C69-AD04-CBC8504FB217}" destId="{C6BF4011-1F07-46EC-A165-7F1CD291B21E}" srcOrd="0" destOrd="0" presId="urn:microsoft.com/office/officeart/2005/8/layout/hierarchy3"/>
    <dgm:cxn modelId="{A98217F4-64D1-44BA-8DD0-6D89CCFC418C}" type="presOf" srcId="{8BEBB733-6F89-420D-BC9A-ED0C45001166}" destId="{7FD87A82-48D0-4E2F-9C98-7C84ED72E962}" srcOrd="0" destOrd="0" presId="urn:microsoft.com/office/officeart/2005/8/layout/hierarchy3"/>
    <dgm:cxn modelId="{43F913C6-ED60-4ED8-A5D5-061205E12C1E}" type="presParOf" srcId="{428AB42B-957D-4C17-9914-2E1AF17F6A3D}" destId="{C800C5FC-BED5-47BF-9C32-89A122AFA9F3}" srcOrd="0" destOrd="0" presId="urn:microsoft.com/office/officeart/2005/8/layout/hierarchy3"/>
    <dgm:cxn modelId="{B9020A3C-5BDD-4C7E-8C50-93DF0DAFDB12}" type="presParOf" srcId="{C800C5FC-BED5-47BF-9C32-89A122AFA9F3}" destId="{184146EB-9D0E-4CF8-A986-AA19DCFE28AE}" srcOrd="0" destOrd="0" presId="urn:microsoft.com/office/officeart/2005/8/layout/hierarchy3"/>
    <dgm:cxn modelId="{A152510C-8662-49D2-B889-0D72D9A7BFE9}" type="presParOf" srcId="{184146EB-9D0E-4CF8-A986-AA19DCFE28AE}" destId="{8E955426-A0AE-429E-A256-87540A5131AC}" srcOrd="0" destOrd="0" presId="urn:microsoft.com/office/officeart/2005/8/layout/hierarchy3"/>
    <dgm:cxn modelId="{8FC961A9-8FD5-4D9B-8719-CC2E0E34FFEE}" type="presParOf" srcId="{184146EB-9D0E-4CF8-A986-AA19DCFE28AE}" destId="{F55A78B9-DFE8-4AC2-9237-62768A4726BA}" srcOrd="1" destOrd="0" presId="urn:microsoft.com/office/officeart/2005/8/layout/hierarchy3"/>
    <dgm:cxn modelId="{A7F12355-D242-41C5-A1F8-7975D6CD64A1}" type="presParOf" srcId="{C800C5FC-BED5-47BF-9C32-89A122AFA9F3}" destId="{3E56FFE0-8E5B-4227-A6BE-96E54D7ED8E4}" srcOrd="1" destOrd="0" presId="urn:microsoft.com/office/officeart/2005/8/layout/hierarchy3"/>
    <dgm:cxn modelId="{2703DEB6-C71B-4FB1-9B6F-D11F680B5258}" type="presParOf" srcId="{3E56FFE0-8E5B-4227-A6BE-96E54D7ED8E4}" destId="{C6BF4011-1F07-46EC-A165-7F1CD291B21E}" srcOrd="0" destOrd="0" presId="urn:microsoft.com/office/officeart/2005/8/layout/hierarchy3"/>
    <dgm:cxn modelId="{2C1B7E32-D69E-4105-99D5-80707786334E}" type="presParOf" srcId="{3E56FFE0-8E5B-4227-A6BE-96E54D7ED8E4}" destId="{29197EC5-8815-4F40-941F-EF549772B645}" srcOrd="1" destOrd="0" presId="urn:microsoft.com/office/officeart/2005/8/layout/hierarchy3"/>
    <dgm:cxn modelId="{CD0B2416-1345-401D-AE51-6652C33AE43F}" type="presParOf" srcId="{3E56FFE0-8E5B-4227-A6BE-96E54D7ED8E4}" destId="{7FD87A82-48D0-4E2F-9C98-7C84ED72E962}" srcOrd="2" destOrd="0" presId="urn:microsoft.com/office/officeart/2005/8/layout/hierarchy3"/>
    <dgm:cxn modelId="{3AD32227-78BC-4EE2-A040-9ED05675C641}" type="presParOf" srcId="{3E56FFE0-8E5B-4227-A6BE-96E54D7ED8E4}" destId="{3D3DA9B0-BE9E-4640-B185-CC53955F9684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FB5747-3913-4311-BE14-5A69D1DE1F72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1572FA90-A026-4EA3-8C1A-571C91137E63}">
      <dgm:prSet phldrT="[Teks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RJP</a:t>
          </a:r>
          <a:r>
            <a:rPr lang="pl-PL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r>
            <a:rPr lang="pl-PL" sz="1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liczba pracowników zatrudnionych w pełnym wymiarze czasu pracy </a:t>
          </a:r>
          <a:br>
            <a:rPr lang="pl-PL" sz="1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pl-PL" sz="1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(w obrębie danego przedsiębiorstwa </a:t>
          </a:r>
          <a:br>
            <a:rPr lang="pl-PL" sz="1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pl-PL" sz="13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lub w jego imieniu) w ciągu całego uwzględnianego roku</a:t>
          </a:r>
        </a:p>
      </dgm:t>
    </dgm:pt>
    <dgm:pt modelId="{6A2FA86F-04FB-4956-AE1F-4C57C460E638}" type="parTrans" cxnId="{17B504ED-490C-465A-BD5D-3F9F175C632F}">
      <dgm:prSet/>
      <dgm:spPr/>
      <dgm:t>
        <a:bodyPr/>
        <a:lstStyle/>
        <a:p>
          <a:endParaRPr lang="pl-PL"/>
        </a:p>
      </dgm:t>
    </dgm:pt>
    <dgm:pt modelId="{7D515056-57CE-4B71-9143-AD998E368F27}" type="sibTrans" cxnId="{17B504ED-490C-465A-BD5D-3F9F175C632F}">
      <dgm:prSet/>
      <dgm:spPr/>
      <dgm:t>
        <a:bodyPr/>
        <a:lstStyle/>
        <a:p>
          <a:endParaRPr lang="pl-PL"/>
        </a:p>
      </dgm:t>
    </dgm:pt>
    <dgm:pt modelId="{9018CF38-25D1-4CF5-AF12-9F8C8FFA459A}">
      <dgm:prSet phldrT="[Teks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 sz="1400" baseline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pracownicy</a:t>
          </a:r>
          <a:endParaRPr lang="pl-PL" sz="1400" dirty="0"/>
        </a:p>
      </dgm:t>
    </dgm:pt>
    <dgm:pt modelId="{9C8CA7A4-1B57-40A6-9252-1D643ACA5437}" type="parTrans" cxnId="{5C8F69AD-CA8D-43EA-9874-197C77937979}">
      <dgm:prSet/>
      <dgm:spPr/>
      <dgm:t>
        <a:bodyPr/>
        <a:lstStyle/>
        <a:p>
          <a:endParaRPr lang="pl-PL"/>
        </a:p>
      </dgm:t>
    </dgm:pt>
    <dgm:pt modelId="{B81C5CA0-345C-41ED-B52D-99F7C64FE7E6}" type="sibTrans" cxnId="{5C8F69AD-CA8D-43EA-9874-197C77937979}">
      <dgm:prSet/>
      <dgm:spPr/>
      <dgm:t>
        <a:bodyPr/>
        <a:lstStyle/>
        <a:p>
          <a:endParaRPr lang="pl-PL"/>
        </a:p>
      </dgm:t>
    </dgm:pt>
    <dgm:pt modelId="{C2B8E878-79B6-4973-B02A-F9F1BC0CA360}">
      <dgm:prSet phldrT="[Teks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osoby uważane za pracowników na mocy prawa krajowego</a:t>
          </a:r>
          <a:endParaRPr lang="pl-PL" sz="1400" dirty="0"/>
        </a:p>
      </dgm:t>
    </dgm:pt>
    <dgm:pt modelId="{27D28B8F-F79B-43C1-AFE2-D717CD51A415}" type="parTrans" cxnId="{3D8B226A-61BA-40FF-B77E-692DF1A35684}">
      <dgm:prSet/>
      <dgm:spPr/>
      <dgm:t>
        <a:bodyPr/>
        <a:lstStyle/>
        <a:p>
          <a:endParaRPr lang="pl-PL"/>
        </a:p>
      </dgm:t>
    </dgm:pt>
    <dgm:pt modelId="{EA98F56F-DBBF-4DF1-BD08-19818305BC48}" type="sibTrans" cxnId="{3D8B226A-61BA-40FF-B77E-692DF1A35684}">
      <dgm:prSet/>
      <dgm:spPr/>
      <dgm:t>
        <a:bodyPr/>
        <a:lstStyle/>
        <a:p>
          <a:endParaRPr lang="pl-PL"/>
        </a:p>
      </dgm:t>
    </dgm:pt>
    <dgm:pt modelId="{4F0A79FA-F88A-4A7B-8613-8980D4D8B69E}">
      <dgm:prSet phldrT="[Teks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 sz="1400" baseline="0" dirty="0">
              <a:solidFill>
                <a:schemeClr val="bg1"/>
              </a:solidFill>
              <a:latin typeface="Arial" panose="020B0604020202020204" pitchFamily="34" charset="0"/>
            </a:rPr>
            <a:t>partnerzy prowadzący regularną działalność w przedsiębiorstwie </a:t>
          </a:r>
          <a:br>
            <a:rPr lang="pl-PL" sz="1400" baseline="0" dirty="0">
              <a:solidFill>
                <a:schemeClr val="bg1"/>
              </a:solidFill>
              <a:latin typeface="Arial" panose="020B0604020202020204" pitchFamily="34" charset="0"/>
            </a:rPr>
          </a:br>
          <a:r>
            <a:rPr lang="pl-PL" sz="1400" baseline="0" dirty="0">
              <a:solidFill>
                <a:schemeClr val="bg1"/>
              </a:solidFill>
              <a:latin typeface="Arial" panose="020B0604020202020204" pitchFamily="34" charset="0"/>
            </a:rPr>
            <a:t>i czerpiący z niego korzyści finansowe</a:t>
          </a:r>
          <a:endParaRPr lang="pl-PL" sz="1400" dirty="0"/>
        </a:p>
      </dgm:t>
    </dgm:pt>
    <dgm:pt modelId="{5BA89B99-D2BB-4364-82CE-6B9E7AA3E4DA}" type="parTrans" cxnId="{8D9FB3ED-0E61-4DD4-9A27-FB1BAC049CF7}">
      <dgm:prSet/>
      <dgm:spPr/>
      <dgm:t>
        <a:bodyPr/>
        <a:lstStyle/>
        <a:p>
          <a:endParaRPr lang="pl-PL"/>
        </a:p>
      </dgm:t>
    </dgm:pt>
    <dgm:pt modelId="{FC6087DE-8B13-40E2-B8A9-E5C3311369C5}" type="sibTrans" cxnId="{8D9FB3ED-0E61-4DD4-9A27-FB1BAC049CF7}">
      <dgm:prSet/>
      <dgm:spPr/>
      <dgm:t>
        <a:bodyPr/>
        <a:lstStyle/>
        <a:p>
          <a:endParaRPr lang="pl-PL"/>
        </a:p>
      </dgm:t>
    </dgm:pt>
    <dgm:pt modelId="{DB5DBFB7-4396-4DBB-89A9-FFB600468180}">
      <dgm:prSet phldrT="[Teks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pl-PL" sz="1400" baseline="0" dirty="0">
              <a:solidFill>
                <a:schemeClr val="bg1"/>
              </a:solidFill>
              <a:latin typeface="Arial" panose="020B0604020202020204" pitchFamily="34" charset="0"/>
            </a:rPr>
            <a:t>właściciele – kierownicy</a:t>
          </a:r>
          <a:endParaRPr lang="pl-PL" sz="1400" dirty="0"/>
        </a:p>
      </dgm:t>
    </dgm:pt>
    <dgm:pt modelId="{004BF5F4-FAEB-4863-A42A-453A96F968A4}" type="parTrans" cxnId="{61008BA9-BB18-4A56-9757-B8ED7020B93F}">
      <dgm:prSet/>
      <dgm:spPr/>
      <dgm:t>
        <a:bodyPr/>
        <a:lstStyle/>
        <a:p>
          <a:endParaRPr lang="pl-PL"/>
        </a:p>
      </dgm:t>
    </dgm:pt>
    <dgm:pt modelId="{42D460FC-BA94-4A6A-9D90-7BC22FE998AD}" type="sibTrans" cxnId="{61008BA9-BB18-4A56-9757-B8ED7020B93F}">
      <dgm:prSet/>
      <dgm:spPr/>
      <dgm:t>
        <a:bodyPr/>
        <a:lstStyle/>
        <a:p>
          <a:endParaRPr lang="pl-PL"/>
        </a:p>
      </dgm:t>
    </dgm:pt>
    <dgm:pt modelId="{6FF4FC84-AF50-466A-A2E1-A002B67E9029}" type="pres">
      <dgm:prSet presAssocID="{69FB5747-3913-4311-BE14-5A69D1DE1F72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EC1ADBC0-F496-40C7-909C-32D968084B03}" type="pres">
      <dgm:prSet presAssocID="{1572FA90-A026-4EA3-8C1A-571C91137E63}" presName="centerShape" presStyleLbl="node0" presStyleIdx="0" presStyleCnt="1" custScaleX="199103" custScaleY="144147"/>
      <dgm:spPr/>
    </dgm:pt>
    <dgm:pt modelId="{5BF2CE89-BD6D-498D-A604-3A4741E742F4}" type="pres">
      <dgm:prSet presAssocID="{9C8CA7A4-1B57-40A6-9252-1D643ACA5437}" presName="Name9" presStyleLbl="parChTrans1D2" presStyleIdx="0" presStyleCnt="4"/>
      <dgm:spPr/>
    </dgm:pt>
    <dgm:pt modelId="{069B7B57-2D88-44BA-B059-AD031E00020E}" type="pres">
      <dgm:prSet presAssocID="{9C8CA7A4-1B57-40A6-9252-1D643ACA5437}" presName="connTx" presStyleLbl="parChTrans1D2" presStyleIdx="0" presStyleCnt="4"/>
      <dgm:spPr/>
    </dgm:pt>
    <dgm:pt modelId="{9C593D18-EA23-47B5-9EFA-AB7253DB1E0A}" type="pres">
      <dgm:prSet presAssocID="{9018CF38-25D1-4CF5-AF12-9F8C8FFA459A}" presName="node" presStyleLbl="node1" presStyleIdx="0" presStyleCnt="4" custRadScaleRad="97508" custRadScaleInc="814">
        <dgm:presLayoutVars>
          <dgm:bulletEnabled val="1"/>
        </dgm:presLayoutVars>
      </dgm:prSet>
      <dgm:spPr/>
    </dgm:pt>
    <dgm:pt modelId="{66A205D0-BD68-4E44-B61E-674BE3290CED}" type="pres">
      <dgm:prSet presAssocID="{27D28B8F-F79B-43C1-AFE2-D717CD51A415}" presName="Name9" presStyleLbl="parChTrans1D2" presStyleIdx="1" presStyleCnt="4"/>
      <dgm:spPr/>
    </dgm:pt>
    <dgm:pt modelId="{7F9CBCF2-18E6-4D65-A8A3-42C7BFCC0672}" type="pres">
      <dgm:prSet presAssocID="{27D28B8F-F79B-43C1-AFE2-D717CD51A415}" presName="connTx" presStyleLbl="parChTrans1D2" presStyleIdx="1" presStyleCnt="4"/>
      <dgm:spPr/>
    </dgm:pt>
    <dgm:pt modelId="{EA3D72BE-AC03-49EA-B751-11EDCFE92059}" type="pres">
      <dgm:prSet presAssocID="{C2B8E878-79B6-4973-B02A-F9F1BC0CA360}" presName="node" presStyleLbl="node1" presStyleIdx="1" presStyleCnt="4" custScaleX="132668" custScaleY="114525" custLinFactX="73156" custLinFactNeighborX="100000" custLinFactNeighborY="-5016" custRadScaleRad="162364" custRadScaleInc="1209">
        <dgm:presLayoutVars>
          <dgm:bulletEnabled val="1"/>
        </dgm:presLayoutVars>
      </dgm:prSet>
      <dgm:spPr/>
    </dgm:pt>
    <dgm:pt modelId="{819FE0DC-5DC5-46C8-B7A3-02886A453FFB}" type="pres">
      <dgm:prSet presAssocID="{5BA89B99-D2BB-4364-82CE-6B9E7AA3E4DA}" presName="Name9" presStyleLbl="parChTrans1D2" presStyleIdx="2" presStyleCnt="4"/>
      <dgm:spPr/>
    </dgm:pt>
    <dgm:pt modelId="{CF660BFF-2D3C-47E2-84AF-00ACB04B0A10}" type="pres">
      <dgm:prSet presAssocID="{5BA89B99-D2BB-4364-82CE-6B9E7AA3E4DA}" presName="connTx" presStyleLbl="parChTrans1D2" presStyleIdx="2" presStyleCnt="4"/>
      <dgm:spPr/>
    </dgm:pt>
    <dgm:pt modelId="{A349E77F-B72A-4CBD-BFEA-02A6CCC34BD5}" type="pres">
      <dgm:prSet presAssocID="{4F0A79FA-F88A-4A7B-8613-8980D4D8B69E}" presName="node" presStyleLbl="node1" presStyleIdx="2" presStyleCnt="4" custScaleX="253340" custLinFactX="4624" custLinFactNeighborX="100000" custLinFactNeighborY="-12189">
        <dgm:presLayoutVars>
          <dgm:bulletEnabled val="1"/>
        </dgm:presLayoutVars>
      </dgm:prSet>
      <dgm:spPr/>
    </dgm:pt>
    <dgm:pt modelId="{78358279-B075-49AD-842C-7ECFF32D7CD6}" type="pres">
      <dgm:prSet presAssocID="{004BF5F4-FAEB-4863-A42A-453A96F968A4}" presName="Name9" presStyleLbl="parChTrans1D2" presStyleIdx="3" presStyleCnt="4"/>
      <dgm:spPr/>
    </dgm:pt>
    <dgm:pt modelId="{E68FCFF1-874B-4F0B-AD4E-4C7907AB4C14}" type="pres">
      <dgm:prSet presAssocID="{004BF5F4-FAEB-4863-A42A-453A96F968A4}" presName="connTx" presStyleLbl="parChTrans1D2" presStyleIdx="3" presStyleCnt="4"/>
      <dgm:spPr/>
    </dgm:pt>
    <dgm:pt modelId="{DAD7A3AA-35D8-4867-8113-8B2F0274BF83}" type="pres">
      <dgm:prSet presAssocID="{DB5DBFB7-4396-4DBB-89A9-FFB600468180}" presName="node" presStyleLbl="node1" presStyleIdx="3" presStyleCnt="4" custScaleX="141323" custLinFactX="45512" custLinFactNeighborX="100000" custLinFactNeighborY="6850" custRadScaleRad="153056" custRadScaleInc="3360">
        <dgm:presLayoutVars>
          <dgm:bulletEnabled val="1"/>
        </dgm:presLayoutVars>
      </dgm:prSet>
      <dgm:spPr/>
    </dgm:pt>
  </dgm:ptLst>
  <dgm:cxnLst>
    <dgm:cxn modelId="{47243A07-8699-461B-B222-4AB17415A7E1}" type="presOf" srcId="{5BA89B99-D2BB-4364-82CE-6B9E7AA3E4DA}" destId="{819FE0DC-5DC5-46C8-B7A3-02886A453FFB}" srcOrd="0" destOrd="0" presId="urn:microsoft.com/office/officeart/2005/8/layout/radial1"/>
    <dgm:cxn modelId="{3D8B226A-61BA-40FF-B77E-692DF1A35684}" srcId="{1572FA90-A026-4EA3-8C1A-571C91137E63}" destId="{C2B8E878-79B6-4973-B02A-F9F1BC0CA360}" srcOrd="1" destOrd="0" parTransId="{27D28B8F-F79B-43C1-AFE2-D717CD51A415}" sibTransId="{EA98F56F-DBBF-4DF1-BD08-19818305BC48}"/>
    <dgm:cxn modelId="{B91A9950-FCAA-430D-9F7F-EE8143691F88}" type="presOf" srcId="{27D28B8F-F79B-43C1-AFE2-D717CD51A415}" destId="{7F9CBCF2-18E6-4D65-A8A3-42C7BFCC0672}" srcOrd="1" destOrd="0" presId="urn:microsoft.com/office/officeart/2005/8/layout/radial1"/>
    <dgm:cxn modelId="{E1DB9582-EBD8-4026-A9EE-21DDB0391EF7}" type="presOf" srcId="{69FB5747-3913-4311-BE14-5A69D1DE1F72}" destId="{6FF4FC84-AF50-466A-A2E1-A002B67E9029}" srcOrd="0" destOrd="0" presId="urn:microsoft.com/office/officeart/2005/8/layout/radial1"/>
    <dgm:cxn modelId="{313A0F8B-BDAC-4B64-B6D6-161E3FD61449}" type="presOf" srcId="{004BF5F4-FAEB-4863-A42A-453A96F968A4}" destId="{E68FCFF1-874B-4F0B-AD4E-4C7907AB4C14}" srcOrd="1" destOrd="0" presId="urn:microsoft.com/office/officeart/2005/8/layout/radial1"/>
    <dgm:cxn modelId="{DC5E769B-DB28-41C9-988E-73F80FE40F79}" type="presOf" srcId="{9C8CA7A4-1B57-40A6-9252-1D643ACA5437}" destId="{5BF2CE89-BD6D-498D-A604-3A4741E742F4}" srcOrd="0" destOrd="0" presId="urn:microsoft.com/office/officeart/2005/8/layout/radial1"/>
    <dgm:cxn modelId="{4DB29A9D-D3CD-40C0-8286-9F6905C5A1E2}" type="presOf" srcId="{9C8CA7A4-1B57-40A6-9252-1D643ACA5437}" destId="{069B7B57-2D88-44BA-B059-AD031E00020E}" srcOrd="1" destOrd="0" presId="urn:microsoft.com/office/officeart/2005/8/layout/radial1"/>
    <dgm:cxn modelId="{20B92FA4-B529-48D7-8D2F-D35ED8275C30}" type="presOf" srcId="{9018CF38-25D1-4CF5-AF12-9F8C8FFA459A}" destId="{9C593D18-EA23-47B5-9EFA-AB7253DB1E0A}" srcOrd="0" destOrd="0" presId="urn:microsoft.com/office/officeart/2005/8/layout/radial1"/>
    <dgm:cxn modelId="{61008BA9-BB18-4A56-9757-B8ED7020B93F}" srcId="{1572FA90-A026-4EA3-8C1A-571C91137E63}" destId="{DB5DBFB7-4396-4DBB-89A9-FFB600468180}" srcOrd="3" destOrd="0" parTransId="{004BF5F4-FAEB-4863-A42A-453A96F968A4}" sibTransId="{42D460FC-BA94-4A6A-9D90-7BC22FE998AD}"/>
    <dgm:cxn modelId="{5C8F69AD-CA8D-43EA-9874-197C77937979}" srcId="{1572FA90-A026-4EA3-8C1A-571C91137E63}" destId="{9018CF38-25D1-4CF5-AF12-9F8C8FFA459A}" srcOrd="0" destOrd="0" parTransId="{9C8CA7A4-1B57-40A6-9252-1D643ACA5437}" sibTransId="{B81C5CA0-345C-41ED-B52D-99F7C64FE7E6}"/>
    <dgm:cxn modelId="{F8CB85AF-730D-4677-A992-97E37BF47053}" type="presOf" srcId="{5BA89B99-D2BB-4364-82CE-6B9E7AA3E4DA}" destId="{CF660BFF-2D3C-47E2-84AF-00ACB04B0A10}" srcOrd="1" destOrd="0" presId="urn:microsoft.com/office/officeart/2005/8/layout/radial1"/>
    <dgm:cxn modelId="{82D566B4-916F-4AA7-BFD9-B865D5AC83CD}" type="presOf" srcId="{1572FA90-A026-4EA3-8C1A-571C91137E63}" destId="{EC1ADBC0-F496-40C7-909C-32D968084B03}" srcOrd="0" destOrd="0" presId="urn:microsoft.com/office/officeart/2005/8/layout/radial1"/>
    <dgm:cxn modelId="{1D6B2BD1-F560-4A2D-9523-FCA49B4A57AE}" type="presOf" srcId="{C2B8E878-79B6-4973-B02A-F9F1BC0CA360}" destId="{EA3D72BE-AC03-49EA-B751-11EDCFE92059}" srcOrd="0" destOrd="0" presId="urn:microsoft.com/office/officeart/2005/8/layout/radial1"/>
    <dgm:cxn modelId="{196A3FD4-EE33-4C82-979C-DBE42A6E3149}" type="presOf" srcId="{27D28B8F-F79B-43C1-AFE2-D717CD51A415}" destId="{66A205D0-BD68-4E44-B61E-674BE3290CED}" srcOrd="0" destOrd="0" presId="urn:microsoft.com/office/officeart/2005/8/layout/radial1"/>
    <dgm:cxn modelId="{F35D92D8-D2E6-4992-AD86-E7A49DB76F35}" type="presOf" srcId="{004BF5F4-FAEB-4863-A42A-453A96F968A4}" destId="{78358279-B075-49AD-842C-7ECFF32D7CD6}" srcOrd="0" destOrd="0" presId="urn:microsoft.com/office/officeart/2005/8/layout/radial1"/>
    <dgm:cxn modelId="{17B504ED-490C-465A-BD5D-3F9F175C632F}" srcId="{69FB5747-3913-4311-BE14-5A69D1DE1F72}" destId="{1572FA90-A026-4EA3-8C1A-571C91137E63}" srcOrd="0" destOrd="0" parTransId="{6A2FA86F-04FB-4956-AE1F-4C57C460E638}" sibTransId="{7D515056-57CE-4B71-9143-AD998E368F27}"/>
    <dgm:cxn modelId="{8D9FB3ED-0E61-4DD4-9A27-FB1BAC049CF7}" srcId="{1572FA90-A026-4EA3-8C1A-571C91137E63}" destId="{4F0A79FA-F88A-4A7B-8613-8980D4D8B69E}" srcOrd="2" destOrd="0" parTransId="{5BA89B99-D2BB-4364-82CE-6B9E7AA3E4DA}" sibTransId="{FC6087DE-8B13-40E2-B8A9-E5C3311369C5}"/>
    <dgm:cxn modelId="{3A0D32FD-A2FB-4904-BEFD-A25AFA1C4B4A}" type="presOf" srcId="{DB5DBFB7-4396-4DBB-89A9-FFB600468180}" destId="{DAD7A3AA-35D8-4867-8113-8B2F0274BF83}" srcOrd="0" destOrd="0" presId="urn:microsoft.com/office/officeart/2005/8/layout/radial1"/>
    <dgm:cxn modelId="{F7A1C4FE-ED49-4E21-8B67-6189A1AEDED4}" type="presOf" srcId="{4F0A79FA-F88A-4A7B-8613-8980D4D8B69E}" destId="{A349E77F-B72A-4CBD-BFEA-02A6CCC34BD5}" srcOrd="0" destOrd="0" presId="urn:microsoft.com/office/officeart/2005/8/layout/radial1"/>
    <dgm:cxn modelId="{F5A029B8-7B3E-4319-98A8-9DA1B14F3E7F}" type="presParOf" srcId="{6FF4FC84-AF50-466A-A2E1-A002B67E9029}" destId="{EC1ADBC0-F496-40C7-909C-32D968084B03}" srcOrd="0" destOrd="0" presId="urn:microsoft.com/office/officeart/2005/8/layout/radial1"/>
    <dgm:cxn modelId="{B7AC3D57-2675-466E-BC1B-2043C2CCC314}" type="presParOf" srcId="{6FF4FC84-AF50-466A-A2E1-A002B67E9029}" destId="{5BF2CE89-BD6D-498D-A604-3A4741E742F4}" srcOrd="1" destOrd="0" presId="urn:microsoft.com/office/officeart/2005/8/layout/radial1"/>
    <dgm:cxn modelId="{8F4C481B-8F38-44A2-A98B-4BE225F6B3DA}" type="presParOf" srcId="{5BF2CE89-BD6D-498D-A604-3A4741E742F4}" destId="{069B7B57-2D88-44BA-B059-AD031E00020E}" srcOrd="0" destOrd="0" presId="urn:microsoft.com/office/officeart/2005/8/layout/radial1"/>
    <dgm:cxn modelId="{D7C1CC50-9000-4D69-9193-508E1C8BC30E}" type="presParOf" srcId="{6FF4FC84-AF50-466A-A2E1-A002B67E9029}" destId="{9C593D18-EA23-47B5-9EFA-AB7253DB1E0A}" srcOrd="2" destOrd="0" presId="urn:microsoft.com/office/officeart/2005/8/layout/radial1"/>
    <dgm:cxn modelId="{807242E8-724B-4AC4-AB1A-A135C72B0D8B}" type="presParOf" srcId="{6FF4FC84-AF50-466A-A2E1-A002B67E9029}" destId="{66A205D0-BD68-4E44-B61E-674BE3290CED}" srcOrd="3" destOrd="0" presId="urn:microsoft.com/office/officeart/2005/8/layout/radial1"/>
    <dgm:cxn modelId="{D3C6F6C7-1AB4-4E43-8DE4-D03EDE56080E}" type="presParOf" srcId="{66A205D0-BD68-4E44-B61E-674BE3290CED}" destId="{7F9CBCF2-18E6-4D65-A8A3-42C7BFCC0672}" srcOrd="0" destOrd="0" presId="urn:microsoft.com/office/officeart/2005/8/layout/radial1"/>
    <dgm:cxn modelId="{FC37D9E2-88D5-4CD6-A026-3FFC91DC79FC}" type="presParOf" srcId="{6FF4FC84-AF50-466A-A2E1-A002B67E9029}" destId="{EA3D72BE-AC03-49EA-B751-11EDCFE92059}" srcOrd="4" destOrd="0" presId="urn:microsoft.com/office/officeart/2005/8/layout/radial1"/>
    <dgm:cxn modelId="{E604DE17-BD9B-470E-922B-B5B675CBD89A}" type="presParOf" srcId="{6FF4FC84-AF50-466A-A2E1-A002B67E9029}" destId="{819FE0DC-5DC5-46C8-B7A3-02886A453FFB}" srcOrd="5" destOrd="0" presId="urn:microsoft.com/office/officeart/2005/8/layout/radial1"/>
    <dgm:cxn modelId="{53A50B1B-8AD9-4D95-9CC6-824AABE3E3D4}" type="presParOf" srcId="{819FE0DC-5DC5-46C8-B7A3-02886A453FFB}" destId="{CF660BFF-2D3C-47E2-84AF-00ACB04B0A10}" srcOrd="0" destOrd="0" presId="urn:microsoft.com/office/officeart/2005/8/layout/radial1"/>
    <dgm:cxn modelId="{FB3D9EA4-5D02-4726-B19F-F6602E41F665}" type="presParOf" srcId="{6FF4FC84-AF50-466A-A2E1-A002B67E9029}" destId="{A349E77F-B72A-4CBD-BFEA-02A6CCC34BD5}" srcOrd="6" destOrd="0" presId="urn:microsoft.com/office/officeart/2005/8/layout/radial1"/>
    <dgm:cxn modelId="{658C2434-C23C-4736-B41C-7AF99F73DED4}" type="presParOf" srcId="{6FF4FC84-AF50-466A-A2E1-A002B67E9029}" destId="{78358279-B075-49AD-842C-7ECFF32D7CD6}" srcOrd="7" destOrd="0" presId="urn:microsoft.com/office/officeart/2005/8/layout/radial1"/>
    <dgm:cxn modelId="{76918E6D-F66C-40D0-B404-21B1EDF538B5}" type="presParOf" srcId="{78358279-B075-49AD-842C-7ECFF32D7CD6}" destId="{E68FCFF1-874B-4F0B-AD4E-4C7907AB4C14}" srcOrd="0" destOrd="0" presId="urn:microsoft.com/office/officeart/2005/8/layout/radial1"/>
    <dgm:cxn modelId="{B6D8D1EA-EBEB-450B-A27E-A1AB16E1A8BE}" type="presParOf" srcId="{6FF4FC84-AF50-466A-A2E1-A002B67E9029}" destId="{DAD7A3AA-35D8-4867-8113-8B2F0274BF83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B67554A-EF69-4E04-AD48-CAE80A636F8B}" type="doc">
      <dgm:prSet loTypeId="urn:microsoft.com/office/officeart/2005/8/layout/equation2" loCatId="relationship" qsTypeId="urn:microsoft.com/office/officeart/2005/8/quickstyle/3d1" qsCatId="3D" csTypeId="urn:microsoft.com/office/officeart/2005/8/colors/accent1_2" csCatId="accent1" phldr="1"/>
      <dgm:spPr/>
    </dgm:pt>
    <dgm:pt modelId="{9CC95082-35DB-44D3-ABEF-7CCF292B7930}">
      <dgm:prSet phldrT="[Tekst]" custT="1"/>
      <dgm:spPr/>
      <dgm:t>
        <a:bodyPr/>
        <a:lstStyle/>
        <a:p>
          <a:r>
            <a:rPr lang="pl-PL" sz="700" dirty="0">
              <a:latin typeface="Arial" pitchFamily="34" charset="0"/>
              <a:cs typeface="Arial" pitchFamily="34" charset="0"/>
            </a:rPr>
            <a:t>PRZEDSIĘBIORSTWO</a:t>
          </a:r>
          <a:r>
            <a:rPr lang="pl-PL" sz="1200" dirty="0">
              <a:latin typeface="Arial" pitchFamily="34" charset="0"/>
              <a:cs typeface="Arial" pitchFamily="34" charset="0"/>
            </a:rPr>
            <a:t> PARTNERSKIE </a:t>
          </a:r>
        </a:p>
      </dgm:t>
    </dgm:pt>
    <dgm:pt modelId="{A29E8F4F-767D-4869-9D9B-F07F5058B828}" type="parTrans" cxnId="{CFCC535B-5E69-4807-BCB0-F372D39F5841}">
      <dgm:prSet/>
      <dgm:spPr/>
      <dgm:t>
        <a:bodyPr/>
        <a:lstStyle/>
        <a:p>
          <a:endParaRPr lang="pl-PL"/>
        </a:p>
      </dgm:t>
    </dgm:pt>
    <dgm:pt modelId="{4CC6BB89-2FB6-4218-BEDF-78D8B7D5E0F3}" type="sibTrans" cxnId="{CFCC535B-5E69-4807-BCB0-F372D39F5841}">
      <dgm:prSet/>
      <dgm:spPr/>
      <dgm:t>
        <a:bodyPr/>
        <a:lstStyle/>
        <a:p>
          <a:endParaRPr lang="pl-PL"/>
        </a:p>
      </dgm:t>
    </dgm:pt>
    <dgm:pt modelId="{2CF2B122-B1A5-4640-935A-41A3E13B5BB1}">
      <dgm:prSet phldrT="[Tekst]" custT="1"/>
      <dgm:spPr/>
      <dgm:t>
        <a:bodyPr/>
        <a:lstStyle/>
        <a:p>
          <a:r>
            <a:rPr lang="pl-PL" sz="700" dirty="0">
              <a:latin typeface="Arial" pitchFamily="34" charset="0"/>
              <a:cs typeface="Arial" pitchFamily="34" charset="0"/>
            </a:rPr>
            <a:t>PRZEDSIĘBIORSTWO </a:t>
          </a:r>
          <a:r>
            <a:rPr lang="pl-PL" sz="1200" dirty="0">
              <a:latin typeface="Arial" pitchFamily="34" charset="0"/>
              <a:cs typeface="Arial" pitchFamily="34" charset="0"/>
            </a:rPr>
            <a:t>POWIĄZANE</a:t>
          </a:r>
        </a:p>
      </dgm:t>
    </dgm:pt>
    <dgm:pt modelId="{1764BCB5-0172-4ABC-9A9D-5E0EB8A787EB}" type="parTrans" cxnId="{A98E2C42-DBD0-4357-89B7-4AC32E3F5311}">
      <dgm:prSet/>
      <dgm:spPr/>
      <dgm:t>
        <a:bodyPr/>
        <a:lstStyle/>
        <a:p>
          <a:endParaRPr lang="pl-PL"/>
        </a:p>
      </dgm:t>
    </dgm:pt>
    <dgm:pt modelId="{BF611406-B539-45F0-887F-D17C2F0BA334}" type="sibTrans" cxnId="{A98E2C42-DBD0-4357-89B7-4AC32E3F5311}">
      <dgm:prSet/>
      <dgm:spPr/>
      <dgm:t>
        <a:bodyPr/>
        <a:lstStyle/>
        <a:p>
          <a:endParaRPr lang="pl-PL"/>
        </a:p>
      </dgm:t>
    </dgm:pt>
    <dgm:pt modelId="{C22D00F0-3E80-47C5-A43F-DA35FB35FE9E}">
      <dgm:prSet phldrT="[Tekst]" custT="1"/>
      <dgm:spPr/>
      <dgm:t>
        <a:bodyPr/>
        <a:lstStyle/>
        <a:p>
          <a:r>
            <a:rPr lang="pl-PL" sz="1200" dirty="0">
              <a:latin typeface="Arial" pitchFamily="34" charset="0"/>
              <a:cs typeface="Arial" pitchFamily="34" charset="0"/>
            </a:rPr>
            <a:t>WNIOSKODAWCA</a:t>
          </a:r>
        </a:p>
      </dgm:t>
    </dgm:pt>
    <dgm:pt modelId="{28A6F7CB-A7CE-4A36-921B-302555D0F342}" type="parTrans" cxnId="{98F93F6E-CCBB-43C2-8603-921B37AD3E61}">
      <dgm:prSet/>
      <dgm:spPr/>
      <dgm:t>
        <a:bodyPr/>
        <a:lstStyle/>
        <a:p>
          <a:endParaRPr lang="pl-PL"/>
        </a:p>
      </dgm:t>
    </dgm:pt>
    <dgm:pt modelId="{465B7465-3C9C-4361-A17C-82EF450EE2AD}" type="sibTrans" cxnId="{98F93F6E-CCBB-43C2-8603-921B37AD3E61}">
      <dgm:prSet/>
      <dgm:spPr/>
      <dgm:t>
        <a:bodyPr/>
        <a:lstStyle/>
        <a:p>
          <a:endParaRPr lang="pl-PL"/>
        </a:p>
      </dgm:t>
    </dgm:pt>
    <dgm:pt modelId="{680CCE62-0EA6-414E-A875-01697D96A4F3}" type="pres">
      <dgm:prSet presAssocID="{4B67554A-EF69-4E04-AD48-CAE80A636F8B}" presName="Name0" presStyleCnt="0">
        <dgm:presLayoutVars>
          <dgm:dir/>
          <dgm:resizeHandles val="exact"/>
        </dgm:presLayoutVars>
      </dgm:prSet>
      <dgm:spPr/>
    </dgm:pt>
    <dgm:pt modelId="{B3C0FC38-85D9-4D87-80CB-C70004C6BB19}" type="pres">
      <dgm:prSet presAssocID="{4B67554A-EF69-4E04-AD48-CAE80A636F8B}" presName="vNodes" presStyleCnt="0"/>
      <dgm:spPr/>
    </dgm:pt>
    <dgm:pt modelId="{12B08FD5-E91D-4F81-9BDB-C2BD5007BF75}" type="pres">
      <dgm:prSet presAssocID="{9CC95082-35DB-44D3-ABEF-7CCF292B7930}" presName="node" presStyleLbl="node1" presStyleIdx="0" presStyleCnt="3" custScaleX="162697" custScaleY="155061">
        <dgm:presLayoutVars>
          <dgm:bulletEnabled val="1"/>
        </dgm:presLayoutVars>
      </dgm:prSet>
      <dgm:spPr/>
    </dgm:pt>
    <dgm:pt modelId="{00CD4D28-D666-4DA1-A05D-1F2248B2595C}" type="pres">
      <dgm:prSet presAssocID="{4CC6BB89-2FB6-4218-BEDF-78D8B7D5E0F3}" presName="spacerT" presStyleCnt="0"/>
      <dgm:spPr/>
    </dgm:pt>
    <dgm:pt modelId="{8349F4D6-5F58-4D17-B4EF-C9DD6CCAE11C}" type="pres">
      <dgm:prSet presAssocID="{4CC6BB89-2FB6-4218-BEDF-78D8B7D5E0F3}" presName="sibTrans" presStyleLbl="sibTrans2D1" presStyleIdx="0" presStyleCnt="2"/>
      <dgm:spPr/>
    </dgm:pt>
    <dgm:pt modelId="{E895B8CE-DE30-4F4D-8962-D9E4F697E0FB}" type="pres">
      <dgm:prSet presAssocID="{4CC6BB89-2FB6-4218-BEDF-78D8B7D5E0F3}" presName="spacerB" presStyleCnt="0"/>
      <dgm:spPr/>
    </dgm:pt>
    <dgm:pt modelId="{09AA542D-F98D-412D-ACAF-8C1A455DD22F}" type="pres">
      <dgm:prSet presAssocID="{2CF2B122-B1A5-4640-935A-41A3E13B5BB1}" presName="node" presStyleLbl="node1" presStyleIdx="1" presStyleCnt="3" custScaleX="141613" custScaleY="127027" custLinFactNeighborX="-2596" custLinFactNeighborY="10656">
        <dgm:presLayoutVars>
          <dgm:bulletEnabled val="1"/>
        </dgm:presLayoutVars>
      </dgm:prSet>
      <dgm:spPr/>
    </dgm:pt>
    <dgm:pt modelId="{7842A96E-C2E8-4DDE-B29C-8854BF64BFFE}" type="pres">
      <dgm:prSet presAssocID="{4B67554A-EF69-4E04-AD48-CAE80A636F8B}" presName="sibTransLast" presStyleLbl="sibTrans2D1" presStyleIdx="1" presStyleCnt="2" custScaleX="103703" custScaleY="152331" custLinFactNeighborX="-65036" custLinFactNeighborY="35425"/>
      <dgm:spPr/>
    </dgm:pt>
    <dgm:pt modelId="{CAD79B7C-41D6-4E0A-8AA8-1EBF9A6CD772}" type="pres">
      <dgm:prSet presAssocID="{4B67554A-EF69-4E04-AD48-CAE80A636F8B}" presName="connectorText" presStyleLbl="sibTrans2D1" presStyleIdx="1" presStyleCnt="2"/>
      <dgm:spPr/>
    </dgm:pt>
    <dgm:pt modelId="{28D09A81-B62F-42A3-A9E6-5E7589A65557}" type="pres">
      <dgm:prSet presAssocID="{4B67554A-EF69-4E04-AD48-CAE80A636F8B}" presName="lastNode" presStyleLbl="node1" presStyleIdx="2" presStyleCnt="3" custScaleX="98028" custScaleY="95954" custLinFactX="27914" custLinFactNeighborX="100000" custLinFactNeighborY="4239">
        <dgm:presLayoutVars>
          <dgm:bulletEnabled val="1"/>
        </dgm:presLayoutVars>
      </dgm:prSet>
      <dgm:spPr/>
    </dgm:pt>
  </dgm:ptLst>
  <dgm:cxnLst>
    <dgm:cxn modelId="{47A81405-354D-4A78-B17A-110069E913BD}" type="presOf" srcId="{9CC95082-35DB-44D3-ABEF-7CCF292B7930}" destId="{12B08FD5-E91D-4F81-9BDB-C2BD5007BF75}" srcOrd="0" destOrd="0" presId="urn:microsoft.com/office/officeart/2005/8/layout/equation2"/>
    <dgm:cxn modelId="{CFCC535B-5E69-4807-BCB0-F372D39F5841}" srcId="{4B67554A-EF69-4E04-AD48-CAE80A636F8B}" destId="{9CC95082-35DB-44D3-ABEF-7CCF292B7930}" srcOrd="0" destOrd="0" parTransId="{A29E8F4F-767D-4869-9D9B-F07F5058B828}" sibTransId="{4CC6BB89-2FB6-4218-BEDF-78D8B7D5E0F3}"/>
    <dgm:cxn modelId="{A324C25F-3A46-409B-92F2-C838E96B6E66}" type="presOf" srcId="{BF611406-B539-45F0-887F-D17C2F0BA334}" destId="{CAD79B7C-41D6-4E0A-8AA8-1EBF9A6CD772}" srcOrd="1" destOrd="0" presId="urn:microsoft.com/office/officeart/2005/8/layout/equation2"/>
    <dgm:cxn modelId="{A98E2C42-DBD0-4357-89B7-4AC32E3F5311}" srcId="{4B67554A-EF69-4E04-AD48-CAE80A636F8B}" destId="{2CF2B122-B1A5-4640-935A-41A3E13B5BB1}" srcOrd="1" destOrd="0" parTransId="{1764BCB5-0172-4ABC-9A9D-5E0EB8A787EB}" sibTransId="{BF611406-B539-45F0-887F-D17C2F0BA334}"/>
    <dgm:cxn modelId="{98F93F6E-CCBB-43C2-8603-921B37AD3E61}" srcId="{4B67554A-EF69-4E04-AD48-CAE80A636F8B}" destId="{C22D00F0-3E80-47C5-A43F-DA35FB35FE9E}" srcOrd="2" destOrd="0" parTransId="{28A6F7CB-A7CE-4A36-921B-302555D0F342}" sibTransId="{465B7465-3C9C-4361-A17C-82EF450EE2AD}"/>
    <dgm:cxn modelId="{69860C53-CEB2-4E4D-A508-97683A624CC6}" type="presOf" srcId="{C22D00F0-3E80-47C5-A43F-DA35FB35FE9E}" destId="{28D09A81-B62F-42A3-A9E6-5E7589A65557}" srcOrd="0" destOrd="0" presId="urn:microsoft.com/office/officeart/2005/8/layout/equation2"/>
    <dgm:cxn modelId="{661F1891-6A05-4DA2-8F2C-B77C609778BF}" type="presOf" srcId="{BF611406-B539-45F0-887F-D17C2F0BA334}" destId="{7842A96E-C2E8-4DDE-B29C-8854BF64BFFE}" srcOrd="0" destOrd="0" presId="urn:microsoft.com/office/officeart/2005/8/layout/equation2"/>
    <dgm:cxn modelId="{7F452195-8B06-47D4-BBF0-4D98D00A3869}" type="presOf" srcId="{2CF2B122-B1A5-4640-935A-41A3E13B5BB1}" destId="{09AA542D-F98D-412D-ACAF-8C1A455DD22F}" srcOrd="0" destOrd="0" presId="urn:microsoft.com/office/officeart/2005/8/layout/equation2"/>
    <dgm:cxn modelId="{452C2D9D-8D11-4BFD-90B7-E5D3FFEB68CF}" type="presOf" srcId="{4CC6BB89-2FB6-4218-BEDF-78D8B7D5E0F3}" destId="{8349F4D6-5F58-4D17-B4EF-C9DD6CCAE11C}" srcOrd="0" destOrd="0" presId="urn:microsoft.com/office/officeart/2005/8/layout/equation2"/>
    <dgm:cxn modelId="{32C445CB-876D-4D07-AC43-C87F36B299B2}" type="presOf" srcId="{4B67554A-EF69-4E04-AD48-CAE80A636F8B}" destId="{680CCE62-0EA6-414E-A875-01697D96A4F3}" srcOrd="0" destOrd="0" presId="urn:microsoft.com/office/officeart/2005/8/layout/equation2"/>
    <dgm:cxn modelId="{7973813C-CEB2-46E0-9447-C0BD042D0D9E}" type="presParOf" srcId="{680CCE62-0EA6-414E-A875-01697D96A4F3}" destId="{B3C0FC38-85D9-4D87-80CB-C70004C6BB19}" srcOrd="0" destOrd="0" presId="urn:microsoft.com/office/officeart/2005/8/layout/equation2"/>
    <dgm:cxn modelId="{D3296FDE-EDDE-4535-B398-CC8889996B5A}" type="presParOf" srcId="{B3C0FC38-85D9-4D87-80CB-C70004C6BB19}" destId="{12B08FD5-E91D-4F81-9BDB-C2BD5007BF75}" srcOrd="0" destOrd="0" presId="urn:microsoft.com/office/officeart/2005/8/layout/equation2"/>
    <dgm:cxn modelId="{23C28DD0-71EA-4E25-B5C6-DFDBE0B3C332}" type="presParOf" srcId="{B3C0FC38-85D9-4D87-80CB-C70004C6BB19}" destId="{00CD4D28-D666-4DA1-A05D-1F2248B2595C}" srcOrd="1" destOrd="0" presId="urn:microsoft.com/office/officeart/2005/8/layout/equation2"/>
    <dgm:cxn modelId="{0662EED2-0FF4-4C43-A143-B4D62523460F}" type="presParOf" srcId="{B3C0FC38-85D9-4D87-80CB-C70004C6BB19}" destId="{8349F4D6-5F58-4D17-B4EF-C9DD6CCAE11C}" srcOrd="2" destOrd="0" presId="urn:microsoft.com/office/officeart/2005/8/layout/equation2"/>
    <dgm:cxn modelId="{3B2CD1F1-E136-482D-818B-8EC458B435DE}" type="presParOf" srcId="{B3C0FC38-85D9-4D87-80CB-C70004C6BB19}" destId="{E895B8CE-DE30-4F4D-8962-D9E4F697E0FB}" srcOrd="3" destOrd="0" presId="urn:microsoft.com/office/officeart/2005/8/layout/equation2"/>
    <dgm:cxn modelId="{83500F46-F9CD-463C-95ED-4F3D2CB39DFF}" type="presParOf" srcId="{B3C0FC38-85D9-4D87-80CB-C70004C6BB19}" destId="{09AA542D-F98D-412D-ACAF-8C1A455DD22F}" srcOrd="4" destOrd="0" presId="urn:microsoft.com/office/officeart/2005/8/layout/equation2"/>
    <dgm:cxn modelId="{8859637B-B5AC-4670-A193-80690B61617B}" type="presParOf" srcId="{680CCE62-0EA6-414E-A875-01697D96A4F3}" destId="{7842A96E-C2E8-4DDE-B29C-8854BF64BFFE}" srcOrd="1" destOrd="0" presId="urn:microsoft.com/office/officeart/2005/8/layout/equation2"/>
    <dgm:cxn modelId="{CE92E24F-E23F-4FA2-AF49-CEB16DAD1096}" type="presParOf" srcId="{7842A96E-C2E8-4DDE-B29C-8854BF64BFFE}" destId="{CAD79B7C-41D6-4E0A-8AA8-1EBF9A6CD772}" srcOrd="0" destOrd="0" presId="urn:microsoft.com/office/officeart/2005/8/layout/equation2"/>
    <dgm:cxn modelId="{DCFD23F7-4CC1-4622-BE6D-95239B9B9653}" type="presParOf" srcId="{680CCE62-0EA6-414E-A875-01697D96A4F3}" destId="{28D09A81-B62F-42A3-A9E6-5E7589A65557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D01DB7A-841C-49AB-A43F-B95F14C116D9}" type="doc">
      <dgm:prSet loTypeId="urn:microsoft.com/office/officeart/2005/8/layout/arrow2" loCatId="process" qsTypeId="urn:microsoft.com/office/officeart/2005/8/quickstyle/3d1" qsCatId="3D" csTypeId="urn:microsoft.com/office/officeart/2005/8/colors/accent1_2" csCatId="accent1" phldr="1"/>
      <dgm:spPr/>
    </dgm:pt>
    <dgm:pt modelId="{A93A1CAD-7605-452F-8007-E81340266DA9}">
      <dgm:prSet phldrT="[Tekst]" custT="1"/>
      <dgm:spPr/>
      <dgm:t>
        <a:bodyPr/>
        <a:lstStyle/>
        <a:p>
          <a:pPr algn="ctr"/>
          <a:r>
            <a:rPr lang="pl-PL" altLang="pl-PL" sz="1200" b="1" dirty="0">
              <a:effectLst/>
              <a:latin typeface="Arial" pitchFamily="34" charset="0"/>
              <a:cs typeface="Arial" pitchFamily="34" charset="0"/>
            </a:rPr>
            <a:t>należy dodać 100 % danych drugiego przedsiębiorstwa</a:t>
          </a:r>
          <a:endParaRPr lang="pl-PL" sz="1200" b="1" dirty="0">
            <a:effectLst/>
            <a:latin typeface="Arial" pitchFamily="34" charset="0"/>
            <a:cs typeface="Arial" pitchFamily="34" charset="0"/>
          </a:endParaRPr>
        </a:p>
      </dgm:t>
    </dgm:pt>
    <dgm:pt modelId="{64904787-CC16-4187-B5CD-82DB4D990D75}" type="sibTrans" cxnId="{EDDF291B-891C-47BE-8D6B-A17405430973}">
      <dgm:prSet/>
      <dgm:spPr/>
      <dgm:t>
        <a:bodyPr/>
        <a:lstStyle/>
        <a:p>
          <a:endParaRPr lang="pl-PL"/>
        </a:p>
      </dgm:t>
    </dgm:pt>
    <dgm:pt modelId="{DABD0AB7-81B6-40B3-A396-39F1C28C1192}" type="parTrans" cxnId="{EDDF291B-891C-47BE-8D6B-A17405430973}">
      <dgm:prSet/>
      <dgm:spPr/>
      <dgm:t>
        <a:bodyPr/>
        <a:lstStyle/>
        <a:p>
          <a:endParaRPr lang="pl-PL"/>
        </a:p>
      </dgm:t>
    </dgm:pt>
    <dgm:pt modelId="{BE54C82B-4B92-479F-A0A2-9C98EC672410}" type="pres">
      <dgm:prSet presAssocID="{8D01DB7A-841C-49AB-A43F-B95F14C116D9}" presName="arrowDiagram" presStyleCnt="0">
        <dgm:presLayoutVars>
          <dgm:chMax val="5"/>
          <dgm:dir/>
          <dgm:resizeHandles val="exact"/>
        </dgm:presLayoutVars>
      </dgm:prSet>
      <dgm:spPr/>
    </dgm:pt>
    <dgm:pt modelId="{52D79110-3921-4A30-AA16-67D8C41F4206}" type="pres">
      <dgm:prSet presAssocID="{8D01DB7A-841C-49AB-A43F-B95F14C116D9}" presName="arrow" presStyleLbl="bgShp" presStyleIdx="0" presStyleCnt="1" custAng="13348897" custFlipVert="0" custFlipHor="1" custScaleX="31828" custScaleY="33858" custLinFactNeighborX="22320" custLinFactNeighborY="24801"/>
      <dgm:spPr/>
    </dgm:pt>
    <dgm:pt modelId="{A355255D-A8AA-4E7C-BA26-C19423927B8D}" type="pres">
      <dgm:prSet presAssocID="{8D01DB7A-841C-49AB-A43F-B95F14C116D9}" presName="arrowDiagram1" presStyleCnt="0">
        <dgm:presLayoutVars>
          <dgm:bulletEnabled val="1"/>
        </dgm:presLayoutVars>
      </dgm:prSet>
      <dgm:spPr/>
    </dgm:pt>
    <dgm:pt modelId="{4E668F69-8482-46D2-B7CD-FB11C44786BB}" type="pres">
      <dgm:prSet presAssocID="{A93A1CAD-7605-452F-8007-E81340266DA9}" presName="bullet1" presStyleLbl="node1" presStyleIdx="0" presStyleCnt="1" custScaleX="54999" custScaleY="57524" custLinFactX="-800000" custLinFactY="107091" custLinFactNeighborX="-830903" custLinFactNeighborY="200000"/>
      <dgm:spPr/>
    </dgm:pt>
    <dgm:pt modelId="{F6FF7715-C209-4805-B5E5-0521237B1F78}" type="pres">
      <dgm:prSet presAssocID="{A93A1CAD-7605-452F-8007-E81340266DA9}" presName="textBox1" presStyleLbl="revTx" presStyleIdx="0" presStyleCnt="1" custScaleX="117226" custScaleY="37220" custLinFactX="-89190" custLinFactNeighborX="-100000" custLinFactNeighborY="14404">
        <dgm:presLayoutVars>
          <dgm:bulletEnabled val="1"/>
        </dgm:presLayoutVars>
      </dgm:prSet>
      <dgm:spPr/>
    </dgm:pt>
  </dgm:ptLst>
  <dgm:cxnLst>
    <dgm:cxn modelId="{EDDF291B-891C-47BE-8D6B-A17405430973}" srcId="{8D01DB7A-841C-49AB-A43F-B95F14C116D9}" destId="{A93A1CAD-7605-452F-8007-E81340266DA9}" srcOrd="0" destOrd="0" parTransId="{DABD0AB7-81B6-40B3-A396-39F1C28C1192}" sibTransId="{64904787-CC16-4187-B5CD-82DB4D990D75}"/>
    <dgm:cxn modelId="{3BD36C49-3186-4F7B-8670-1EC7057FE740}" type="presOf" srcId="{A93A1CAD-7605-452F-8007-E81340266DA9}" destId="{F6FF7715-C209-4805-B5E5-0521237B1F78}" srcOrd="0" destOrd="0" presId="urn:microsoft.com/office/officeart/2005/8/layout/arrow2"/>
    <dgm:cxn modelId="{96DCAB79-28AF-45A8-9DF7-11A3E24A0D41}" type="presOf" srcId="{8D01DB7A-841C-49AB-A43F-B95F14C116D9}" destId="{BE54C82B-4B92-479F-A0A2-9C98EC672410}" srcOrd="0" destOrd="0" presId="urn:microsoft.com/office/officeart/2005/8/layout/arrow2"/>
    <dgm:cxn modelId="{648361F5-59F2-4BDD-ADD8-93DC17D3C978}" type="presParOf" srcId="{BE54C82B-4B92-479F-A0A2-9C98EC672410}" destId="{52D79110-3921-4A30-AA16-67D8C41F4206}" srcOrd="0" destOrd="0" presId="urn:microsoft.com/office/officeart/2005/8/layout/arrow2"/>
    <dgm:cxn modelId="{5649247D-0800-4E06-913F-E387453ADDF2}" type="presParOf" srcId="{BE54C82B-4B92-479F-A0A2-9C98EC672410}" destId="{A355255D-A8AA-4E7C-BA26-C19423927B8D}" srcOrd="1" destOrd="0" presId="urn:microsoft.com/office/officeart/2005/8/layout/arrow2"/>
    <dgm:cxn modelId="{C58ABE06-87C4-4D1D-A23C-043459ABEAF5}" type="presParOf" srcId="{A355255D-A8AA-4E7C-BA26-C19423927B8D}" destId="{4E668F69-8482-46D2-B7CD-FB11C44786BB}" srcOrd="0" destOrd="0" presId="urn:microsoft.com/office/officeart/2005/8/layout/arrow2"/>
    <dgm:cxn modelId="{48D3E39E-09B5-48ED-8FDB-B9B1696F6454}" type="presParOf" srcId="{A355255D-A8AA-4E7C-BA26-C19423927B8D}" destId="{F6FF7715-C209-4805-B5E5-0521237B1F78}" srcOrd="1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5BE7263-52B5-4376-ADCA-C71D6421B728}" type="doc">
      <dgm:prSet loTypeId="urn:microsoft.com/office/officeart/2005/8/layout/arrow2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347A9CE8-1C18-4E0E-8572-B862F8A82E6A}">
      <dgm:prSet custT="1"/>
      <dgm:spPr/>
      <dgm:t>
        <a:bodyPr/>
        <a:lstStyle/>
        <a:p>
          <a:pPr algn="ctr"/>
          <a:r>
            <a:rPr lang="pl-PL" altLang="pl-PL" sz="1200" b="1" dirty="0">
              <a:effectLst/>
              <a:latin typeface="Arial" pitchFamily="34" charset="0"/>
              <a:cs typeface="Arial" pitchFamily="34" charset="0"/>
            </a:rPr>
            <a:t>należy dodać stosowny % </a:t>
          </a:r>
          <a:br>
            <a:rPr lang="pl-PL" altLang="pl-PL" sz="1200" b="1" dirty="0">
              <a:effectLst/>
              <a:latin typeface="Arial" pitchFamily="34" charset="0"/>
              <a:cs typeface="Arial" pitchFamily="34" charset="0"/>
            </a:rPr>
          </a:br>
          <a:r>
            <a:rPr lang="pl-PL" altLang="pl-PL" sz="1200" b="1" dirty="0">
              <a:effectLst/>
              <a:latin typeface="Arial" pitchFamily="34" charset="0"/>
              <a:cs typeface="Arial" pitchFamily="34" charset="0"/>
            </a:rPr>
            <a:t>liczby osób zatrudnionych </a:t>
          </a:r>
          <a:br>
            <a:rPr lang="pl-PL" altLang="pl-PL" sz="1200" b="1" dirty="0">
              <a:effectLst/>
              <a:latin typeface="Arial" pitchFamily="34" charset="0"/>
              <a:cs typeface="Arial" pitchFamily="34" charset="0"/>
            </a:rPr>
          </a:br>
          <a:r>
            <a:rPr lang="pl-PL" altLang="pl-PL" sz="1200" b="1" dirty="0">
              <a:effectLst/>
              <a:latin typeface="Arial" pitchFamily="34" charset="0"/>
              <a:cs typeface="Arial" pitchFamily="34" charset="0"/>
            </a:rPr>
            <a:t>i danych finansowych drugiego przedsiębiorstwa odzwierciedlający posiadany proporcjonalny udział w kapitale lub głosach</a:t>
          </a:r>
          <a:endParaRPr lang="pl-PL" sz="1200" b="1" dirty="0">
            <a:effectLst/>
            <a:latin typeface="Arial" pitchFamily="34" charset="0"/>
            <a:cs typeface="Arial" pitchFamily="34" charset="0"/>
          </a:endParaRPr>
        </a:p>
      </dgm:t>
    </dgm:pt>
    <dgm:pt modelId="{28618F1A-502D-41D9-8E0A-2199DFEC7685}" type="parTrans" cxnId="{9DE69379-F97B-43FC-A84C-65AB85B0381F}">
      <dgm:prSet/>
      <dgm:spPr/>
      <dgm:t>
        <a:bodyPr/>
        <a:lstStyle/>
        <a:p>
          <a:endParaRPr lang="pl-PL"/>
        </a:p>
      </dgm:t>
    </dgm:pt>
    <dgm:pt modelId="{D473BA07-C797-4602-B43D-AEC0A91D466C}" type="sibTrans" cxnId="{9DE69379-F97B-43FC-A84C-65AB85B0381F}">
      <dgm:prSet/>
      <dgm:spPr/>
      <dgm:t>
        <a:bodyPr/>
        <a:lstStyle/>
        <a:p>
          <a:endParaRPr lang="pl-PL"/>
        </a:p>
      </dgm:t>
    </dgm:pt>
    <dgm:pt modelId="{8922DC6D-F4B1-49D2-A04C-0583DEF30325}" type="pres">
      <dgm:prSet presAssocID="{A5BE7263-52B5-4376-ADCA-C71D6421B728}" presName="arrowDiagram" presStyleCnt="0">
        <dgm:presLayoutVars>
          <dgm:chMax val="5"/>
          <dgm:dir/>
          <dgm:resizeHandles val="exact"/>
        </dgm:presLayoutVars>
      </dgm:prSet>
      <dgm:spPr/>
    </dgm:pt>
    <dgm:pt modelId="{8468EB7B-E54C-4B71-835B-F11C21E4CE4E}" type="pres">
      <dgm:prSet presAssocID="{A5BE7263-52B5-4376-ADCA-C71D6421B728}" presName="arrow" presStyleLbl="bgShp" presStyleIdx="0" presStyleCnt="1" custAng="13370793" custScaleX="33679" custScaleY="48200" custLinFactNeighborX="43408" custLinFactNeighborY="15473"/>
      <dgm:spPr>
        <a:scene3d>
          <a:camera prst="orthographicFront">
            <a:rot lat="0" lon="20999997" rev="10200000"/>
          </a:camera>
          <a:lightRig rig="flat" dir="t"/>
        </a:scene3d>
        <a:sp3d z="-190500" extrusionH="12700" prstMaterial="plastic">
          <a:bevelT w="50800" h="50800"/>
        </a:sp3d>
      </dgm:spPr>
    </dgm:pt>
    <dgm:pt modelId="{55141DF1-3456-4A9D-9769-42592D0B27FA}" type="pres">
      <dgm:prSet presAssocID="{A5BE7263-52B5-4376-ADCA-C71D6421B728}" presName="arrowDiagram1" presStyleCnt="0">
        <dgm:presLayoutVars>
          <dgm:bulletEnabled val="1"/>
        </dgm:presLayoutVars>
      </dgm:prSet>
      <dgm:spPr/>
    </dgm:pt>
    <dgm:pt modelId="{3BA3812F-32FE-4E21-8D76-60D8C072A326}" type="pres">
      <dgm:prSet presAssocID="{347A9CE8-1C18-4E0E-8572-B862F8A82E6A}" presName="bullet1" presStyleLbl="node1" presStyleIdx="0" presStyleCnt="1" custScaleX="51240" custScaleY="55632" custLinFactX="-800000" custLinFactNeighborX="-891451" custLinFactNeighborY="76695"/>
      <dgm:spPr/>
    </dgm:pt>
    <dgm:pt modelId="{A6C0B8A4-EE15-465E-8645-F60E273EC17F}" type="pres">
      <dgm:prSet presAssocID="{347A9CE8-1C18-4E0E-8572-B862F8A82E6A}" presName="textBox1" presStyleLbl="revTx" presStyleIdx="0" presStyleCnt="1" custFlipHor="1" custScaleX="184014" custScaleY="70020" custLinFactX="-81325" custLinFactNeighborX="-100000" custLinFactNeighborY="-2524">
        <dgm:presLayoutVars>
          <dgm:bulletEnabled val="1"/>
        </dgm:presLayoutVars>
      </dgm:prSet>
      <dgm:spPr/>
    </dgm:pt>
  </dgm:ptLst>
  <dgm:cxnLst>
    <dgm:cxn modelId="{9DE69379-F97B-43FC-A84C-65AB85B0381F}" srcId="{A5BE7263-52B5-4376-ADCA-C71D6421B728}" destId="{347A9CE8-1C18-4E0E-8572-B862F8A82E6A}" srcOrd="0" destOrd="0" parTransId="{28618F1A-502D-41D9-8E0A-2199DFEC7685}" sibTransId="{D473BA07-C797-4602-B43D-AEC0A91D466C}"/>
    <dgm:cxn modelId="{8B843F84-1F53-4010-8D82-EF3115BF082F}" type="presOf" srcId="{347A9CE8-1C18-4E0E-8572-B862F8A82E6A}" destId="{A6C0B8A4-EE15-465E-8645-F60E273EC17F}" srcOrd="0" destOrd="0" presId="urn:microsoft.com/office/officeart/2005/8/layout/arrow2"/>
    <dgm:cxn modelId="{46832FD3-E3CD-4E51-81A8-6B895C447CDC}" type="presOf" srcId="{A5BE7263-52B5-4376-ADCA-C71D6421B728}" destId="{8922DC6D-F4B1-49D2-A04C-0583DEF30325}" srcOrd="0" destOrd="0" presId="urn:microsoft.com/office/officeart/2005/8/layout/arrow2"/>
    <dgm:cxn modelId="{58DC2722-7142-4474-918E-263ED685A035}" type="presParOf" srcId="{8922DC6D-F4B1-49D2-A04C-0583DEF30325}" destId="{8468EB7B-E54C-4B71-835B-F11C21E4CE4E}" srcOrd="0" destOrd="0" presId="urn:microsoft.com/office/officeart/2005/8/layout/arrow2"/>
    <dgm:cxn modelId="{34D952BC-1FBF-4E76-8E11-FAF3228C766E}" type="presParOf" srcId="{8922DC6D-F4B1-49D2-A04C-0583DEF30325}" destId="{55141DF1-3456-4A9D-9769-42592D0B27FA}" srcOrd="1" destOrd="0" presId="urn:microsoft.com/office/officeart/2005/8/layout/arrow2"/>
    <dgm:cxn modelId="{D879B789-0797-4527-ADB6-78EA989377F7}" type="presParOf" srcId="{55141DF1-3456-4A9D-9769-42592D0B27FA}" destId="{3BA3812F-32FE-4E21-8D76-60D8C072A326}" srcOrd="0" destOrd="0" presId="urn:microsoft.com/office/officeart/2005/8/layout/arrow2"/>
    <dgm:cxn modelId="{389DC93F-459A-466F-80E8-06BD3C286460}" type="presParOf" srcId="{55141DF1-3456-4A9D-9769-42592D0B27FA}" destId="{A6C0B8A4-EE15-465E-8645-F60E273EC17F}" srcOrd="1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F44E1F7-A924-413E-A733-D014B8A1C566}" type="doc">
      <dgm:prSet loTypeId="urn:microsoft.com/office/officeart/2005/8/layout/radial6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126BEBB6-3D37-4F17-8E3F-1F9AB9A74C07}">
      <dgm:prSet phldrT="[Tekst]" custT="1"/>
      <dgm:spPr/>
      <dgm:t>
        <a:bodyPr/>
        <a:lstStyle/>
        <a:p>
          <a:r>
            <a:rPr lang="pl-PL" sz="14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Maksymalny poziom dofinansowania:</a:t>
          </a:r>
        </a:p>
        <a:p>
          <a:r>
            <a:rPr lang="pl-PL" sz="16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55% </a:t>
          </a:r>
          <a:r>
            <a:rPr lang="pl-PL" sz="14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wydatków kwalifikowalnych dla mikro i małych przedsiębiorstw</a:t>
          </a:r>
          <a:endParaRPr lang="pl-PL" sz="1200" b="1" dirty="0">
            <a:solidFill>
              <a:schemeClr val="bg1"/>
            </a:solidFill>
            <a:latin typeface="Arial" pitchFamily="34" charset="0"/>
            <a:ea typeface="Batang" pitchFamily="18" charset="-127"/>
            <a:cs typeface="Arial" pitchFamily="34" charset="0"/>
          </a:endParaRPr>
        </a:p>
        <a:p>
          <a:r>
            <a:rPr lang="pl-PL" sz="16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45%</a:t>
          </a:r>
          <a:r>
            <a:rPr lang="pl-PL" sz="18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 </a:t>
          </a:r>
          <a:r>
            <a:rPr lang="pl-PL" sz="14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wydatków kwalifikowalnych dla średnich przedsiębiorstw</a:t>
          </a:r>
          <a:endParaRPr lang="pl-PL" sz="1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AF5BBC39-56F4-4487-AFD4-39530023B0DF}" type="parTrans" cxnId="{AD45B920-E992-40C3-8D81-D4D6D0AB00BC}">
      <dgm:prSet/>
      <dgm:spPr/>
      <dgm:t>
        <a:bodyPr/>
        <a:lstStyle/>
        <a:p>
          <a:endParaRPr lang="pl-PL"/>
        </a:p>
      </dgm:t>
    </dgm:pt>
    <dgm:pt modelId="{3E919977-2E33-4850-B5D2-89C16326787B}" type="sibTrans" cxnId="{AD45B920-E992-40C3-8D81-D4D6D0AB00BC}">
      <dgm:prSet/>
      <dgm:spPr/>
      <dgm:t>
        <a:bodyPr/>
        <a:lstStyle/>
        <a:p>
          <a:endParaRPr lang="pl-PL"/>
        </a:p>
      </dgm:t>
    </dgm:pt>
    <dgm:pt modelId="{72E03BDB-5DE1-4167-8EF3-88F8067383CD}">
      <dgm:prSet phldrT="[Tekst]" custT="1"/>
      <dgm:spPr/>
      <dgm:t>
        <a:bodyPr/>
        <a:lstStyle/>
        <a:p>
          <a:pPr>
            <a:lnSpc>
              <a:spcPct val="100000"/>
            </a:lnSpc>
          </a:pPr>
          <a:r>
            <a:rPr lang="pl-PL" sz="1500" b="1" dirty="0">
              <a:latin typeface="Arial" pitchFamily="34" charset="0"/>
              <a:cs typeface="Arial" pitchFamily="34" charset="0"/>
            </a:rPr>
            <a:t>ALOKACJA KONKURSU                         </a:t>
          </a:r>
          <a:r>
            <a:rPr lang="pl-PL" sz="1800" b="1" dirty="0">
              <a:solidFill>
                <a:srgbClr val="FF9900"/>
              </a:solidFill>
              <a:latin typeface="Arial" pitchFamily="34" charset="0"/>
              <a:cs typeface="Arial" pitchFamily="34" charset="0"/>
            </a:rPr>
            <a:t>8 110 368,00</a:t>
          </a:r>
          <a:r>
            <a:rPr lang="pl-PL" sz="2000" b="1" dirty="0">
              <a:solidFill>
                <a:srgbClr val="FF9900"/>
              </a:solidFill>
              <a:latin typeface="Arial" pitchFamily="34" charset="0"/>
              <a:cs typeface="Arial" pitchFamily="34" charset="0"/>
            </a:rPr>
            <a:t> zł</a:t>
          </a:r>
          <a:endParaRPr lang="pl-PL" sz="2000" b="1" cap="small" baseline="0" dirty="0">
            <a:solidFill>
              <a:srgbClr val="FF99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gm:t>
    </dgm:pt>
    <dgm:pt modelId="{58B2E77D-56CA-49D2-890D-A4CF9BB3615D}" type="parTrans" cxnId="{6CD49FB6-3BCB-4FA4-8ECD-7E92AAE7059D}">
      <dgm:prSet/>
      <dgm:spPr/>
      <dgm:t>
        <a:bodyPr/>
        <a:lstStyle/>
        <a:p>
          <a:endParaRPr lang="pl-PL"/>
        </a:p>
      </dgm:t>
    </dgm:pt>
    <dgm:pt modelId="{E8EDEA4D-ACC2-4CB7-B044-10E64E629A94}" type="sibTrans" cxnId="{6CD49FB6-3BCB-4FA4-8ECD-7E92AAE7059D}">
      <dgm:prSet/>
      <dgm:spPr/>
      <dgm:t>
        <a:bodyPr/>
        <a:lstStyle/>
        <a:p>
          <a:endParaRPr lang="pl-PL"/>
        </a:p>
      </dgm:t>
    </dgm:pt>
    <dgm:pt modelId="{95422F52-0F12-4492-B2C4-6A340311FD3E}">
      <dgm:prSet phldrT="[Tekst]" custT="1"/>
      <dgm:spPr/>
      <dgm:t>
        <a:bodyPr/>
        <a:lstStyle/>
        <a:p>
          <a:pPr rtl="0"/>
          <a:r>
            <a:rPr lang="pl-PL" sz="1400" b="1" dirty="0">
              <a:latin typeface="Arial" pitchFamily="34" charset="0"/>
              <a:cs typeface="Arial" pitchFamily="34" charset="0"/>
            </a:rPr>
            <a:t>Maksymalna kwota dofinansowania projektu </a:t>
          </a:r>
        </a:p>
        <a:p>
          <a:r>
            <a:rPr lang="pl-PL" sz="1600" b="1" dirty="0">
              <a:latin typeface="Arial" pitchFamily="34" charset="0"/>
              <a:cs typeface="Arial" pitchFamily="34" charset="0"/>
            </a:rPr>
            <a:t>1 000 000,00 zł</a:t>
          </a:r>
        </a:p>
      </dgm:t>
    </dgm:pt>
    <dgm:pt modelId="{0C6714CD-BF1A-4FA5-993D-056AF4C4BC76}" type="parTrans" cxnId="{9A436EDE-692B-496F-AB28-3FABF8235148}">
      <dgm:prSet/>
      <dgm:spPr/>
      <dgm:t>
        <a:bodyPr/>
        <a:lstStyle/>
        <a:p>
          <a:endParaRPr lang="pl-PL"/>
        </a:p>
      </dgm:t>
    </dgm:pt>
    <dgm:pt modelId="{48BC0832-F861-47C1-A6AE-1818FD983A0E}" type="sibTrans" cxnId="{9A436EDE-692B-496F-AB28-3FABF8235148}">
      <dgm:prSet/>
      <dgm:spPr/>
      <dgm:t>
        <a:bodyPr/>
        <a:lstStyle/>
        <a:p>
          <a:endParaRPr lang="pl-PL"/>
        </a:p>
      </dgm:t>
    </dgm:pt>
    <dgm:pt modelId="{71D11170-D67C-4314-B19B-E05F4E527671}" type="pres">
      <dgm:prSet presAssocID="{9F44E1F7-A924-413E-A733-D014B8A1C56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1779DA1-ED2E-4086-9F4B-249FF4E58917}" type="pres">
      <dgm:prSet presAssocID="{126BEBB6-3D37-4F17-8E3F-1F9AB9A74C07}" presName="centerShape" presStyleLbl="node0" presStyleIdx="0" presStyleCnt="1" custScaleX="255044" custScaleY="110030" custLinFactNeighborX="-3122" custLinFactNeighborY="-3640"/>
      <dgm:spPr/>
    </dgm:pt>
    <dgm:pt modelId="{C5AC3CC1-85C2-4BCA-B358-4C1820371530}" type="pres">
      <dgm:prSet presAssocID="{72E03BDB-5DE1-4167-8EF3-88F8067383CD}" presName="node" presStyleLbl="node1" presStyleIdx="0" presStyleCnt="2" custScaleX="210911" custScaleY="76908" custRadScaleRad="109138" custRadScaleInc="-3980">
        <dgm:presLayoutVars>
          <dgm:bulletEnabled val="1"/>
        </dgm:presLayoutVars>
      </dgm:prSet>
      <dgm:spPr/>
    </dgm:pt>
    <dgm:pt modelId="{BA15C97C-CEFE-45EF-B55C-9968898F488D}" type="pres">
      <dgm:prSet presAssocID="{72E03BDB-5DE1-4167-8EF3-88F8067383CD}" presName="dummy" presStyleCnt="0"/>
      <dgm:spPr/>
    </dgm:pt>
    <dgm:pt modelId="{24165EAB-3313-4AFE-83DB-FDDB3432098C}" type="pres">
      <dgm:prSet presAssocID="{E8EDEA4D-ACC2-4CB7-B044-10E64E629A94}" presName="sibTrans" presStyleLbl="sibTrans2D1" presStyleIdx="0" presStyleCnt="2"/>
      <dgm:spPr/>
    </dgm:pt>
    <dgm:pt modelId="{291C82BD-E5D3-410C-99B1-36123488A683}" type="pres">
      <dgm:prSet presAssocID="{95422F52-0F12-4492-B2C4-6A340311FD3E}" presName="node" presStyleLbl="node1" presStyleIdx="1" presStyleCnt="2" custScaleX="176758" custScaleY="126801" custRadScaleRad="85597" custRadScaleInc="6973">
        <dgm:presLayoutVars>
          <dgm:bulletEnabled val="1"/>
        </dgm:presLayoutVars>
      </dgm:prSet>
      <dgm:spPr/>
    </dgm:pt>
    <dgm:pt modelId="{A8C804CD-C262-4B11-8B61-66AE18C8FFE5}" type="pres">
      <dgm:prSet presAssocID="{95422F52-0F12-4492-B2C4-6A340311FD3E}" presName="dummy" presStyleCnt="0"/>
      <dgm:spPr/>
    </dgm:pt>
    <dgm:pt modelId="{1BCD65CE-1576-437E-A6AF-A758529987BE}" type="pres">
      <dgm:prSet presAssocID="{48BC0832-F861-47C1-A6AE-1818FD983A0E}" presName="sibTrans" presStyleLbl="sibTrans2D1" presStyleIdx="1" presStyleCnt="2"/>
      <dgm:spPr/>
    </dgm:pt>
  </dgm:ptLst>
  <dgm:cxnLst>
    <dgm:cxn modelId="{DEB57902-7E66-4F51-A7EE-61AD84540BB6}" type="presOf" srcId="{9F44E1F7-A924-413E-A733-D014B8A1C566}" destId="{71D11170-D67C-4314-B19B-E05F4E527671}" srcOrd="0" destOrd="0" presId="urn:microsoft.com/office/officeart/2005/8/layout/radial6"/>
    <dgm:cxn modelId="{AD45B920-E992-40C3-8D81-D4D6D0AB00BC}" srcId="{9F44E1F7-A924-413E-A733-D014B8A1C566}" destId="{126BEBB6-3D37-4F17-8E3F-1F9AB9A74C07}" srcOrd="0" destOrd="0" parTransId="{AF5BBC39-56F4-4487-AFD4-39530023B0DF}" sibTransId="{3E919977-2E33-4850-B5D2-89C16326787B}"/>
    <dgm:cxn modelId="{4349B95D-33EC-4972-96C3-2F0C8AEC2999}" type="presOf" srcId="{95422F52-0F12-4492-B2C4-6A340311FD3E}" destId="{291C82BD-E5D3-410C-99B1-36123488A683}" srcOrd="0" destOrd="0" presId="urn:microsoft.com/office/officeart/2005/8/layout/radial6"/>
    <dgm:cxn modelId="{2DF52D6B-3E26-44DB-ACCB-3AD63AB5CC51}" type="presOf" srcId="{72E03BDB-5DE1-4167-8EF3-88F8067383CD}" destId="{C5AC3CC1-85C2-4BCA-B358-4C1820371530}" srcOrd="0" destOrd="0" presId="urn:microsoft.com/office/officeart/2005/8/layout/radial6"/>
    <dgm:cxn modelId="{E813F74F-4F67-4ABF-AD9B-A2F6079F663C}" type="presOf" srcId="{126BEBB6-3D37-4F17-8E3F-1F9AB9A74C07}" destId="{D1779DA1-ED2E-4086-9F4B-249FF4E58917}" srcOrd="0" destOrd="0" presId="urn:microsoft.com/office/officeart/2005/8/layout/radial6"/>
    <dgm:cxn modelId="{6CD49FB6-3BCB-4FA4-8ECD-7E92AAE7059D}" srcId="{126BEBB6-3D37-4F17-8E3F-1F9AB9A74C07}" destId="{72E03BDB-5DE1-4167-8EF3-88F8067383CD}" srcOrd="0" destOrd="0" parTransId="{58B2E77D-56CA-49D2-890D-A4CF9BB3615D}" sibTransId="{E8EDEA4D-ACC2-4CB7-B044-10E64E629A94}"/>
    <dgm:cxn modelId="{1E9271B7-759D-46AB-B103-8D034781C97C}" type="presOf" srcId="{E8EDEA4D-ACC2-4CB7-B044-10E64E629A94}" destId="{24165EAB-3313-4AFE-83DB-FDDB3432098C}" srcOrd="0" destOrd="0" presId="urn:microsoft.com/office/officeart/2005/8/layout/radial6"/>
    <dgm:cxn modelId="{9A436EDE-692B-496F-AB28-3FABF8235148}" srcId="{126BEBB6-3D37-4F17-8E3F-1F9AB9A74C07}" destId="{95422F52-0F12-4492-B2C4-6A340311FD3E}" srcOrd="1" destOrd="0" parTransId="{0C6714CD-BF1A-4FA5-993D-056AF4C4BC76}" sibTransId="{48BC0832-F861-47C1-A6AE-1818FD983A0E}"/>
    <dgm:cxn modelId="{6B1926F6-AD6B-4FE5-BDED-EE4F40D8FFB7}" type="presOf" srcId="{48BC0832-F861-47C1-A6AE-1818FD983A0E}" destId="{1BCD65CE-1576-437E-A6AF-A758529987BE}" srcOrd="0" destOrd="0" presId="urn:microsoft.com/office/officeart/2005/8/layout/radial6"/>
    <dgm:cxn modelId="{3A12CDA4-CC10-4262-9AA6-F3F37BBD53E6}" type="presParOf" srcId="{71D11170-D67C-4314-B19B-E05F4E527671}" destId="{D1779DA1-ED2E-4086-9F4B-249FF4E58917}" srcOrd="0" destOrd="0" presId="urn:microsoft.com/office/officeart/2005/8/layout/radial6"/>
    <dgm:cxn modelId="{7B83D7CF-4399-45A1-AD53-E542B3DB68D8}" type="presParOf" srcId="{71D11170-D67C-4314-B19B-E05F4E527671}" destId="{C5AC3CC1-85C2-4BCA-B358-4C1820371530}" srcOrd="1" destOrd="0" presId="urn:microsoft.com/office/officeart/2005/8/layout/radial6"/>
    <dgm:cxn modelId="{4CEA6EAD-D749-4A81-8726-9E6CC05160EF}" type="presParOf" srcId="{71D11170-D67C-4314-B19B-E05F4E527671}" destId="{BA15C97C-CEFE-45EF-B55C-9968898F488D}" srcOrd="2" destOrd="0" presId="urn:microsoft.com/office/officeart/2005/8/layout/radial6"/>
    <dgm:cxn modelId="{D840FBB5-1F54-4004-B498-EBC8FFB8A734}" type="presParOf" srcId="{71D11170-D67C-4314-B19B-E05F4E527671}" destId="{24165EAB-3313-4AFE-83DB-FDDB3432098C}" srcOrd="3" destOrd="0" presId="urn:microsoft.com/office/officeart/2005/8/layout/radial6"/>
    <dgm:cxn modelId="{E7BCDD4D-2817-4F74-8A8E-AD27C9248CBD}" type="presParOf" srcId="{71D11170-D67C-4314-B19B-E05F4E527671}" destId="{291C82BD-E5D3-410C-99B1-36123488A683}" srcOrd="4" destOrd="0" presId="urn:microsoft.com/office/officeart/2005/8/layout/radial6"/>
    <dgm:cxn modelId="{6DAAB681-CA56-4E1F-BDC7-EC71E945A894}" type="presParOf" srcId="{71D11170-D67C-4314-B19B-E05F4E527671}" destId="{A8C804CD-C262-4B11-8B61-66AE18C8FFE5}" srcOrd="5" destOrd="0" presId="urn:microsoft.com/office/officeart/2005/8/layout/radial6"/>
    <dgm:cxn modelId="{05417B60-9E61-4EC4-B49B-A119D4164C70}" type="presParOf" srcId="{71D11170-D67C-4314-B19B-E05F4E527671}" destId="{1BCD65CE-1576-437E-A6AF-A758529987BE}" srcOrd="6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9E07941-9900-43DB-A43F-96665F954CB8}" type="doc">
      <dgm:prSet loTypeId="urn:microsoft.com/office/officeart/2005/8/layout/vList6" loCatId="list" qsTypeId="urn:microsoft.com/office/officeart/2005/8/quickstyle/3d7" qsCatId="3D" csTypeId="urn:microsoft.com/office/officeart/2005/8/colors/accent0_3" csCatId="mainScheme" phldr="1"/>
      <dgm:spPr/>
      <dgm:t>
        <a:bodyPr/>
        <a:lstStyle/>
        <a:p>
          <a:endParaRPr lang="pl-PL"/>
        </a:p>
      </dgm:t>
    </dgm:pt>
    <dgm:pt modelId="{36063605-47C4-46FC-B622-18E9AC943AF9}">
      <dgm:prSet phldrT="[Teks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lnSpc>
              <a:spcPct val="150000"/>
            </a:lnSpc>
          </a:pPr>
          <a:r>
            <a:rPr lang="pl-PL" sz="14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Wnioskodawca musi wskazać wiarygodne źródła finansowania projektu , dotyczące zarówno całkowitej wartości wydatków kwalifikowalnych, jak również całkowitej wartości wydatków niekwalifikowalnych</a:t>
          </a:r>
        </a:p>
      </dgm:t>
    </dgm:pt>
    <dgm:pt modelId="{F3964835-CC73-45AB-983C-C392AE4DB72B}" type="parTrans" cxnId="{710DAA19-8985-4C7C-84B4-12D6A6C0662E}">
      <dgm:prSet/>
      <dgm:spPr/>
      <dgm:t>
        <a:bodyPr/>
        <a:lstStyle/>
        <a:p>
          <a:endParaRPr lang="pl-PL"/>
        </a:p>
      </dgm:t>
    </dgm:pt>
    <dgm:pt modelId="{F94FDF08-4126-496B-BB86-835C9A2B4071}" type="sibTrans" cxnId="{710DAA19-8985-4C7C-84B4-12D6A6C0662E}">
      <dgm:prSet/>
      <dgm:spPr/>
      <dgm:t>
        <a:bodyPr/>
        <a:lstStyle/>
        <a:p>
          <a:endParaRPr lang="pl-PL"/>
        </a:p>
      </dgm:t>
    </dgm:pt>
    <dgm:pt modelId="{BB9B09E4-96E9-47A6-8491-01DDDCB8314B}">
      <dgm:prSet phldrT="[Tekst]" custT="1"/>
      <dgm:spPr/>
      <dgm:t>
        <a:bodyPr/>
        <a:lstStyle/>
        <a:p>
          <a:pPr>
            <a:lnSpc>
              <a:spcPct val="150000"/>
            </a:lnSpc>
          </a:pPr>
          <a:r>
            <a:rPr lang="pl-PL" sz="1200" b="1" dirty="0">
              <a:latin typeface="Arial" pitchFamily="34" charset="0"/>
              <a:ea typeface="Batang" pitchFamily="18" charset="-127"/>
              <a:cs typeface="Arial" pitchFamily="34" charset="0"/>
            </a:rPr>
            <a:t>Fundusze własne</a:t>
          </a:r>
        </a:p>
      </dgm:t>
    </dgm:pt>
    <dgm:pt modelId="{167E8BFB-4BC2-4355-9CB5-5ACFBDA545C4}" type="parTrans" cxnId="{587E128B-DEF6-478F-BC95-C92530C72DE1}">
      <dgm:prSet/>
      <dgm:spPr/>
      <dgm:t>
        <a:bodyPr/>
        <a:lstStyle/>
        <a:p>
          <a:endParaRPr lang="pl-PL"/>
        </a:p>
      </dgm:t>
    </dgm:pt>
    <dgm:pt modelId="{AD67D531-BC30-4446-B2AD-F4E4F1CD7BF8}" type="sibTrans" cxnId="{587E128B-DEF6-478F-BC95-C92530C72DE1}">
      <dgm:prSet/>
      <dgm:spPr/>
      <dgm:t>
        <a:bodyPr/>
        <a:lstStyle/>
        <a:p>
          <a:endParaRPr lang="pl-PL"/>
        </a:p>
      </dgm:t>
    </dgm:pt>
    <dgm:pt modelId="{74DA92A0-A3F3-493C-AB24-95B6F0FEBD27}">
      <dgm:prSet phldrT="[Teks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>
            <a:lnSpc>
              <a:spcPct val="150000"/>
            </a:lnSpc>
          </a:pPr>
          <a:r>
            <a:rPr lang="pl-PL" sz="14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Dokumenty, potwierdzające otrzymanie zewnętrznego finansowania projektu wnioskodawca będzie zobowiązany przedstawić przed podpisaniem umowy o dofinansowanie</a:t>
          </a:r>
        </a:p>
      </dgm:t>
    </dgm:pt>
    <dgm:pt modelId="{4A7F43DE-E462-4320-AE26-A68EE029C5CD}" type="parTrans" cxnId="{25138BD3-F0ED-4DE1-8348-D49B75C3BC57}">
      <dgm:prSet/>
      <dgm:spPr/>
      <dgm:t>
        <a:bodyPr/>
        <a:lstStyle/>
        <a:p>
          <a:endParaRPr lang="pl-PL"/>
        </a:p>
      </dgm:t>
    </dgm:pt>
    <dgm:pt modelId="{85910F07-1DE3-4D42-9734-79E52EBADBC8}" type="sibTrans" cxnId="{25138BD3-F0ED-4DE1-8348-D49B75C3BC57}">
      <dgm:prSet/>
      <dgm:spPr/>
      <dgm:t>
        <a:bodyPr/>
        <a:lstStyle/>
        <a:p>
          <a:endParaRPr lang="pl-PL"/>
        </a:p>
      </dgm:t>
    </dgm:pt>
    <dgm:pt modelId="{F61BEC5E-A763-44E3-8F5E-D8E5C91DE857}">
      <dgm:prSet phldrT="[Tekst]" custT="1"/>
      <dgm:spPr/>
      <dgm:t>
        <a:bodyPr/>
        <a:lstStyle/>
        <a:p>
          <a:pPr>
            <a:lnSpc>
              <a:spcPct val="150000"/>
            </a:lnSpc>
          </a:pPr>
          <a:r>
            <a:rPr lang="pl-PL" sz="1200" b="1" dirty="0">
              <a:latin typeface="Arial" pitchFamily="34" charset="0"/>
              <a:ea typeface="Batang" pitchFamily="18" charset="-127"/>
              <a:cs typeface="Arial" pitchFamily="34" charset="0"/>
            </a:rPr>
            <a:t>dostarczenie ww. dokumentów w ramach dokumentacji aplikacyjnej może wpłynąć na ocenę projektu oraz ułatwić oszacowanie sytuacji finansowej wnioskodawcy</a:t>
          </a:r>
        </a:p>
      </dgm:t>
    </dgm:pt>
    <dgm:pt modelId="{409613C7-76F7-4E7A-B829-55BD9753320E}" type="parTrans" cxnId="{7DEB1DBD-40E2-41EB-B9EB-64BAE3BEA064}">
      <dgm:prSet/>
      <dgm:spPr/>
      <dgm:t>
        <a:bodyPr/>
        <a:lstStyle/>
        <a:p>
          <a:endParaRPr lang="pl-PL"/>
        </a:p>
      </dgm:t>
    </dgm:pt>
    <dgm:pt modelId="{D6B127F2-BA15-4046-88E5-BD6520689315}" type="sibTrans" cxnId="{7DEB1DBD-40E2-41EB-B9EB-64BAE3BEA064}">
      <dgm:prSet/>
      <dgm:spPr/>
      <dgm:t>
        <a:bodyPr/>
        <a:lstStyle/>
        <a:p>
          <a:endParaRPr lang="pl-PL"/>
        </a:p>
      </dgm:t>
    </dgm:pt>
    <dgm:pt modelId="{5CF00482-9897-49EF-82D4-7ED94740A717}">
      <dgm:prSet phldrT="[Tekst]" custT="1"/>
      <dgm:spPr/>
      <dgm:t>
        <a:bodyPr/>
        <a:lstStyle/>
        <a:p>
          <a:pPr>
            <a:lnSpc>
              <a:spcPct val="150000"/>
            </a:lnSpc>
          </a:pPr>
          <a:r>
            <a:rPr lang="pl-PL" sz="1200" b="1" dirty="0">
              <a:latin typeface="Arial" pitchFamily="34" charset="0"/>
              <a:ea typeface="Batang" pitchFamily="18" charset="-127"/>
              <a:cs typeface="Arial" pitchFamily="34" charset="0"/>
            </a:rPr>
            <a:t>Zewnętrzne źródła: kredyt, pożyczka, leasing itp.</a:t>
          </a:r>
        </a:p>
      </dgm:t>
    </dgm:pt>
    <dgm:pt modelId="{B505635F-56DA-46DD-A89F-61FB7C35FBEA}" type="parTrans" cxnId="{1CE20F99-48EE-4957-A6BD-81E973E027E5}">
      <dgm:prSet/>
      <dgm:spPr/>
      <dgm:t>
        <a:bodyPr/>
        <a:lstStyle/>
        <a:p>
          <a:endParaRPr lang="pl-PL"/>
        </a:p>
      </dgm:t>
    </dgm:pt>
    <dgm:pt modelId="{71EF1B04-80DB-4BA0-A646-FD756D7E08CA}" type="sibTrans" cxnId="{1CE20F99-48EE-4957-A6BD-81E973E027E5}">
      <dgm:prSet/>
      <dgm:spPr/>
      <dgm:t>
        <a:bodyPr/>
        <a:lstStyle/>
        <a:p>
          <a:endParaRPr lang="pl-PL"/>
        </a:p>
      </dgm:t>
    </dgm:pt>
    <dgm:pt modelId="{FAA47B85-E100-4BBA-A8E9-4AA765920B6F}">
      <dgm:prSet phldrT="[Tekst]" custT="1"/>
      <dgm:spPr/>
      <dgm:t>
        <a:bodyPr/>
        <a:lstStyle/>
        <a:p>
          <a:pPr>
            <a:lnSpc>
              <a:spcPct val="90000"/>
            </a:lnSpc>
          </a:pPr>
          <a:endParaRPr lang="pl-PL" sz="1200" dirty="0">
            <a:latin typeface="Batang" pitchFamily="18" charset="-127"/>
            <a:ea typeface="Batang" pitchFamily="18" charset="-127"/>
          </a:endParaRPr>
        </a:p>
      </dgm:t>
    </dgm:pt>
    <dgm:pt modelId="{7C70335A-61D7-436E-AF44-1DCBFD3BAAF4}" type="parTrans" cxnId="{A702041B-4C1F-426A-A327-9F3D256272E0}">
      <dgm:prSet/>
      <dgm:spPr/>
      <dgm:t>
        <a:bodyPr/>
        <a:lstStyle/>
        <a:p>
          <a:endParaRPr lang="pl-PL"/>
        </a:p>
      </dgm:t>
    </dgm:pt>
    <dgm:pt modelId="{BAF2C541-0D35-44AE-89CC-5D3F1A3049F1}" type="sibTrans" cxnId="{A702041B-4C1F-426A-A327-9F3D256272E0}">
      <dgm:prSet/>
      <dgm:spPr/>
      <dgm:t>
        <a:bodyPr/>
        <a:lstStyle/>
        <a:p>
          <a:endParaRPr lang="pl-PL"/>
        </a:p>
      </dgm:t>
    </dgm:pt>
    <dgm:pt modelId="{B38C82AE-8BC3-46B4-A3A8-665DEB2D832A}">
      <dgm:prSet phldrT="[Tekst]" custT="1"/>
      <dgm:spPr/>
      <dgm:t>
        <a:bodyPr/>
        <a:lstStyle/>
        <a:p>
          <a:pPr>
            <a:lnSpc>
              <a:spcPct val="90000"/>
            </a:lnSpc>
          </a:pPr>
          <a:endParaRPr lang="pl-PL" sz="1200" dirty="0">
            <a:latin typeface="Batang" pitchFamily="18" charset="-127"/>
            <a:ea typeface="Batang" pitchFamily="18" charset="-127"/>
          </a:endParaRPr>
        </a:p>
      </dgm:t>
    </dgm:pt>
    <dgm:pt modelId="{37CC3C3A-C1C9-44F6-A8CE-716AC4B20D87}" type="parTrans" cxnId="{9F427016-8429-497C-8936-862C3947D7D8}">
      <dgm:prSet/>
      <dgm:spPr/>
      <dgm:t>
        <a:bodyPr/>
        <a:lstStyle/>
        <a:p>
          <a:endParaRPr lang="pl-PL"/>
        </a:p>
      </dgm:t>
    </dgm:pt>
    <dgm:pt modelId="{664A7C85-1A2C-436A-B72E-8D4AF4585437}" type="sibTrans" cxnId="{9F427016-8429-497C-8936-862C3947D7D8}">
      <dgm:prSet/>
      <dgm:spPr/>
      <dgm:t>
        <a:bodyPr/>
        <a:lstStyle/>
        <a:p>
          <a:endParaRPr lang="pl-PL"/>
        </a:p>
      </dgm:t>
    </dgm:pt>
    <dgm:pt modelId="{AA9BB224-F450-4677-87B3-7CFB21A67656}">
      <dgm:prSet phldrT="[Tekst]" custT="1"/>
      <dgm:spPr/>
      <dgm:t>
        <a:bodyPr/>
        <a:lstStyle/>
        <a:p>
          <a:pPr>
            <a:lnSpc>
              <a:spcPct val="90000"/>
            </a:lnSpc>
          </a:pPr>
          <a:endParaRPr lang="pl-PL" sz="1200" dirty="0">
            <a:latin typeface="Batang" pitchFamily="18" charset="-127"/>
            <a:ea typeface="Batang" pitchFamily="18" charset="-127"/>
          </a:endParaRPr>
        </a:p>
      </dgm:t>
    </dgm:pt>
    <dgm:pt modelId="{72251217-2D99-4584-89A5-E75600D4F67C}" type="parTrans" cxnId="{72A5B188-F378-42A8-9ED2-43ED5F190E6F}">
      <dgm:prSet/>
      <dgm:spPr/>
      <dgm:t>
        <a:bodyPr/>
        <a:lstStyle/>
        <a:p>
          <a:endParaRPr lang="pl-PL"/>
        </a:p>
      </dgm:t>
    </dgm:pt>
    <dgm:pt modelId="{487E022A-5B2F-4091-BB0B-FDC455855F1F}" type="sibTrans" cxnId="{72A5B188-F378-42A8-9ED2-43ED5F190E6F}">
      <dgm:prSet/>
      <dgm:spPr/>
      <dgm:t>
        <a:bodyPr/>
        <a:lstStyle/>
        <a:p>
          <a:endParaRPr lang="pl-PL"/>
        </a:p>
      </dgm:t>
    </dgm:pt>
    <dgm:pt modelId="{1FEBE3D6-C589-4B2D-B1DA-D98898E2CA18}">
      <dgm:prSet phldrT="[Tekst]" custT="1"/>
      <dgm:spPr/>
      <dgm:t>
        <a:bodyPr/>
        <a:lstStyle/>
        <a:p>
          <a:pPr>
            <a:lnSpc>
              <a:spcPct val="150000"/>
            </a:lnSpc>
          </a:pPr>
          <a:endParaRPr lang="pl-PL" sz="1200" b="1" dirty="0">
            <a:latin typeface="Arial" pitchFamily="34" charset="0"/>
            <a:ea typeface="Batang" pitchFamily="18" charset="-127"/>
            <a:cs typeface="Arial" pitchFamily="34" charset="0"/>
          </a:endParaRPr>
        </a:p>
      </dgm:t>
    </dgm:pt>
    <dgm:pt modelId="{D071918B-3618-4AEB-9413-E5C56C9B047B}" type="parTrans" cxnId="{58974B8A-71EE-4330-BAEE-AB44D79BA1C3}">
      <dgm:prSet/>
      <dgm:spPr/>
      <dgm:t>
        <a:bodyPr/>
        <a:lstStyle/>
        <a:p>
          <a:endParaRPr lang="pl-PL"/>
        </a:p>
      </dgm:t>
    </dgm:pt>
    <dgm:pt modelId="{468CDF60-0213-4F6B-9D87-A00F540813E4}" type="sibTrans" cxnId="{58974B8A-71EE-4330-BAEE-AB44D79BA1C3}">
      <dgm:prSet/>
      <dgm:spPr/>
      <dgm:t>
        <a:bodyPr/>
        <a:lstStyle/>
        <a:p>
          <a:endParaRPr lang="pl-PL"/>
        </a:p>
      </dgm:t>
    </dgm:pt>
    <dgm:pt modelId="{781DF05A-E39C-4CF0-AC75-9B54D069ABF3}">
      <dgm:prSet phldrT="[Tekst]" custT="1"/>
      <dgm:spPr/>
      <dgm:t>
        <a:bodyPr/>
        <a:lstStyle/>
        <a:p>
          <a:pPr>
            <a:lnSpc>
              <a:spcPct val="150000"/>
            </a:lnSpc>
          </a:pPr>
          <a:r>
            <a:rPr lang="pl-PL" sz="1200" b="1" dirty="0">
              <a:latin typeface="Arial" pitchFamily="34" charset="0"/>
              <a:ea typeface="Batang" pitchFamily="18" charset="-127"/>
              <a:cs typeface="Arial" pitchFamily="34" charset="0"/>
            </a:rPr>
            <a:t>Dofinansowanie w maksymalnej wysokości zaliczki (70% dofinansowania)</a:t>
          </a:r>
        </a:p>
      </dgm:t>
    </dgm:pt>
    <dgm:pt modelId="{68701685-4DC5-4E01-9D10-8A3E08BC06A4}" type="parTrans" cxnId="{D8241141-B1A4-4675-862C-742B21204215}">
      <dgm:prSet/>
      <dgm:spPr/>
      <dgm:t>
        <a:bodyPr/>
        <a:lstStyle/>
        <a:p>
          <a:endParaRPr lang="pl-PL"/>
        </a:p>
      </dgm:t>
    </dgm:pt>
    <dgm:pt modelId="{752A5E6A-71CD-4F19-8F32-DB46BED74BEF}" type="sibTrans" cxnId="{D8241141-B1A4-4675-862C-742B21204215}">
      <dgm:prSet/>
      <dgm:spPr/>
      <dgm:t>
        <a:bodyPr/>
        <a:lstStyle/>
        <a:p>
          <a:endParaRPr lang="pl-PL"/>
        </a:p>
      </dgm:t>
    </dgm:pt>
    <dgm:pt modelId="{9FB6C257-1581-49F2-8297-64F1EF8F8FFD}" type="pres">
      <dgm:prSet presAssocID="{59E07941-9900-43DB-A43F-96665F954CB8}" presName="Name0" presStyleCnt="0">
        <dgm:presLayoutVars>
          <dgm:dir/>
          <dgm:animLvl val="lvl"/>
          <dgm:resizeHandles/>
        </dgm:presLayoutVars>
      </dgm:prSet>
      <dgm:spPr/>
    </dgm:pt>
    <dgm:pt modelId="{E26452FC-32E4-4677-8AE4-D6006763FE11}" type="pres">
      <dgm:prSet presAssocID="{36063605-47C4-46FC-B622-18E9AC943AF9}" presName="linNode" presStyleCnt="0"/>
      <dgm:spPr/>
    </dgm:pt>
    <dgm:pt modelId="{D84A0936-6B0E-491F-B51A-83DC3483C0E6}" type="pres">
      <dgm:prSet presAssocID="{36063605-47C4-46FC-B622-18E9AC943AF9}" presName="parentShp" presStyleLbl="node1" presStyleIdx="0" presStyleCnt="2">
        <dgm:presLayoutVars>
          <dgm:bulletEnabled val="1"/>
        </dgm:presLayoutVars>
      </dgm:prSet>
      <dgm:spPr/>
    </dgm:pt>
    <dgm:pt modelId="{25E471F1-83A0-4916-89BB-7C0238855D82}" type="pres">
      <dgm:prSet presAssocID="{36063605-47C4-46FC-B622-18E9AC943AF9}" presName="childShp" presStyleLbl="bgAccFollowNode1" presStyleIdx="0" presStyleCnt="2">
        <dgm:presLayoutVars>
          <dgm:bulletEnabled val="1"/>
        </dgm:presLayoutVars>
      </dgm:prSet>
      <dgm:spPr/>
    </dgm:pt>
    <dgm:pt modelId="{158008B2-2490-48A8-8A55-468B865D0CB3}" type="pres">
      <dgm:prSet presAssocID="{F94FDF08-4126-496B-BB86-835C9A2B4071}" presName="spacing" presStyleCnt="0"/>
      <dgm:spPr/>
    </dgm:pt>
    <dgm:pt modelId="{39EE2847-D4A6-44E6-9134-2C38E663553F}" type="pres">
      <dgm:prSet presAssocID="{74DA92A0-A3F3-493C-AB24-95B6F0FEBD27}" presName="linNode" presStyleCnt="0"/>
      <dgm:spPr/>
    </dgm:pt>
    <dgm:pt modelId="{A105227C-E8AD-4F9C-A3B0-A00459A1369F}" type="pres">
      <dgm:prSet presAssocID="{74DA92A0-A3F3-493C-AB24-95B6F0FEBD27}" presName="parentShp" presStyleLbl="node1" presStyleIdx="1" presStyleCnt="2">
        <dgm:presLayoutVars>
          <dgm:bulletEnabled val="1"/>
        </dgm:presLayoutVars>
      </dgm:prSet>
      <dgm:spPr/>
    </dgm:pt>
    <dgm:pt modelId="{158861A8-4EA6-4876-A6F7-FF1FB0781D1F}" type="pres">
      <dgm:prSet presAssocID="{74DA92A0-A3F3-493C-AB24-95B6F0FEBD27}" presName="childShp" presStyleLbl="bgAccFollowNode1" presStyleIdx="1" presStyleCnt="2">
        <dgm:presLayoutVars>
          <dgm:bulletEnabled val="1"/>
        </dgm:presLayoutVars>
      </dgm:prSet>
      <dgm:spPr/>
    </dgm:pt>
  </dgm:ptLst>
  <dgm:cxnLst>
    <dgm:cxn modelId="{DE394209-D760-4CDD-8997-E7F35F9D74F6}" type="presOf" srcId="{F61BEC5E-A763-44E3-8F5E-D8E5C91DE857}" destId="{158861A8-4EA6-4876-A6F7-FF1FB0781D1F}" srcOrd="0" destOrd="2" presId="urn:microsoft.com/office/officeart/2005/8/layout/vList6"/>
    <dgm:cxn modelId="{96CCE213-D834-4D4F-94D6-9322A760A276}" type="presOf" srcId="{1FEBE3D6-C589-4B2D-B1DA-D98898E2CA18}" destId="{158861A8-4EA6-4876-A6F7-FF1FB0781D1F}" srcOrd="0" destOrd="1" presId="urn:microsoft.com/office/officeart/2005/8/layout/vList6"/>
    <dgm:cxn modelId="{9F427016-8429-497C-8936-862C3947D7D8}" srcId="{36063605-47C4-46FC-B622-18E9AC943AF9}" destId="{B38C82AE-8BC3-46B4-A3A8-665DEB2D832A}" srcOrd="1" destOrd="0" parTransId="{37CC3C3A-C1C9-44F6-A8CE-716AC4B20D87}" sibTransId="{664A7C85-1A2C-436A-B72E-8D4AF4585437}"/>
    <dgm:cxn modelId="{710DAA19-8985-4C7C-84B4-12D6A6C0662E}" srcId="{59E07941-9900-43DB-A43F-96665F954CB8}" destId="{36063605-47C4-46FC-B622-18E9AC943AF9}" srcOrd="0" destOrd="0" parTransId="{F3964835-CC73-45AB-983C-C392AE4DB72B}" sibTransId="{F94FDF08-4126-496B-BB86-835C9A2B4071}"/>
    <dgm:cxn modelId="{A702041B-4C1F-426A-A327-9F3D256272E0}" srcId="{36063605-47C4-46FC-B622-18E9AC943AF9}" destId="{FAA47B85-E100-4BBA-A8E9-4AA765920B6F}" srcOrd="0" destOrd="0" parTransId="{7C70335A-61D7-436E-AF44-1DCBFD3BAAF4}" sibTransId="{BAF2C541-0D35-44AE-89CC-5D3F1A3049F1}"/>
    <dgm:cxn modelId="{530FE140-82D1-4119-81B7-371E88889FE5}" type="presOf" srcId="{5CF00482-9897-49EF-82D4-7ED94740A717}" destId="{25E471F1-83A0-4916-89BB-7C0238855D82}" srcOrd="0" destOrd="3" presId="urn:microsoft.com/office/officeart/2005/8/layout/vList6"/>
    <dgm:cxn modelId="{FD61C660-8E39-4975-A4BC-36311CAEB5A5}" type="presOf" srcId="{36063605-47C4-46FC-B622-18E9AC943AF9}" destId="{D84A0936-6B0E-491F-B51A-83DC3483C0E6}" srcOrd="0" destOrd="0" presId="urn:microsoft.com/office/officeart/2005/8/layout/vList6"/>
    <dgm:cxn modelId="{D8241141-B1A4-4675-862C-742B21204215}" srcId="{36063605-47C4-46FC-B622-18E9AC943AF9}" destId="{781DF05A-E39C-4CF0-AC75-9B54D069ABF3}" srcOrd="4" destOrd="0" parTransId="{68701685-4DC5-4E01-9D10-8A3E08BC06A4}" sibTransId="{752A5E6A-71CD-4F19-8F32-DB46BED74BEF}"/>
    <dgm:cxn modelId="{A1507456-C2E9-4409-BAF3-1B2C1BAABB65}" type="presOf" srcId="{59E07941-9900-43DB-A43F-96665F954CB8}" destId="{9FB6C257-1581-49F2-8297-64F1EF8F8FFD}" srcOrd="0" destOrd="0" presId="urn:microsoft.com/office/officeart/2005/8/layout/vList6"/>
    <dgm:cxn modelId="{44530257-5FEA-4E3B-A048-FC352016E50F}" type="presOf" srcId="{74DA92A0-A3F3-493C-AB24-95B6F0FEBD27}" destId="{A105227C-E8AD-4F9C-A3B0-A00459A1369F}" srcOrd="0" destOrd="0" presId="urn:microsoft.com/office/officeart/2005/8/layout/vList6"/>
    <dgm:cxn modelId="{22247C86-0C59-40AE-8873-1587D0D77D72}" type="presOf" srcId="{FAA47B85-E100-4BBA-A8E9-4AA765920B6F}" destId="{25E471F1-83A0-4916-89BB-7C0238855D82}" srcOrd="0" destOrd="0" presId="urn:microsoft.com/office/officeart/2005/8/layout/vList6"/>
    <dgm:cxn modelId="{72A5B188-F378-42A8-9ED2-43ED5F190E6F}" srcId="{74DA92A0-A3F3-493C-AB24-95B6F0FEBD27}" destId="{AA9BB224-F450-4677-87B3-7CFB21A67656}" srcOrd="0" destOrd="0" parTransId="{72251217-2D99-4584-89A5-E75600D4F67C}" sibTransId="{487E022A-5B2F-4091-BB0B-FDC455855F1F}"/>
    <dgm:cxn modelId="{58974B8A-71EE-4330-BAEE-AB44D79BA1C3}" srcId="{74DA92A0-A3F3-493C-AB24-95B6F0FEBD27}" destId="{1FEBE3D6-C589-4B2D-B1DA-D98898E2CA18}" srcOrd="1" destOrd="0" parTransId="{D071918B-3618-4AEB-9413-E5C56C9B047B}" sibTransId="{468CDF60-0213-4F6B-9D87-A00F540813E4}"/>
    <dgm:cxn modelId="{587E128B-DEF6-478F-BC95-C92530C72DE1}" srcId="{36063605-47C4-46FC-B622-18E9AC943AF9}" destId="{BB9B09E4-96E9-47A6-8491-01DDDCB8314B}" srcOrd="2" destOrd="0" parTransId="{167E8BFB-4BC2-4355-9CB5-5ACFBDA545C4}" sibTransId="{AD67D531-BC30-4446-B2AD-F4E4F1CD7BF8}"/>
    <dgm:cxn modelId="{1CE20F99-48EE-4957-A6BD-81E973E027E5}" srcId="{36063605-47C4-46FC-B622-18E9AC943AF9}" destId="{5CF00482-9897-49EF-82D4-7ED94740A717}" srcOrd="3" destOrd="0" parTransId="{B505635F-56DA-46DD-A89F-61FB7C35FBEA}" sibTransId="{71EF1B04-80DB-4BA0-A646-FD756D7E08CA}"/>
    <dgm:cxn modelId="{97E475BA-08B1-4516-8EFE-4A5D351F3F59}" type="presOf" srcId="{AA9BB224-F450-4677-87B3-7CFB21A67656}" destId="{158861A8-4EA6-4876-A6F7-FF1FB0781D1F}" srcOrd="0" destOrd="0" presId="urn:microsoft.com/office/officeart/2005/8/layout/vList6"/>
    <dgm:cxn modelId="{7DEB1DBD-40E2-41EB-B9EB-64BAE3BEA064}" srcId="{74DA92A0-A3F3-493C-AB24-95B6F0FEBD27}" destId="{F61BEC5E-A763-44E3-8F5E-D8E5C91DE857}" srcOrd="2" destOrd="0" parTransId="{409613C7-76F7-4E7A-B829-55BD9753320E}" sibTransId="{D6B127F2-BA15-4046-88E5-BD6520689315}"/>
    <dgm:cxn modelId="{25138BD3-F0ED-4DE1-8348-D49B75C3BC57}" srcId="{59E07941-9900-43DB-A43F-96665F954CB8}" destId="{74DA92A0-A3F3-493C-AB24-95B6F0FEBD27}" srcOrd="1" destOrd="0" parTransId="{4A7F43DE-E462-4320-AE26-A68EE029C5CD}" sibTransId="{85910F07-1DE3-4D42-9734-79E52EBADBC8}"/>
    <dgm:cxn modelId="{691BA6EF-A7F3-4B00-89D4-C978AD8834A5}" type="presOf" srcId="{B38C82AE-8BC3-46B4-A3A8-665DEB2D832A}" destId="{25E471F1-83A0-4916-89BB-7C0238855D82}" srcOrd="0" destOrd="1" presId="urn:microsoft.com/office/officeart/2005/8/layout/vList6"/>
    <dgm:cxn modelId="{1C89BEF6-E851-4719-965F-166D21985103}" type="presOf" srcId="{BB9B09E4-96E9-47A6-8491-01DDDCB8314B}" destId="{25E471F1-83A0-4916-89BB-7C0238855D82}" srcOrd="0" destOrd="2" presId="urn:microsoft.com/office/officeart/2005/8/layout/vList6"/>
    <dgm:cxn modelId="{E39FEBF8-B8DB-4F7E-B43F-D736FC5C299C}" type="presOf" srcId="{781DF05A-E39C-4CF0-AC75-9B54D069ABF3}" destId="{25E471F1-83A0-4916-89BB-7C0238855D82}" srcOrd="0" destOrd="4" presId="urn:microsoft.com/office/officeart/2005/8/layout/vList6"/>
    <dgm:cxn modelId="{346ADFAD-36F6-4DDB-8250-8E2FE787AF7A}" type="presParOf" srcId="{9FB6C257-1581-49F2-8297-64F1EF8F8FFD}" destId="{E26452FC-32E4-4677-8AE4-D6006763FE11}" srcOrd="0" destOrd="0" presId="urn:microsoft.com/office/officeart/2005/8/layout/vList6"/>
    <dgm:cxn modelId="{2E0B53E1-8B54-47F9-BE6C-7C52AA931E5A}" type="presParOf" srcId="{E26452FC-32E4-4677-8AE4-D6006763FE11}" destId="{D84A0936-6B0E-491F-B51A-83DC3483C0E6}" srcOrd="0" destOrd="0" presId="urn:microsoft.com/office/officeart/2005/8/layout/vList6"/>
    <dgm:cxn modelId="{876A57FC-3A8A-46D7-8213-6CE4CC9DAC1F}" type="presParOf" srcId="{E26452FC-32E4-4677-8AE4-D6006763FE11}" destId="{25E471F1-83A0-4916-89BB-7C0238855D82}" srcOrd="1" destOrd="0" presId="urn:microsoft.com/office/officeart/2005/8/layout/vList6"/>
    <dgm:cxn modelId="{4E4EA0ED-0F39-4333-A776-A1D8131A4176}" type="presParOf" srcId="{9FB6C257-1581-49F2-8297-64F1EF8F8FFD}" destId="{158008B2-2490-48A8-8A55-468B865D0CB3}" srcOrd="1" destOrd="0" presId="urn:microsoft.com/office/officeart/2005/8/layout/vList6"/>
    <dgm:cxn modelId="{96007BAC-D869-4D41-9AC0-892A63A25461}" type="presParOf" srcId="{9FB6C257-1581-49F2-8297-64F1EF8F8FFD}" destId="{39EE2847-D4A6-44E6-9134-2C38E663553F}" srcOrd="2" destOrd="0" presId="urn:microsoft.com/office/officeart/2005/8/layout/vList6"/>
    <dgm:cxn modelId="{BF657248-6E43-433F-A802-5BBAAAA3E1AD}" type="presParOf" srcId="{39EE2847-D4A6-44E6-9134-2C38E663553F}" destId="{A105227C-E8AD-4F9C-A3B0-A00459A1369F}" srcOrd="0" destOrd="0" presId="urn:microsoft.com/office/officeart/2005/8/layout/vList6"/>
    <dgm:cxn modelId="{DABF8A22-6842-4F8E-8DB1-B3DA6EE795C5}" type="presParOf" srcId="{39EE2847-D4A6-44E6-9134-2C38E663553F}" destId="{158861A8-4EA6-4876-A6F7-FF1FB0781D1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BFCDFDC-AEA1-438C-874F-064ED358E76C}" type="doc">
      <dgm:prSet loTypeId="urn:microsoft.com/office/officeart/2005/8/layout/lProcess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54ACAD6-2E86-4508-9D65-CF1992EC8566}">
      <dgm:prSet phldrT="[Tekst]" custT="1"/>
      <dgm:spPr/>
      <dgm:t>
        <a:bodyPr/>
        <a:lstStyle/>
        <a:p>
          <a:r>
            <a:rPr lang="pl-PL" sz="1300" b="1" dirty="0">
              <a:effectLst/>
              <a:latin typeface="Arial" pitchFamily="34" charset="0"/>
              <a:ea typeface="Batang" pitchFamily="18" charset="-127"/>
              <a:cs typeface="Arial" pitchFamily="34" charset="0"/>
            </a:rPr>
            <a:t>Rozpoczęcie prac</a:t>
          </a:r>
        </a:p>
      </dgm:t>
    </dgm:pt>
    <dgm:pt modelId="{C3FD924E-5273-41F5-9F81-9F9F6B8892F7}" type="parTrans" cxnId="{8A305159-F95C-45AE-AD52-A84158B146D9}">
      <dgm:prSet/>
      <dgm:spPr/>
      <dgm:t>
        <a:bodyPr/>
        <a:lstStyle/>
        <a:p>
          <a:endParaRPr lang="pl-PL"/>
        </a:p>
      </dgm:t>
    </dgm:pt>
    <dgm:pt modelId="{AA68A299-4397-456B-AAC3-EB4E51FC601D}" type="sibTrans" cxnId="{8A305159-F95C-45AE-AD52-A84158B146D9}">
      <dgm:prSet/>
      <dgm:spPr/>
      <dgm:t>
        <a:bodyPr/>
        <a:lstStyle/>
        <a:p>
          <a:endParaRPr lang="pl-PL"/>
        </a:p>
      </dgm:t>
    </dgm:pt>
    <dgm:pt modelId="{79E484E3-1D87-4851-9D10-0919E2A056A1}">
      <dgm:prSet phldrT="[Tekst]" custT="1"/>
      <dgm:spPr/>
      <dgm:t>
        <a:bodyPr/>
        <a:lstStyle/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Roboty budowlane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  związane z inwestycją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 objętą projektem</a:t>
          </a:r>
        </a:p>
      </dgm:t>
    </dgm:pt>
    <dgm:pt modelId="{2C1C3AE5-4B40-4542-9C85-09E9CF8BC291}" type="parTrans" cxnId="{4A7FDD1D-5749-46A3-A584-24D00615F1B1}">
      <dgm:prSet/>
      <dgm:spPr/>
      <dgm:t>
        <a:bodyPr/>
        <a:lstStyle/>
        <a:p>
          <a:endParaRPr lang="pl-PL"/>
        </a:p>
      </dgm:t>
    </dgm:pt>
    <dgm:pt modelId="{9F0E5F88-BC68-4334-9388-D1CA77A464AD}" type="sibTrans" cxnId="{4A7FDD1D-5749-46A3-A584-24D00615F1B1}">
      <dgm:prSet/>
      <dgm:spPr/>
      <dgm:t>
        <a:bodyPr/>
        <a:lstStyle/>
        <a:p>
          <a:endParaRPr lang="pl-PL"/>
        </a:p>
      </dgm:t>
    </dgm:pt>
    <dgm:pt modelId="{5FACE3B2-900C-4E22-BC34-05C8E9002D37}">
      <dgm:prSet phldrT="[Tekst]" custT="1"/>
      <dgm:spPr/>
      <dgm:t>
        <a:bodyPr/>
        <a:lstStyle/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Pierwsze prawnie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   wiążące zobowiązanie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   do zamówienia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   urządzeń lub inne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   zobowiązanie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   powodujące, że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   inwestycja staje się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   nieodwracalna</a:t>
          </a:r>
        </a:p>
      </dgm:t>
    </dgm:pt>
    <dgm:pt modelId="{BBC05588-0DE9-45A3-B8D9-40B04B2783C9}" type="parTrans" cxnId="{C3974D47-CB2B-4F78-ABF4-6FB40A0E953B}">
      <dgm:prSet/>
      <dgm:spPr/>
      <dgm:t>
        <a:bodyPr/>
        <a:lstStyle/>
        <a:p>
          <a:endParaRPr lang="pl-PL"/>
        </a:p>
      </dgm:t>
    </dgm:pt>
    <dgm:pt modelId="{1DEF284A-B0B5-4CBE-8B33-6C2EA64A5570}" type="sibTrans" cxnId="{C3974D47-CB2B-4F78-ABF4-6FB40A0E953B}">
      <dgm:prSet/>
      <dgm:spPr/>
      <dgm:t>
        <a:bodyPr/>
        <a:lstStyle/>
        <a:p>
          <a:endParaRPr lang="pl-PL"/>
        </a:p>
      </dgm:t>
    </dgm:pt>
    <dgm:pt modelId="{947459D8-6332-4A13-BAFF-D2AFCC64B74D}">
      <dgm:prSet phldrT="[Tekst]" custT="1"/>
      <dgm:spPr/>
      <dgm:t>
        <a:bodyPr/>
        <a:lstStyle/>
        <a:p>
          <a:r>
            <a:rPr lang="pl-PL" sz="1300" b="1" dirty="0">
              <a:effectLst/>
              <a:latin typeface="Arial" pitchFamily="34" charset="0"/>
              <a:ea typeface="Batang" pitchFamily="18" charset="-127"/>
              <a:cs typeface="Arial" pitchFamily="34" charset="0"/>
            </a:rPr>
            <a:t>Prace przygotowawcze</a:t>
          </a:r>
        </a:p>
      </dgm:t>
    </dgm:pt>
    <dgm:pt modelId="{2F25352F-AA05-4780-89B0-268B0DE05E44}" type="parTrans" cxnId="{D37E18F3-E7A5-4B55-9F19-07E010865AAF}">
      <dgm:prSet/>
      <dgm:spPr/>
      <dgm:t>
        <a:bodyPr/>
        <a:lstStyle/>
        <a:p>
          <a:endParaRPr lang="pl-PL"/>
        </a:p>
      </dgm:t>
    </dgm:pt>
    <dgm:pt modelId="{E6F98414-F850-448A-8582-E8F4313D3E72}" type="sibTrans" cxnId="{D37E18F3-E7A5-4B55-9F19-07E010865AAF}">
      <dgm:prSet/>
      <dgm:spPr/>
      <dgm:t>
        <a:bodyPr/>
        <a:lstStyle/>
        <a:p>
          <a:endParaRPr lang="pl-PL"/>
        </a:p>
      </dgm:t>
    </dgm:pt>
    <dgm:pt modelId="{3B141157-BFCF-4191-AE14-6D3CFD4DCB86}">
      <dgm:prSet phldrT="[Tekst]" custT="1"/>
      <dgm:spPr/>
      <dgm:t>
        <a:bodyPr/>
        <a:lstStyle/>
        <a:p>
          <a:pPr algn="ctr"/>
          <a:endParaRPr lang="pl-PL" sz="1100" b="1" dirty="0">
            <a:latin typeface="Batang" pitchFamily="18" charset="-127"/>
            <a:ea typeface="Batang" pitchFamily="18" charset="-127"/>
          </a:endParaRP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Uzyskanie zezwoleń i przeprowadzenie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studiów wykonalności.                                         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Podjęcie prac przed złożeniem </a:t>
          </a:r>
        </a:p>
        <a:p>
          <a:pPr algn="ctr"/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    pisemnego wniosku </a:t>
          </a:r>
          <a:r>
            <a:rPr lang="pl-PL" sz="1100" b="1" u="sng" dirty="0">
              <a:latin typeface="Arial" pitchFamily="34" charset="0"/>
              <a:ea typeface="Batang" pitchFamily="18" charset="-127"/>
              <a:cs typeface="Arial" pitchFamily="34" charset="0"/>
            </a:rPr>
            <a:t>nie niweczy efektu </a:t>
          </a:r>
        </a:p>
        <a:p>
          <a:pPr algn="ctr"/>
          <a:r>
            <a:rPr lang="pl-PL" sz="1100" b="1" u="none" dirty="0">
              <a:latin typeface="Arial" pitchFamily="34" charset="0"/>
              <a:ea typeface="Batang" pitchFamily="18" charset="-127"/>
              <a:cs typeface="Arial" pitchFamily="34" charset="0"/>
            </a:rPr>
            <a:t>    </a:t>
          </a:r>
          <a:r>
            <a:rPr lang="pl-PL" sz="1100" b="1" u="sng" dirty="0">
              <a:latin typeface="Arial" pitchFamily="34" charset="0"/>
              <a:ea typeface="Batang" pitchFamily="18" charset="-127"/>
              <a:cs typeface="Arial" pitchFamily="34" charset="0"/>
            </a:rPr>
            <a:t>zachęty!</a:t>
          </a:r>
        </a:p>
        <a:p>
          <a:pPr algn="ctr"/>
          <a:endParaRPr lang="pl-PL" sz="1200" b="1" dirty="0">
            <a:latin typeface="Batang" pitchFamily="18" charset="-127"/>
            <a:ea typeface="Batang" pitchFamily="18" charset="-127"/>
          </a:endParaRPr>
        </a:p>
      </dgm:t>
    </dgm:pt>
    <dgm:pt modelId="{78F47801-9FF8-4186-B80A-3F876ACA41E2}" type="parTrans" cxnId="{BF3DB820-A409-4419-A465-65A68781937E}">
      <dgm:prSet/>
      <dgm:spPr/>
      <dgm:t>
        <a:bodyPr/>
        <a:lstStyle/>
        <a:p>
          <a:endParaRPr lang="pl-PL"/>
        </a:p>
      </dgm:t>
    </dgm:pt>
    <dgm:pt modelId="{9F172D7E-106A-401C-BCA9-E8B170F53F64}" type="sibTrans" cxnId="{BF3DB820-A409-4419-A465-65A68781937E}">
      <dgm:prSet/>
      <dgm:spPr/>
      <dgm:t>
        <a:bodyPr/>
        <a:lstStyle/>
        <a:p>
          <a:endParaRPr lang="pl-PL"/>
        </a:p>
      </dgm:t>
    </dgm:pt>
    <dgm:pt modelId="{1CA1655B-F52D-4699-B241-DACB380A5BF7}">
      <dgm:prSet phldrT="[Tekst]" custT="1"/>
      <dgm:spPr/>
      <dgm:t>
        <a:bodyPr/>
        <a:lstStyle/>
        <a:p>
          <a:pPr algn="ctr">
            <a:lnSpc>
              <a:spcPct val="90000"/>
            </a:lnSpc>
          </a:pPr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UWAGA ! </a:t>
          </a:r>
        </a:p>
        <a:p>
          <a:pPr algn="ctr">
            <a:lnSpc>
              <a:spcPct val="120000"/>
            </a:lnSpc>
          </a:pPr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Rozpoczęcie prac przygotowawczych zdefiniowanych w ustawie z dnia 7 lipca 1994 r. Prawo budowlane przed złożeniem pisemnego wniosku niweczy efekt zachęty!</a:t>
          </a:r>
        </a:p>
      </dgm:t>
    </dgm:pt>
    <dgm:pt modelId="{5DFA3A54-5641-4BCA-A214-22C884B5FA0C}" type="parTrans" cxnId="{26ECADC6-7C31-43C7-B08F-1DFF418B56F8}">
      <dgm:prSet/>
      <dgm:spPr/>
      <dgm:t>
        <a:bodyPr/>
        <a:lstStyle/>
        <a:p>
          <a:endParaRPr lang="pl-PL"/>
        </a:p>
      </dgm:t>
    </dgm:pt>
    <dgm:pt modelId="{5E202539-0FEC-4DEE-A7AF-63073E832E83}" type="sibTrans" cxnId="{26ECADC6-7C31-43C7-B08F-1DFF418B56F8}">
      <dgm:prSet/>
      <dgm:spPr/>
      <dgm:t>
        <a:bodyPr/>
        <a:lstStyle/>
        <a:p>
          <a:endParaRPr lang="pl-PL"/>
        </a:p>
      </dgm:t>
    </dgm:pt>
    <dgm:pt modelId="{E6FCCA70-A569-44B5-AAC0-6E41E20B1BF7}">
      <dgm:prSet phldrT="[Tekst]" custT="1"/>
      <dgm:spPr/>
      <dgm:t>
        <a:bodyPr/>
        <a:lstStyle/>
        <a:p>
          <a:r>
            <a:rPr lang="pl-PL" sz="1300" b="1" dirty="0">
              <a:effectLst/>
              <a:latin typeface="Arial" pitchFamily="34" charset="0"/>
              <a:ea typeface="Batang" pitchFamily="18" charset="-127"/>
              <a:cs typeface="Arial" pitchFamily="34" charset="0"/>
            </a:rPr>
            <a:t>Okres kwalifikowalności wydatków</a:t>
          </a:r>
        </a:p>
      </dgm:t>
    </dgm:pt>
    <dgm:pt modelId="{D584AC58-EDF2-4D33-A248-41CC34D22479}" type="parTrans" cxnId="{B0A25D8E-BCDA-4949-A80E-CF04DAB84EEA}">
      <dgm:prSet/>
      <dgm:spPr/>
      <dgm:t>
        <a:bodyPr/>
        <a:lstStyle/>
        <a:p>
          <a:endParaRPr lang="pl-PL"/>
        </a:p>
      </dgm:t>
    </dgm:pt>
    <dgm:pt modelId="{B4BE2A42-ED71-425C-BFDB-23CB4567ED56}" type="sibTrans" cxnId="{B0A25D8E-BCDA-4949-A80E-CF04DAB84EEA}">
      <dgm:prSet/>
      <dgm:spPr/>
      <dgm:t>
        <a:bodyPr/>
        <a:lstStyle/>
        <a:p>
          <a:endParaRPr lang="pl-PL"/>
        </a:p>
      </dgm:t>
    </dgm:pt>
    <dgm:pt modelId="{2DC7D129-4AEC-42F3-AF89-DDFB7475BD04}">
      <dgm:prSet phldrT="[Tekst]" custT="1"/>
      <dgm:spPr/>
      <dgm:t>
        <a:bodyPr/>
        <a:lstStyle/>
        <a:p>
          <a:pPr algn="ctr">
            <a:lnSpc>
              <a:spcPct val="120000"/>
            </a:lnSpc>
          </a:pPr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To okres, w którym ponoszone będą wydatki kwalifikowalne.</a:t>
          </a:r>
        </a:p>
        <a:p>
          <a:pPr algn="ctr">
            <a:lnSpc>
              <a:spcPct val="90000"/>
            </a:lnSpc>
          </a:pPr>
          <a:endParaRPr lang="pl-PL" sz="1100" b="1" dirty="0">
            <a:latin typeface="Arial" pitchFamily="34" charset="0"/>
            <a:ea typeface="Batang" pitchFamily="18" charset="-127"/>
            <a:cs typeface="Arial" pitchFamily="34" charset="0"/>
          </a:endParaRPr>
        </a:p>
        <a:p>
          <a:pPr algn="ctr">
            <a:lnSpc>
              <a:spcPct val="120000"/>
            </a:lnSpc>
          </a:pPr>
          <a:r>
            <a:rPr lang="pl-PL" sz="1100" b="1" dirty="0">
              <a:latin typeface="Arial" pitchFamily="34" charset="0"/>
              <a:ea typeface="Batang" pitchFamily="18" charset="-127"/>
              <a:cs typeface="Arial" pitchFamily="34" charset="0"/>
            </a:rPr>
            <a:t>Data rozpoczęcia kwalifikowalności  wydatków nie może być wcześniejsza niż data rozpoczęcia realizacji projektu</a:t>
          </a:r>
          <a:r>
            <a:rPr lang="pl-PL" sz="1100" i="1" dirty="0"/>
            <a:t>.</a:t>
          </a:r>
          <a:endParaRPr lang="pl-PL" sz="1100" b="1" dirty="0">
            <a:latin typeface="Arial" pitchFamily="34" charset="0"/>
            <a:ea typeface="Batang" pitchFamily="18" charset="-127"/>
            <a:cs typeface="Arial" pitchFamily="34" charset="0"/>
          </a:endParaRPr>
        </a:p>
      </dgm:t>
    </dgm:pt>
    <dgm:pt modelId="{CD8441AB-3C0D-45D5-AC29-6673F2692CE9}" type="parTrans" cxnId="{CEBB4C21-E1B7-435A-81DE-79F3031FD0BE}">
      <dgm:prSet/>
      <dgm:spPr/>
      <dgm:t>
        <a:bodyPr/>
        <a:lstStyle/>
        <a:p>
          <a:endParaRPr lang="pl-PL"/>
        </a:p>
      </dgm:t>
    </dgm:pt>
    <dgm:pt modelId="{020304D4-2BA6-40E3-9057-D0CFCAB56C4F}" type="sibTrans" cxnId="{CEBB4C21-E1B7-435A-81DE-79F3031FD0BE}">
      <dgm:prSet/>
      <dgm:spPr/>
      <dgm:t>
        <a:bodyPr/>
        <a:lstStyle/>
        <a:p>
          <a:endParaRPr lang="pl-PL"/>
        </a:p>
      </dgm:t>
    </dgm:pt>
    <dgm:pt modelId="{B9FABCFF-E1D5-43FC-9981-B781AF3DA5AA}" type="pres">
      <dgm:prSet presAssocID="{8BFCDFDC-AEA1-438C-874F-064ED358E76C}" presName="theList" presStyleCnt="0">
        <dgm:presLayoutVars>
          <dgm:dir/>
          <dgm:animLvl val="lvl"/>
          <dgm:resizeHandles val="exact"/>
        </dgm:presLayoutVars>
      </dgm:prSet>
      <dgm:spPr/>
    </dgm:pt>
    <dgm:pt modelId="{0F93F0B0-41D9-46CF-86D1-7B0945357876}" type="pres">
      <dgm:prSet presAssocID="{F54ACAD6-2E86-4508-9D65-CF1992EC8566}" presName="compNode" presStyleCnt="0"/>
      <dgm:spPr/>
    </dgm:pt>
    <dgm:pt modelId="{473046B2-DF90-4A4D-95ED-1341F9C9C821}" type="pres">
      <dgm:prSet presAssocID="{F54ACAD6-2E86-4508-9D65-CF1992EC8566}" presName="aNode" presStyleLbl="bgShp" presStyleIdx="0" presStyleCnt="3"/>
      <dgm:spPr/>
    </dgm:pt>
    <dgm:pt modelId="{EE04D3CB-BB2F-423F-99AB-EA809A987B37}" type="pres">
      <dgm:prSet presAssocID="{F54ACAD6-2E86-4508-9D65-CF1992EC8566}" presName="textNode" presStyleLbl="bgShp" presStyleIdx="0" presStyleCnt="3"/>
      <dgm:spPr/>
    </dgm:pt>
    <dgm:pt modelId="{FD33314B-1254-47FF-9369-28F403959A51}" type="pres">
      <dgm:prSet presAssocID="{F54ACAD6-2E86-4508-9D65-CF1992EC8566}" presName="compChildNode" presStyleCnt="0"/>
      <dgm:spPr/>
    </dgm:pt>
    <dgm:pt modelId="{6F037181-2ED0-48A5-9332-C6DAD9CF8C1D}" type="pres">
      <dgm:prSet presAssocID="{F54ACAD6-2E86-4508-9D65-CF1992EC8566}" presName="theInnerList" presStyleCnt="0"/>
      <dgm:spPr/>
    </dgm:pt>
    <dgm:pt modelId="{BD306995-9D3A-44F2-8CEB-C4F03F0D7AFD}" type="pres">
      <dgm:prSet presAssocID="{79E484E3-1D87-4851-9D10-0919E2A056A1}" presName="childNode" presStyleLbl="node1" presStyleIdx="0" presStyleCnt="5" custScaleX="114458" custScaleY="574414" custLinFactY="-63180" custLinFactNeighborX="1523" custLinFactNeighborY="-100000">
        <dgm:presLayoutVars>
          <dgm:bulletEnabled val="1"/>
        </dgm:presLayoutVars>
      </dgm:prSet>
      <dgm:spPr/>
    </dgm:pt>
    <dgm:pt modelId="{C2205B8D-B9F2-4DF3-AA8B-68EBCEAF7D62}" type="pres">
      <dgm:prSet presAssocID="{79E484E3-1D87-4851-9D10-0919E2A056A1}" presName="aSpace2" presStyleCnt="0"/>
      <dgm:spPr/>
    </dgm:pt>
    <dgm:pt modelId="{AF672E40-4939-49CF-B995-F3EDDE5514E2}" type="pres">
      <dgm:prSet presAssocID="{5FACE3B2-900C-4E22-BC34-05C8E9002D37}" presName="childNode" presStyleLbl="node1" presStyleIdx="1" presStyleCnt="5" custScaleX="113730" custScaleY="1170821">
        <dgm:presLayoutVars>
          <dgm:bulletEnabled val="1"/>
        </dgm:presLayoutVars>
      </dgm:prSet>
      <dgm:spPr/>
    </dgm:pt>
    <dgm:pt modelId="{605CAF6E-DE4B-410E-BCD2-5063AAA1A0D8}" type="pres">
      <dgm:prSet presAssocID="{F54ACAD6-2E86-4508-9D65-CF1992EC8566}" presName="aSpace" presStyleCnt="0"/>
      <dgm:spPr/>
    </dgm:pt>
    <dgm:pt modelId="{2F9D50D5-1FED-487D-B80A-46B173917064}" type="pres">
      <dgm:prSet presAssocID="{947459D8-6332-4A13-BAFF-D2AFCC64B74D}" presName="compNode" presStyleCnt="0"/>
      <dgm:spPr/>
    </dgm:pt>
    <dgm:pt modelId="{9E386FA6-E9CA-4B18-810C-23569271EE74}" type="pres">
      <dgm:prSet presAssocID="{947459D8-6332-4A13-BAFF-D2AFCC64B74D}" presName="aNode" presStyleLbl="bgShp" presStyleIdx="1" presStyleCnt="3" custScaleX="178181"/>
      <dgm:spPr/>
    </dgm:pt>
    <dgm:pt modelId="{7CCD96C6-AC47-4E0E-9933-81F6FB378B06}" type="pres">
      <dgm:prSet presAssocID="{947459D8-6332-4A13-BAFF-D2AFCC64B74D}" presName="textNode" presStyleLbl="bgShp" presStyleIdx="1" presStyleCnt="3"/>
      <dgm:spPr/>
    </dgm:pt>
    <dgm:pt modelId="{8A7195D1-080F-4607-B90B-31D59E7C79B8}" type="pres">
      <dgm:prSet presAssocID="{947459D8-6332-4A13-BAFF-D2AFCC64B74D}" presName="compChildNode" presStyleCnt="0"/>
      <dgm:spPr/>
    </dgm:pt>
    <dgm:pt modelId="{CC4F3E38-83A6-4BD7-8D53-738094E9B680}" type="pres">
      <dgm:prSet presAssocID="{947459D8-6332-4A13-BAFF-D2AFCC64B74D}" presName="theInnerList" presStyleCnt="0"/>
      <dgm:spPr/>
    </dgm:pt>
    <dgm:pt modelId="{A6D2F7BA-2F8D-4F99-91AE-95DE52AAAC26}" type="pres">
      <dgm:prSet presAssocID="{3B141157-BFCF-4191-AE14-6D3CFD4DCB86}" presName="childNode" presStyleLbl="node1" presStyleIdx="2" presStyleCnt="5" custScaleX="183030" custScaleY="2000000" custLinFactY="-381882" custLinFactNeighborX="688" custLinFactNeighborY="-400000">
        <dgm:presLayoutVars>
          <dgm:bulletEnabled val="1"/>
        </dgm:presLayoutVars>
      </dgm:prSet>
      <dgm:spPr/>
    </dgm:pt>
    <dgm:pt modelId="{311A343D-A3C2-46DA-A419-A5ABA0A5F1E3}" type="pres">
      <dgm:prSet presAssocID="{3B141157-BFCF-4191-AE14-6D3CFD4DCB86}" presName="aSpace2" presStyleCnt="0"/>
      <dgm:spPr/>
    </dgm:pt>
    <dgm:pt modelId="{018F1958-3407-4BCF-9D2E-EDAF610526E6}" type="pres">
      <dgm:prSet presAssocID="{1CA1655B-F52D-4699-B241-DACB380A5BF7}" presName="childNode" presStyleLbl="node1" presStyleIdx="3" presStyleCnt="5" custScaleX="178776" custScaleY="2000000" custLinFactY="-200000" custLinFactNeighborX="67" custLinFactNeighborY="-280555">
        <dgm:presLayoutVars>
          <dgm:bulletEnabled val="1"/>
        </dgm:presLayoutVars>
      </dgm:prSet>
      <dgm:spPr/>
    </dgm:pt>
    <dgm:pt modelId="{69A09FE9-B267-47D4-AA00-405AFE444637}" type="pres">
      <dgm:prSet presAssocID="{947459D8-6332-4A13-BAFF-D2AFCC64B74D}" presName="aSpace" presStyleCnt="0"/>
      <dgm:spPr/>
    </dgm:pt>
    <dgm:pt modelId="{43A48515-8A90-42CC-A1A6-B491100C4281}" type="pres">
      <dgm:prSet presAssocID="{E6FCCA70-A569-44B5-AAC0-6E41E20B1BF7}" presName="compNode" presStyleCnt="0"/>
      <dgm:spPr/>
    </dgm:pt>
    <dgm:pt modelId="{7F2C8554-61DB-492F-8B03-5121AFFA98EC}" type="pres">
      <dgm:prSet presAssocID="{E6FCCA70-A569-44B5-AAC0-6E41E20B1BF7}" presName="aNode" presStyleLbl="bgShp" presStyleIdx="2" presStyleCnt="3" custScaleX="97611"/>
      <dgm:spPr/>
    </dgm:pt>
    <dgm:pt modelId="{3A14BDF3-48D5-46AC-82D9-5003ADBA0634}" type="pres">
      <dgm:prSet presAssocID="{E6FCCA70-A569-44B5-AAC0-6E41E20B1BF7}" presName="textNode" presStyleLbl="bgShp" presStyleIdx="2" presStyleCnt="3"/>
      <dgm:spPr/>
    </dgm:pt>
    <dgm:pt modelId="{B0D37B9C-D24A-4CCF-B19A-DDCD8184F782}" type="pres">
      <dgm:prSet presAssocID="{E6FCCA70-A569-44B5-AAC0-6E41E20B1BF7}" presName="compChildNode" presStyleCnt="0"/>
      <dgm:spPr/>
    </dgm:pt>
    <dgm:pt modelId="{AE5B5108-3892-4C50-AB97-6A930F1BFED5}" type="pres">
      <dgm:prSet presAssocID="{E6FCCA70-A569-44B5-AAC0-6E41E20B1BF7}" presName="theInnerList" presStyleCnt="0"/>
      <dgm:spPr/>
    </dgm:pt>
    <dgm:pt modelId="{70523CD1-3DFC-41A9-A8AB-052ABB2D4E17}" type="pres">
      <dgm:prSet presAssocID="{2DC7D129-4AEC-42F3-AF89-DDFB7475BD04}" presName="childNode" presStyleLbl="node1" presStyleIdx="4" presStyleCnt="5" custScaleX="111960" custLinFactNeighborX="-647" custLinFactNeighborY="-1082">
        <dgm:presLayoutVars>
          <dgm:bulletEnabled val="1"/>
        </dgm:presLayoutVars>
      </dgm:prSet>
      <dgm:spPr/>
    </dgm:pt>
  </dgm:ptLst>
  <dgm:cxnLst>
    <dgm:cxn modelId="{21805901-0C33-412E-AB12-6E64E8F57946}" type="presOf" srcId="{E6FCCA70-A569-44B5-AAC0-6E41E20B1BF7}" destId="{3A14BDF3-48D5-46AC-82D9-5003ADBA0634}" srcOrd="1" destOrd="0" presId="urn:microsoft.com/office/officeart/2005/8/layout/lProcess2"/>
    <dgm:cxn modelId="{062CA10C-C91A-4355-BE4A-8F3BDDF068FC}" type="presOf" srcId="{3B141157-BFCF-4191-AE14-6D3CFD4DCB86}" destId="{A6D2F7BA-2F8D-4F99-91AE-95DE52AAAC26}" srcOrd="0" destOrd="0" presId="urn:microsoft.com/office/officeart/2005/8/layout/lProcess2"/>
    <dgm:cxn modelId="{3AC6DE1B-D0BA-4B81-87CE-6756E3ED0E49}" type="presOf" srcId="{2DC7D129-4AEC-42F3-AF89-DDFB7475BD04}" destId="{70523CD1-3DFC-41A9-A8AB-052ABB2D4E17}" srcOrd="0" destOrd="0" presId="urn:microsoft.com/office/officeart/2005/8/layout/lProcess2"/>
    <dgm:cxn modelId="{4A7FDD1D-5749-46A3-A584-24D00615F1B1}" srcId="{F54ACAD6-2E86-4508-9D65-CF1992EC8566}" destId="{79E484E3-1D87-4851-9D10-0919E2A056A1}" srcOrd="0" destOrd="0" parTransId="{2C1C3AE5-4B40-4542-9C85-09E9CF8BC291}" sibTransId="{9F0E5F88-BC68-4334-9388-D1CA77A464AD}"/>
    <dgm:cxn modelId="{BF3DB820-A409-4419-A465-65A68781937E}" srcId="{947459D8-6332-4A13-BAFF-D2AFCC64B74D}" destId="{3B141157-BFCF-4191-AE14-6D3CFD4DCB86}" srcOrd="0" destOrd="0" parTransId="{78F47801-9FF8-4186-B80A-3F876ACA41E2}" sibTransId="{9F172D7E-106A-401C-BCA9-E8B170F53F64}"/>
    <dgm:cxn modelId="{CEBB4C21-E1B7-435A-81DE-79F3031FD0BE}" srcId="{E6FCCA70-A569-44B5-AAC0-6E41E20B1BF7}" destId="{2DC7D129-4AEC-42F3-AF89-DDFB7475BD04}" srcOrd="0" destOrd="0" parTransId="{CD8441AB-3C0D-45D5-AC29-6673F2692CE9}" sibTransId="{020304D4-2BA6-40E3-9057-D0CFCAB56C4F}"/>
    <dgm:cxn modelId="{13995A22-1084-422B-B894-F4A91223A3BC}" type="presOf" srcId="{947459D8-6332-4A13-BAFF-D2AFCC64B74D}" destId="{9E386FA6-E9CA-4B18-810C-23569271EE74}" srcOrd="0" destOrd="0" presId="urn:microsoft.com/office/officeart/2005/8/layout/lProcess2"/>
    <dgm:cxn modelId="{868F852D-6FB2-4A46-985B-CE47A6C41998}" type="presOf" srcId="{8BFCDFDC-AEA1-438C-874F-064ED358E76C}" destId="{B9FABCFF-E1D5-43FC-9981-B781AF3DA5AA}" srcOrd="0" destOrd="0" presId="urn:microsoft.com/office/officeart/2005/8/layout/lProcess2"/>
    <dgm:cxn modelId="{385E1C39-6081-49C9-A1DE-CCA21568E803}" type="presOf" srcId="{947459D8-6332-4A13-BAFF-D2AFCC64B74D}" destId="{7CCD96C6-AC47-4E0E-9933-81F6FB378B06}" srcOrd="1" destOrd="0" presId="urn:microsoft.com/office/officeart/2005/8/layout/lProcess2"/>
    <dgm:cxn modelId="{2975F739-4EFB-4295-97BA-B8281DE276AB}" type="presOf" srcId="{79E484E3-1D87-4851-9D10-0919E2A056A1}" destId="{BD306995-9D3A-44F2-8CEB-C4F03F0D7AFD}" srcOrd="0" destOrd="0" presId="urn:microsoft.com/office/officeart/2005/8/layout/lProcess2"/>
    <dgm:cxn modelId="{6FA7235C-B664-45A9-8B9E-EC1D723C5B24}" type="presOf" srcId="{E6FCCA70-A569-44B5-AAC0-6E41E20B1BF7}" destId="{7F2C8554-61DB-492F-8B03-5121AFFA98EC}" srcOrd="0" destOrd="0" presId="urn:microsoft.com/office/officeart/2005/8/layout/lProcess2"/>
    <dgm:cxn modelId="{C3974D47-CB2B-4F78-ABF4-6FB40A0E953B}" srcId="{F54ACAD6-2E86-4508-9D65-CF1992EC8566}" destId="{5FACE3B2-900C-4E22-BC34-05C8E9002D37}" srcOrd="1" destOrd="0" parTransId="{BBC05588-0DE9-45A3-B8D9-40B04B2783C9}" sibTransId="{1DEF284A-B0B5-4CBE-8B33-6C2EA64A5570}"/>
    <dgm:cxn modelId="{8A305159-F95C-45AE-AD52-A84158B146D9}" srcId="{8BFCDFDC-AEA1-438C-874F-064ED358E76C}" destId="{F54ACAD6-2E86-4508-9D65-CF1992EC8566}" srcOrd="0" destOrd="0" parTransId="{C3FD924E-5273-41F5-9F81-9F9F6B8892F7}" sibTransId="{AA68A299-4397-456B-AAC3-EB4E51FC601D}"/>
    <dgm:cxn modelId="{B0A25D8E-BCDA-4949-A80E-CF04DAB84EEA}" srcId="{8BFCDFDC-AEA1-438C-874F-064ED358E76C}" destId="{E6FCCA70-A569-44B5-AAC0-6E41E20B1BF7}" srcOrd="2" destOrd="0" parTransId="{D584AC58-EDF2-4D33-A248-41CC34D22479}" sibTransId="{B4BE2A42-ED71-425C-BFDB-23CB4567ED56}"/>
    <dgm:cxn modelId="{94283CA2-06AF-4B2F-9E30-4D48E0D95D78}" type="presOf" srcId="{5FACE3B2-900C-4E22-BC34-05C8E9002D37}" destId="{AF672E40-4939-49CF-B995-F3EDDE5514E2}" srcOrd="0" destOrd="0" presId="urn:microsoft.com/office/officeart/2005/8/layout/lProcess2"/>
    <dgm:cxn modelId="{E2B21BB3-0B4D-4B01-A458-EF0D914E6ACF}" type="presOf" srcId="{1CA1655B-F52D-4699-B241-DACB380A5BF7}" destId="{018F1958-3407-4BCF-9D2E-EDAF610526E6}" srcOrd="0" destOrd="0" presId="urn:microsoft.com/office/officeart/2005/8/layout/lProcess2"/>
    <dgm:cxn modelId="{26ECADC6-7C31-43C7-B08F-1DFF418B56F8}" srcId="{947459D8-6332-4A13-BAFF-D2AFCC64B74D}" destId="{1CA1655B-F52D-4699-B241-DACB380A5BF7}" srcOrd="1" destOrd="0" parTransId="{5DFA3A54-5641-4BCA-A214-22C884B5FA0C}" sibTransId="{5E202539-0FEC-4DEE-A7AF-63073E832E83}"/>
    <dgm:cxn modelId="{041CA4CF-1097-43A2-8721-93EEE0490906}" type="presOf" srcId="{F54ACAD6-2E86-4508-9D65-CF1992EC8566}" destId="{473046B2-DF90-4A4D-95ED-1341F9C9C821}" srcOrd="0" destOrd="0" presId="urn:microsoft.com/office/officeart/2005/8/layout/lProcess2"/>
    <dgm:cxn modelId="{D37E18F3-E7A5-4B55-9F19-07E010865AAF}" srcId="{8BFCDFDC-AEA1-438C-874F-064ED358E76C}" destId="{947459D8-6332-4A13-BAFF-D2AFCC64B74D}" srcOrd="1" destOrd="0" parTransId="{2F25352F-AA05-4780-89B0-268B0DE05E44}" sibTransId="{E6F98414-F850-448A-8582-E8F4313D3E72}"/>
    <dgm:cxn modelId="{89D7BCF8-7DA7-4501-A79D-5A08F20A4E24}" type="presOf" srcId="{F54ACAD6-2E86-4508-9D65-CF1992EC8566}" destId="{EE04D3CB-BB2F-423F-99AB-EA809A987B37}" srcOrd="1" destOrd="0" presId="urn:microsoft.com/office/officeart/2005/8/layout/lProcess2"/>
    <dgm:cxn modelId="{97527B65-2DEC-4504-BEFA-9FF10E79C9E2}" type="presParOf" srcId="{B9FABCFF-E1D5-43FC-9981-B781AF3DA5AA}" destId="{0F93F0B0-41D9-46CF-86D1-7B0945357876}" srcOrd="0" destOrd="0" presId="urn:microsoft.com/office/officeart/2005/8/layout/lProcess2"/>
    <dgm:cxn modelId="{5EE3A21E-3770-478B-B3DB-6B4DBFB81150}" type="presParOf" srcId="{0F93F0B0-41D9-46CF-86D1-7B0945357876}" destId="{473046B2-DF90-4A4D-95ED-1341F9C9C821}" srcOrd="0" destOrd="0" presId="urn:microsoft.com/office/officeart/2005/8/layout/lProcess2"/>
    <dgm:cxn modelId="{CD6AA3BE-17B6-4266-BDE2-3C2438E36706}" type="presParOf" srcId="{0F93F0B0-41D9-46CF-86D1-7B0945357876}" destId="{EE04D3CB-BB2F-423F-99AB-EA809A987B37}" srcOrd="1" destOrd="0" presId="urn:microsoft.com/office/officeart/2005/8/layout/lProcess2"/>
    <dgm:cxn modelId="{F8608257-B78E-4292-9936-520235D33435}" type="presParOf" srcId="{0F93F0B0-41D9-46CF-86D1-7B0945357876}" destId="{FD33314B-1254-47FF-9369-28F403959A51}" srcOrd="2" destOrd="0" presId="urn:microsoft.com/office/officeart/2005/8/layout/lProcess2"/>
    <dgm:cxn modelId="{6DEDEB11-3C48-49D1-B7F3-85C6C9C46F71}" type="presParOf" srcId="{FD33314B-1254-47FF-9369-28F403959A51}" destId="{6F037181-2ED0-48A5-9332-C6DAD9CF8C1D}" srcOrd="0" destOrd="0" presId="urn:microsoft.com/office/officeart/2005/8/layout/lProcess2"/>
    <dgm:cxn modelId="{243EA320-25AB-4079-B156-FCAA21B7DD2F}" type="presParOf" srcId="{6F037181-2ED0-48A5-9332-C6DAD9CF8C1D}" destId="{BD306995-9D3A-44F2-8CEB-C4F03F0D7AFD}" srcOrd="0" destOrd="0" presId="urn:microsoft.com/office/officeart/2005/8/layout/lProcess2"/>
    <dgm:cxn modelId="{99B9B2A1-1FA0-401A-A9FA-75F8779C28BE}" type="presParOf" srcId="{6F037181-2ED0-48A5-9332-C6DAD9CF8C1D}" destId="{C2205B8D-B9F2-4DF3-AA8B-68EBCEAF7D62}" srcOrd="1" destOrd="0" presId="urn:microsoft.com/office/officeart/2005/8/layout/lProcess2"/>
    <dgm:cxn modelId="{AB11CC7B-61F8-439F-99CC-646617CADE78}" type="presParOf" srcId="{6F037181-2ED0-48A5-9332-C6DAD9CF8C1D}" destId="{AF672E40-4939-49CF-B995-F3EDDE5514E2}" srcOrd="2" destOrd="0" presId="urn:microsoft.com/office/officeart/2005/8/layout/lProcess2"/>
    <dgm:cxn modelId="{A44791AB-B720-43AC-AA70-22C10C36B656}" type="presParOf" srcId="{B9FABCFF-E1D5-43FC-9981-B781AF3DA5AA}" destId="{605CAF6E-DE4B-410E-BCD2-5063AAA1A0D8}" srcOrd="1" destOrd="0" presId="urn:microsoft.com/office/officeart/2005/8/layout/lProcess2"/>
    <dgm:cxn modelId="{059DA8CE-7055-4CE9-A61C-EFD547202CD6}" type="presParOf" srcId="{B9FABCFF-E1D5-43FC-9981-B781AF3DA5AA}" destId="{2F9D50D5-1FED-487D-B80A-46B173917064}" srcOrd="2" destOrd="0" presId="urn:microsoft.com/office/officeart/2005/8/layout/lProcess2"/>
    <dgm:cxn modelId="{13F6BEA2-1B86-428C-A1B8-5800D412A241}" type="presParOf" srcId="{2F9D50D5-1FED-487D-B80A-46B173917064}" destId="{9E386FA6-E9CA-4B18-810C-23569271EE74}" srcOrd="0" destOrd="0" presId="urn:microsoft.com/office/officeart/2005/8/layout/lProcess2"/>
    <dgm:cxn modelId="{F78EC02D-1660-48E9-945B-CDA6ED285DAD}" type="presParOf" srcId="{2F9D50D5-1FED-487D-B80A-46B173917064}" destId="{7CCD96C6-AC47-4E0E-9933-81F6FB378B06}" srcOrd="1" destOrd="0" presId="urn:microsoft.com/office/officeart/2005/8/layout/lProcess2"/>
    <dgm:cxn modelId="{40638452-BDEB-4EE9-88A3-888270922C8D}" type="presParOf" srcId="{2F9D50D5-1FED-487D-B80A-46B173917064}" destId="{8A7195D1-080F-4607-B90B-31D59E7C79B8}" srcOrd="2" destOrd="0" presId="urn:microsoft.com/office/officeart/2005/8/layout/lProcess2"/>
    <dgm:cxn modelId="{15CDE070-A93A-4B1D-8A30-9C2ECB5C13B4}" type="presParOf" srcId="{8A7195D1-080F-4607-B90B-31D59E7C79B8}" destId="{CC4F3E38-83A6-4BD7-8D53-738094E9B680}" srcOrd="0" destOrd="0" presId="urn:microsoft.com/office/officeart/2005/8/layout/lProcess2"/>
    <dgm:cxn modelId="{451BCEBD-D433-4607-8D7C-B20FF5D78499}" type="presParOf" srcId="{CC4F3E38-83A6-4BD7-8D53-738094E9B680}" destId="{A6D2F7BA-2F8D-4F99-91AE-95DE52AAAC26}" srcOrd="0" destOrd="0" presId="urn:microsoft.com/office/officeart/2005/8/layout/lProcess2"/>
    <dgm:cxn modelId="{0F59A7D0-B7A0-4755-827D-EDD5C800865D}" type="presParOf" srcId="{CC4F3E38-83A6-4BD7-8D53-738094E9B680}" destId="{311A343D-A3C2-46DA-A419-A5ABA0A5F1E3}" srcOrd="1" destOrd="0" presId="urn:microsoft.com/office/officeart/2005/8/layout/lProcess2"/>
    <dgm:cxn modelId="{7DE190DE-BA99-4341-AA27-4FA2904BD609}" type="presParOf" srcId="{CC4F3E38-83A6-4BD7-8D53-738094E9B680}" destId="{018F1958-3407-4BCF-9D2E-EDAF610526E6}" srcOrd="2" destOrd="0" presId="urn:microsoft.com/office/officeart/2005/8/layout/lProcess2"/>
    <dgm:cxn modelId="{399D1752-71F7-40AD-BC04-75E4A1ED14B6}" type="presParOf" srcId="{B9FABCFF-E1D5-43FC-9981-B781AF3DA5AA}" destId="{69A09FE9-B267-47D4-AA00-405AFE444637}" srcOrd="3" destOrd="0" presId="urn:microsoft.com/office/officeart/2005/8/layout/lProcess2"/>
    <dgm:cxn modelId="{0387AF64-F27C-4E27-AFF1-41D66456E449}" type="presParOf" srcId="{B9FABCFF-E1D5-43FC-9981-B781AF3DA5AA}" destId="{43A48515-8A90-42CC-A1A6-B491100C4281}" srcOrd="4" destOrd="0" presId="urn:microsoft.com/office/officeart/2005/8/layout/lProcess2"/>
    <dgm:cxn modelId="{55A3A149-14F1-4772-B209-234129369379}" type="presParOf" srcId="{43A48515-8A90-42CC-A1A6-B491100C4281}" destId="{7F2C8554-61DB-492F-8B03-5121AFFA98EC}" srcOrd="0" destOrd="0" presId="urn:microsoft.com/office/officeart/2005/8/layout/lProcess2"/>
    <dgm:cxn modelId="{E22034E3-EA3E-453D-BB5F-8F4AE69E2F23}" type="presParOf" srcId="{43A48515-8A90-42CC-A1A6-B491100C4281}" destId="{3A14BDF3-48D5-46AC-82D9-5003ADBA0634}" srcOrd="1" destOrd="0" presId="urn:microsoft.com/office/officeart/2005/8/layout/lProcess2"/>
    <dgm:cxn modelId="{124CD9DC-14A6-47DF-BB56-69C24C97BDFC}" type="presParOf" srcId="{43A48515-8A90-42CC-A1A6-B491100C4281}" destId="{B0D37B9C-D24A-4CCF-B19A-DDCD8184F782}" srcOrd="2" destOrd="0" presId="urn:microsoft.com/office/officeart/2005/8/layout/lProcess2"/>
    <dgm:cxn modelId="{6F339B6B-011D-4A2E-9294-5CC8E298D5FD}" type="presParOf" srcId="{B0D37B9C-D24A-4CCF-B19A-DDCD8184F782}" destId="{AE5B5108-3892-4C50-AB97-6A930F1BFED5}" srcOrd="0" destOrd="0" presId="urn:microsoft.com/office/officeart/2005/8/layout/lProcess2"/>
    <dgm:cxn modelId="{A53602A2-0702-4362-B0A3-B5F7B566A148}" type="presParOf" srcId="{AE5B5108-3892-4C50-AB97-6A930F1BFED5}" destId="{70523CD1-3DFC-41A9-A8AB-052ABB2D4E17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752B2E-DB2D-4FC0-942C-B80FA8674D8D}">
      <dsp:nvSpPr>
        <dsp:cNvPr id="0" name=""/>
        <dsp:cNvSpPr/>
      </dsp:nvSpPr>
      <dsp:spPr>
        <a:xfrm>
          <a:off x="546799" y="-7202"/>
          <a:ext cx="5927362" cy="201884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3600" kern="1200" dirty="0"/>
        </a:p>
      </dsp:txBody>
      <dsp:txXfrm>
        <a:off x="605929" y="51928"/>
        <a:ext cx="4078375" cy="1900584"/>
      </dsp:txXfrm>
    </dsp:sp>
    <dsp:sp modelId="{336229EC-9D4E-4B6D-871E-CAB40CE072A7}">
      <dsp:nvSpPr>
        <dsp:cNvPr id="0" name=""/>
        <dsp:cNvSpPr/>
      </dsp:nvSpPr>
      <dsp:spPr>
        <a:xfrm>
          <a:off x="581122" y="2701092"/>
          <a:ext cx="5927362" cy="12435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400" kern="1200" dirty="0">
            <a:latin typeface="Arial" pitchFamily="34" charset="0"/>
            <a:cs typeface="Arial" pitchFamily="34" charset="0"/>
          </a:endParaRPr>
        </a:p>
      </dsp:txBody>
      <dsp:txXfrm>
        <a:off x="617545" y="2737515"/>
        <a:ext cx="3654693" cy="1170739"/>
      </dsp:txXfrm>
    </dsp:sp>
    <dsp:sp modelId="{0AF139C7-E51B-426F-B147-31F9F94DC51B}">
      <dsp:nvSpPr>
        <dsp:cNvPr id="0" name=""/>
        <dsp:cNvSpPr/>
      </dsp:nvSpPr>
      <dsp:spPr>
        <a:xfrm>
          <a:off x="2979876" y="2108872"/>
          <a:ext cx="1153818" cy="541486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400" kern="1200"/>
        </a:p>
      </dsp:txBody>
      <dsp:txXfrm>
        <a:off x="3239485" y="2108872"/>
        <a:ext cx="634600" cy="40746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686008-D65D-45A5-A927-80D4891D9DED}">
      <dsp:nvSpPr>
        <dsp:cNvPr id="0" name=""/>
        <dsp:cNvSpPr/>
      </dsp:nvSpPr>
      <dsp:spPr>
        <a:xfrm>
          <a:off x="104" y="0"/>
          <a:ext cx="1392935" cy="46284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64008" rIns="64008" bIns="64008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900" kern="1200" dirty="0">
            <a:latin typeface="Arial" pitchFamily="34" charset="0"/>
            <a:cs typeface="Arial" pitchFamily="34" charset="0"/>
          </a:endParaRP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900" kern="1200" dirty="0">
            <a:latin typeface="Arial" pitchFamily="34" charset="0"/>
            <a:cs typeface="Arial" pitchFamily="34" charset="0"/>
          </a:endParaRP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000" kern="1200" dirty="0">
            <a:latin typeface="Arial" pitchFamily="34" charset="0"/>
            <a:cs typeface="Arial" pitchFamily="34" charset="0"/>
          </a:endParaRP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100" kern="1200" dirty="0">
            <a:latin typeface="Arial" pitchFamily="34" charset="0"/>
            <a:cs typeface="Arial" pitchFamily="34" charset="0"/>
          </a:endParaRP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100" kern="1200" dirty="0">
            <a:latin typeface="Arial" pitchFamily="34" charset="0"/>
            <a:cs typeface="Arial" pitchFamily="34" charset="0"/>
          </a:endParaRP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 dirty="0">
              <a:latin typeface="Arial Black" panose="020B0A04020102020204" pitchFamily="34" charset="0"/>
              <a:cs typeface="Arial" pitchFamily="34" charset="0"/>
            </a:rPr>
            <a:t>Nabycie nieruchomości niezabudowanej (gruntu) i/lub nabycie nieruchomości zabudowanej </a:t>
          </a:r>
          <a:br>
            <a:rPr lang="pl-PL" sz="1100" kern="1200" dirty="0">
              <a:latin typeface="Arial Black" panose="020B0A04020102020204" pitchFamily="34" charset="0"/>
              <a:cs typeface="Arial" pitchFamily="34" charset="0"/>
            </a:rPr>
          </a:br>
          <a:r>
            <a:rPr lang="pl-PL" sz="1100" kern="1200" dirty="0">
              <a:latin typeface="Arial Black" panose="020B0A04020102020204" pitchFamily="34" charset="0"/>
              <a:cs typeface="Arial" pitchFamily="34" charset="0"/>
            </a:rPr>
            <a:t>(gruntu z budynkiem lub budynku)</a:t>
          </a: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000" kern="1200" dirty="0">
            <a:latin typeface="Arial" pitchFamily="34" charset="0"/>
            <a:cs typeface="Arial" pitchFamily="34" charset="0"/>
          </a:endParaRPr>
        </a:p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kern="1200" dirty="0">
              <a:latin typeface="Arial" pitchFamily="34" charset="0"/>
              <a:cs typeface="Arial" pitchFamily="34" charset="0"/>
            </a:rPr>
            <a:t>Uwaga limity 10% oraz w przypadku terenów poprzemysłowych i opuszczonych 15%. </a:t>
          </a:r>
        </a:p>
      </dsp:txBody>
      <dsp:txXfrm>
        <a:off x="104" y="1851394"/>
        <a:ext cx="1392935" cy="1851394"/>
      </dsp:txXfrm>
    </dsp:sp>
    <dsp:sp modelId="{7935A5AA-089C-4816-BA8C-8AFF1850FB0F}">
      <dsp:nvSpPr>
        <dsp:cNvPr id="0" name=""/>
        <dsp:cNvSpPr/>
      </dsp:nvSpPr>
      <dsp:spPr>
        <a:xfrm>
          <a:off x="41892" y="277709"/>
          <a:ext cx="1309359" cy="154128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43175A-C8B2-4ED5-BB43-608FD36623C9}">
      <dsp:nvSpPr>
        <dsp:cNvPr id="0" name=""/>
        <dsp:cNvSpPr/>
      </dsp:nvSpPr>
      <dsp:spPr>
        <a:xfrm>
          <a:off x="1434827" y="0"/>
          <a:ext cx="1392935" cy="46284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1" kern="1200" dirty="0">
              <a:latin typeface="Arial Black" panose="020B0A04020102020204" pitchFamily="34" charset="0"/>
              <a:cs typeface="Arial" pitchFamily="34" charset="0"/>
            </a:rPr>
            <a:t>Nabycie nowych i/lub używanych środków trwałych</a:t>
          </a:r>
        </a:p>
      </dsp:txBody>
      <dsp:txXfrm>
        <a:off x="1434827" y="1851394"/>
        <a:ext cx="1392935" cy="1851394"/>
      </dsp:txXfrm>
    </dsp:sp>
    <dsp:sp modelId="{7FFE98DF-7906-43C6-A6AC-12ACE72A26DA}">
      <dsp:nvSpPr>
        <dsp:cNvPr id="0" name=""/>
        <dsp:cNvSpPr/>
      </dsp:nvSpPr>
      <dsp:spPr>
        <a:xfrm>
          <a:off x="1476615" y="277709"/>
          <a:ext cx="1309359" cy="1541285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C2C3BF-1DF2-4B08-8E1A-2CB864C1B156}">
      <dsp:nvSpPr>
        <dsp:cNvPr id="0" name=""/>
        <dsp:cNvSpPr/>
      </dsp:nvSpPr>
      <dsp:spPr>
        <a:xfrm>
          <a:off x="2869551" y="0"/>
          <a:ext cx="1392935" cy="46284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1" kern="1200" dirty="0">
              <a:latin typeface="Arial Black" panose="020B0A04020102020204" pitchFamily="34" charset="0"/>
              <a:cs typeface="Arial" pitchFamily="34" charset="0"/>
            </a:rPr>
            <a:t>Zakup robót i materiałów budowlanych</a:t>
          </a:r>
        </a:p>
      </dsp:txBody>
      <dsp:txXfrm>
        <a:off x="2869551" y="1851394"/>
        <a:ext cx="1392935" cy="1851394"/>
      </dsp:txXfrm>
    </dsp:sp>
    <dsp:sp modelId="{11283D3F-3594-45C1-82E8-AFC84488C8B7}">
      <dsp:nvSpPr>
        <dsp:cNvPr id="0" name=""/>
        <dsp:cNvSpPr/>
      </dsp:nvSpPr>
      <dsp:spPr>
        <a:xfrm>
          <a:off x="2911339" y="277709"/>
          <a:ext cx="1309359" cy="1541285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F7F4A-433A-45FF-9013-BC7C216A0F8D}">
      <dsp:nvSpPr>
        <dsp:cNvPr id="0" name=""/>
        <dsp:cNvSpPr/>
      </dsp:nvSpPr>
      <dsp:spPr>
        <a:xfrm>
          <a:off x="4304274" y="0"/>
          <a:ext cx="1392935" cy="46284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 dirty="0">
              <a:latin typeface="Arial Black" panose="020B0A04020102020204" pitchFamily="34" charset="0"/>
              <a:cs typeface="Arial" pitchFamily="34" charset="0"/>
            </a:rPr>
            <a:t>Nabycie wartości niematerialnych                       i prawnych</a:t>
          </a:r>
        </a:p>
      </dsp:txBody>
      <dsp:txXfrm>
        <a:off x="4304274" y="1851394"/>
        <a:ext cx="1392935" cy="1851394"/>
      </dsp:txXfrm>
    </dsp:sp>
    <dsp:sp modelId="{FD7A4C77-3F86-476F-B3F0-25731592E2CE}">
      <dsp:nvSpPr>
        <dsp:cNvPr id="0" name=""/>
        <dsp:cNvSpPr/>
      </dsp:nvSpPr>
      <dsp:spPr>
        <a:xfrm>
          <a:off x="4346062" y="277709"/>
          <a:ext cx="1309359" cy="1541285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4882CD-3975-488F-9961-0CFF8AA3061B}">
      <dsp:nvSpPr>
        <dsp:cNvPr id="0" name=""/>
        <dsp:cNvSpPr/>
      </dsp:nvSpPr>
      <dsp:spPr>
        <a:xfrm>
          <a:off x="5738997" y="0"/>
          <a:ext cx="1392935" cy="46284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 dirty="0">
              <a:latin typeface="Arial Black" panose="020B0A04020102020204" pitchFamily="34" charset="0"/>
              <a:cs typeface="Arial" pitchFamily="34" charset="0"/>
            </a:rPr>
            <a:t>Dzierżawa/ najem instalacji lub maszyn dokonana </a:t>
          </a:r>
          <a:br>
            <a:rPr lang="pl-PL" sz="1100" kern="1200" dirty="0">
              <a:latin typeface="Arial Black" panose="020B0A04020102020204" pitchFamily="34" charset="0"/>
              <a:cs typeface="Arial" pitchFamily="34" charset="0"/>
            </a:rPr>
          </a:br>
          <a:r>
            <a:rPr lang="pl-PL" sz="1100" kern="1200" dirty="0">
              <a:latin typeface="Arial Black" panose="020B0A04020102020204" pitchFamily="34" charset="0"/>
              <a:cs typeface="Arial" pitchFamily="34" charset="0"/>
            </a:rPr>
            <a:t>na podstawie </a:t>
          </a:r>
          <a:br>
            <a:rPr lang="pl-PL" sz="1100" kern="1200" dirty="0">
              <a:latin typeface="Arial Black" panose="020B0A04020102020204" pitchFamily="34" charset="0"/>
              <a:cs typeface="Arial" pitchFamily="34" charset="0"/>
            </a:rPr>
          </a:br>
          <a:r>
            <a:rPr lang="pl-PL" sz="1100" kern="1200" dirty="0">
              <a:latin typeface="Arial Black" panose="020B0A04020102020204" pitchFamily="34" charset="0"/>
              <a:cs typeface="Arial" pitchFamily="34" charset="0"/>
            </a:rPr>
            <a:t>umowy leasingu finansowego</a:t>
          </a:r>
        </a:p>
      </dsp:txBody>
      <dsp:txXfrm>
        <a:off x="5738997" y="1851394"/>
        <a:ext cx="1392935" cy="1851394"/>
      </dsp:txXfrm>
    </dsp:sp>
    <dsp:sp modelId="{9B2CFF34-9927-440C-889C-D21D15B691DD}">
      <dsp:nvSpPr>
        <dsp:cNvPr id="0" name=""/>
        <dsp:cNvSpPr/>
      </dsp:nvSpPr>
      <dsp:spPr>
        <a:xfrm>
          <a:off x="5780785" y="277709"/>
          <a:ext cx="1309359" cy="1541285"/>
        </a:xfrm>
        <a:prstGeom prst="ellipse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A835BC-C617-4E5E-9031-49C432CECE70}">
      <dsp:nvSpPr>
        <dsp:cNvPr id="0" name=""/>
        <dsp:cNvSpPr/>
      </dsp:nvSpPr>
      <dsp:spPr>
        <a:xfrm>
          <a:off x="7173721" y="0"/>
          <a:ext cx="1392935" cy="46284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100" kern="1200" dirty="0">
            <a:latin typeface="Arial" pitchFamily="34" charset="0"/>
            <a:cs typeface="Arial" pitchFamily="34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100" kern="1200" dirty="0">
            <a:latin typeface="Arial" pitchFamily="34" charset="0"/>
            <a:cs typeface="Arial" pitchFamily="34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100" kern="1200" dirty="0">
            <a:latin typeface="Arial" pitchFamily="34" charset="0"/>
            <a:cs typeface="Arial" pitchFamily="34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100" kern="1200" dirty="0">
            <a:latin typeface="Arial Black" panose="020B0A04020102020204" pitchFamily="34" charset="0"/>
            <a:cs typeface="Arial" pitchFamily="34" charset="0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kern="1200" dirty="0">
              <a:latin typeface="Arial Black" panose="020B0A04020102020204" pitchFamily="34" charset="0"/>
              <a:cs typeface="Arial" pitchFamily="34" charset="0"/>
            </a:rPr>
            <a:t>Zakup środków transportu, ograniczony do rodzaju 743 (samochody specjalne) oraz podgrupy 76 (pozostały tabor bezszynowy) zgodnie z KŚT</a:t>
          </a:r>
        </a:p>
      </dsp:txBody>
      <dsp:txXfrm>
        <a:off x="7173721" y="1851394"/>
        <a:ext cx="1392935" cy="1851394"/>
      </dsp:txXfrm>
    </dsp:sp>
    <dsp:sp modelId="{79286E30-7D55-4514-A041-55DBED454370}">
      <dsp:nvSpPr>
        <dsp:cNvPr id="0" name=""/>
        <dsp:cNvSpPr/>
      </dsp:nvSpPr>
      <dsp:spPr>
        <a:xfrm>
          <a:off x="7215509" y="277709"/>
          <a:ext cx="1309359" cy="1541285"/>
        </a:xfrm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2FC9D1-0B98-46A3-898D-4E64A02F179F}">
      <dsp:nvSpPr>
        <dsp:cNvPr id="0" name=""/>
        <dsp:cNvSpPr/>
      </dsp:nvSpPr>
      <dsp:spPr>
        <a:xfrm flipH="1">
          <a:off x="4259696" y="4020327"/>
          <a:ext cx="47367" cy="59193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F8743A-18F8-4C71-B583-FC28C235546D}">
      <dsp:nvSpPr>
        <dsp:cNvPr id="0" name=""/>
        <dsp:cNvSpPr/>
      </dsp:nvSpPr>
      <dsp:spPr>
        <a:xfrm>
          <a:off x="0" y="90672"/>
          <a:ext cx="5391509" cy="936000"/>
        </a:xfrm>
        <a:prstGeom prst="right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47D25F-CBCF-4399-9229-EBAE70BE0296}">
      <dsp:nvSpPr>
        <dsp:cNvPr id="0" name=""/>
        <dsp:cNvSpPr/>
      </dsp:nvSpPr>
      <dsp:spPr>
        <a:xfrm>
          <a:off x="230498" y="299035"/>
          <a:ext cx="4663323" cy="5152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32080" rIns="0" bIns="13208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1" kern="120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rPr>
            <a:t>ZAMKNIĘTY KATALOG WYDATKÓW KWALIFIKOWALNYCH</a:t>
          </a:r>
          <a:endParaRPr lang="pl-PL" sz="1300" b="1" kern="1200" cap="small" baseline="0" dirty="0">
            <a:solidFill>
              <a:schemeClr val="bg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230498" y="299035"/>
        <a:ext cx="4663323" cy="51522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ED5B0B-35FE-4462-94E3-82BAE966D2C9}">
      <dsp:nvSpPr>
        <dsp:cNvPr id="0" name=""/>
        <dsp:cNvSpPr/>
      </dsp:nvSpPr>
      <dsp:spPr>
        <a:xfrm rot="16200000">
          <a:off x="-555747" y="558795"/>
          <a:ext cx="2965955" cy="1848364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0" rIns="8255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Ocena prowadzona będzie na bieżąco  - termin 120 dni od dnia zamknięcia naboru projektów</a:t>
          </a:r>
        </a:p>
      </dsp:txBody>
      <dsp:txXfrm rot="5400000">
        <a:off x="3049" y="593190"/>
        <a:ext cx="1848364" cy="1779573"/>
      </dsp:txXfrm>
    </dsp:sp>
    <dsp:sp modelId="{389A367F-70C4-474E-ACEB-CA9B3BE3E47B}">
      <dsp:nvSpPr>
        <dsp:cNvPr id="0" name=""/>
        <dsp:cNvSpPr/>
      </dsp:nvSpPr>
      <dsp:spPr>
        <a:xfrm rot="16200000">
          <a:off x="1572136" y="417904"/>
          <a:ext cx="2965955" cy="2130147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0" rIns="8255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Orientacyjny termin rozstrzygnięcia konkursu to kwiecień 2020 r. </a:t>
          </a:r>
          <a:b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Termin ten </a:t>
          </a:r>
          <a:b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w uzasadnionych przypadkach może być wydłużony.</a:t>
          </a:r>
        </a:p>
      </dsp:txBody>
      <dsp:txXfrm rot="5400000">
        <a:off x="1990040" y="593191"/>
        <a:ext cx="2130147" cy="1779573"/>
      </dsp:txXfrm>
    </dsp:sp>
    <dsp:sp modelId="{FF3B997E-209A-4FA5-82BF-70C078CBCBBA}">
      <dsp:nvSpPr>
        <dsp:cNvPr id="0" name=""/>
        <dsp:cNvSpPr/>
      </dsp:nvSpPr>
      <dsp:spPr>
        <a:xfrm rot="16200000">
          <a:off x="3700019" y="558795"/>
          <a:ext cx="2965955" cy="1848364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0" rIns="8255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Oceny projektów dokonuje Komisja Oceniająca Projekty, składająca się </a:t>
          </a:r>
          <a:b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z pracowników IZ RPO WZ, pracowników </a:t>
          </a:r>
          <a:b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IP ZIT oraz niezależnych ekspertów. </a:t>
          </a:r>
        </a:p>
      </dsp:txBody>
      <dsp:txXfrm rot="5400000">
        <a:off x="4258815" y="593190"/>
        <a:ext cx="1848364" cy="1779573"/>
      </dsp:txXfrm>
    </dsp:sp>
    <dsp:sp modelId="{91CAD785-20A6-42E6-AA79-93A748B96178}">
      <dsp:nvSpPr>
        <dsp:cNvPr id="0" name=""/>
        <dsp:cNvSpPr/>
      </dsp:nvSpPr>
      <dsp:spPr>
        <a:xfrm rot="16200000">
          <a:off x="5687011" y="558795"/>
          <a:ext cx="2965955" cy="1848364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0" rIns="8255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Projekty oceniane są w płaszczyznach dopuszczalności, administracyjności, wykonalności </a:t>
          </a:r>
          <a:b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300" b="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oraz jakości. </a:t>
          </a:r>
        </a:p>
      </dsp:txBody>
      <dsp:txXfrm rot="5400000">
        <a:off x="6245807" y="593190"/>
        <a:ext cx="1848364" cy="177957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FF2107-1DDF-4FCA-9663-23D86006AA71}">
      <dsp:nvSpPr>
        <dsp:cNvPr id="0" name=""/>
        <dsp:cNvSpPr/>
      </dsp:nvSpPr>
      <dsp:spPr>
        <a:xfrm>
          <a:off x="2414" y="28009"/>
          <a:ext cx="2942082" cy="117683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NABÓR WNIOSKÓW O DOFINANSOWANIE TRWA:</a:t>
          </a:r>
          <a:endParaRPr lang="pl-PL" sz="1300" kern="1200" dirty="0">
            <a:latin typeface="Arial" pitchFamily="34" charset="0"/>
            <a:cs typeface="Arial" pitchFamily="34" charset="0"/>
          </a:endParaRPr>
        </a:p>
      </dsp:txBody>
      <dsp:txXfrm>
        <a:off x="590831" y="28009"/>
        <a:ext cx="1765249" cy="1176833"/>
      </dsp:txXfrm>
    </dsp:sp>
    <dsp:sp modelId="{CE40CAB5-7D8E-4402-A3B1-AA2FE60E76C6}">
      <dsp:nvSpPr>
        <dsp:cNvPr id="0" name=""/>
        <dsp:cNvSpPr/>
      </dsp:nvSpPr>
      <dsp:spPr>
        <a:xfrm>
          <a:off x="2650289" y="28009"/>
          <a:ext cx="2942082" cy="117683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12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OD 1 października 2019 r.</a:t>
          </a:r>
        </a:p>
      </dsp:txBody>
      <dsp:txXfrm>
        <a:off x="3238706" y="28009"/>
        <a:ext cx="1765249" cy="1176833"/>
      </dsp:txXfrm>
    </dsp:sp>
    <dsp:sp modelId="{20357A4C-7A26-4329-8FA7-DBAC0739A4A3}">
      <dsp:nvSpPr>
        <dsp:cNvPr id="0" name=""/>
        <dsp:cNvSpPr/>
      </dsp:nvSpPr>
      <dsp:spPr>
        <a:xfrm>
          <a:off x="5298164" y="28009"/>
          <a:ext cx="2942082" cy="117683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DO 2 grudnia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2019 r.</a:t>
          </a:r>
        </a:p>
      </dsp:txBody>
      <dsp:txXfrm>
        <a:off x="5886581" y="28009"/>
        <a:ext cx="1765249" cy="1176833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34799B-803D-427C-92FE-474BD60CD5AD}">
      <dsp:nvSpPr>
        <dsp:cNvPr id="0" name=""/>
        <dsp:cNvSpPr/>
      </dsp:nvSpPr>
      <dsp:spPr>
        <a:xfrm>
          <a:off x="7538" y="0"/>
          <a:ext cx="4506103" cy="174674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Opublikuj wniosek </a:t>
          </a:r>
          <a:br>
            <a:rPr lang="pl-PL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o dofinansowanie wraz </a:t>
          </a:r>
          <a:br>
            <a:rPr lang="pl-PL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z załącznikami w wersji elektronicznej w LSI2014 do dnia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2 grudnia 2019 r.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do godz. 15:00</a:t>
          </a:r>
          <a:endParaRPr lang="pl-PL" sz="1400" u="sng" kern="1200" dirty="0">
            <a:latin typeface="Arial" pitchFamily="34" charset="0"/>
            <a:cs typeface="Arial" pitchFamily="34" charset="0"/>
          </a:endParaRPr>
        </a:p>
      </dsp:txBody>
      <dsp:txXfrm>
        <a:off x="880912" y="0"/>
        <a:ext cx="2759355" cy="1746748"/>
      </dsp:txXfrm>
    </dsp:sp>
    <dsp:sp modelId="{EA0EE42B-74BA-49D3-8259-1CF329692147}">
      <dsp:nvSpPr>
        <dsp:cNvPr id="0" name=""/>
        <dsp:cNvSpPr/>
      </dsp:nvSpPr>
      <dsp:spPr>
        <a:xfrm>
          <a:off x="4063030" y="0"/>
          <a:ext cx="4506103" cy="1746748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Złóż  (osobiście albo za pośrednictwem Poczty Polskiej </a:t>
          </a:r>
          <a:br>
            <a:rPr lang="pl-PL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</a:br>
          <a:r>
            <a:rPr lang="pl-PL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lub innego operatora pocztowego) do IZ RPO WZ pisemny wniosek o przyznanie pomocy (1 kartka) do dnia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9 grudnia 2019 r.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rPr>
            <a:t>(data wpływu!)</a:t>
          </a:r>
        </a:p>
      </dsp:txBody>
      <dsp:txXfrm>
        <a:off x="4936404" y="0"/>
        <a:ext cx="2759355" cy="174674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91449A-DA79-42D1-94BE-42E96C2EF355}">
      <dsp:nvSpPr>
        <dsp:cNvPr id="0" name=""/>
        <dsp:cNvSpPr/>
      </dsp:nvSpPr>
      <dsp:spPr>
        <a:xfrm rot="16200000">
          <a:off x="259119" y="-257591"/>
          <a:ext cx="3734991" cy="4250173"/>
        </a:xfrm>
        <a:prstGeom prst="flowChartManualOperati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9525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altLang="pl-PL" sz="1500" b="1" kern="1200" dirty="0">
              <a:effectLst/>
              <a:latin typeface="Arial" pitchFamily="34" charset="0"/>
              <a:cs typeface="Arial" pitchFamily="34" charset="0"/>
            </a:rPr>
            <a:t>Miejsce składania wniosków: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altLang="pl-PL" sz="1500" b="1" kern="1200" cap="small" baseline="0" dirty="0">
              <a:effectLst/>
              <a:latin typeface="Arial" pitchFamily="34" charset="0"/>
              <a:cs typeface="Arial" pitchFamily="34" charset="0"/>
            </a:rPr>
            <a:t>Urząd Marszałkowski Województwa Zachodniopomorskiego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altLang="pl-PL" sz="1500" b="1" kern="1200" cap="small" baseline="0" dirty="0">
              <a:effectLst/>
              <a:latin typeface="Arial" pitchFamily="34" charset="0"/>
              <a:cs typeface="Arial" pitchFamily="34" charset="0"/>
            </a:rPr>
            <a:t>Wydział Wdrażania Regionalnego Programu Operacyjnego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altLang="pl-PL" sz="1500" b="1" kern="1200" cap="small" baseline="0" dirty="0">
              <a:effectLst/>
              <a:latin typeface="Arial" pitchFamily="34" charset="0"/>
              <a:cs typeface="Arial" pitchFamily="34" charset="0"/>
            </a:rPr>
            <a:t>ul. Ks. Kardynała Stefana Wyszyńskiego 30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altLang="pl-PL" sz="1500" b="1" kern="1200" cap="small" baseline="0" dirty="0">
              <a:effectLst/>
              <a:latin typeface="Arial" pitchFamily="34" charset="0"/>
              <a:cs typeface="Arial" pitchFamily="34" charset="0"/>
            </a:rPr>
            <a:t>70-203 Szczecin</a:t>
          </a:r>
        </a:p>
      </dsp:txBody>
      <dsp:txXfrm rot="5400000">
        <a:off x="1528" y="746998"/>
        <a:ext cx="4250173" cy="2240995"/>
      </dsp:txXfrm>
    </dsp:sp>
    <dsp:sp modelId="{B62C0792-9FB4-42A1-87CA-C6B40843E52D}">
      <dsp:nvSpPr>
        <dsp:cNvPr id="0" name=""/>
        <dsp:cNvSpPr/>
      </dsp:nvSpPr>
      <dsp:spPr>
        <a:xfrm rot="16200000">
          <a:off x="4366209" y="144014"/>
          <a:ext cx="3734991" cy="3446962"/>
        </a:xfrm>
        <a:prstGeom prst="flowChartManualOperation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2750" tIns="0" rIns="412750" bIns="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6500" kern="1200" dirty="0"/>
            <a:t> </a:t>
          </a:r>
        </a:p>
      </dsp:txBody>
      <dsp:txXfrm rot="5400000">
        <a:off x="4510224" y="746997"/>
        <a:ext cx="3446962" cy="2240995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F8743A-18F8-4C71-B583-FC28C235546D}">
      <dsp:nvSpPr>
        <dsp:cNvPr id="0" name=""/>
        <dsp:cNvSpPr/>
      </dsp:nvSpPr>
      <dsp:spPr>
        <a:xfrm>
          <a:off x="0" y="15040"/>
          <a:ext cx="5391509" cy="1080000"/>
        </a:xfrm>
        <a:prstGeom prst="right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C47D25F-CBCF-4399-9229-EBAE70BE0296}">
      <dsp:nvSpPr>
        <dsp:cNvPr id="0" name=""/>
        <dsp:cNvSpPr/>
      </dsp:nvSpPr>
      <dsp:spPr>
        <a:xfrm>
          <a:off x="434741" y="285040"/>
          <a:ext cx="4665626" cy="594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0" rIns="0" bIns="15240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b="1" kern="1200" dirty="0"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rPr>
            <a:t>INFORMACJE O NABORZE</a:t>
          </a:r>
          <a:endParaRPr lang="pl-PL" sz="1500" b="1" kern="1200" cap="small" baseline="0" dirty="0">
            <a:solidFill>
              <a:schemeClr val="bg1"/>
            </a:solidFill>
            <a:effectLst/>
            <a:latin typeface="Arial" pitchFamily="34" charset="0"/>
            <a:cs typeface="Arial" pitchFamily="34" charset="0"/>
          </a:endParaRPr>
        </a:p>
      </dsp:txBody>
      <dsp:txXfrm>
        <a:off x="434741" y="285040"/>
        <a:ext cx="4665626" cy="594486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CBF196-44BE-4503-B951-462A555F4E14}">
      <dsp:nvSpPr>
        <dsp:cNvPr id="0" name=""/>
        <dsp:cNvSpPr/>
      </dsp:nvSpPr>
      <dsp:spPr>
        <a:xfrm>
          <a:off x="21277" y="0"/>
          <a:ext cx="3275117" cy="818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500" kern="1200" dirty="0"/>
            <a:t>Złożenie wniosku </a:t>
          </a:r>
          <a:br>
            <a:rPr lang="pl-PL" sz="2500" kern="1200" dirty="0"/>
          </a:br>
          <a:r>
            <a:rPr lang="pl-PL" sz="2500" kern="1200" dirty="0"/>
            <a:t>o dofinansowanie</a:t>
          </a:r>
        </a:p>
      </dsp:txBody>
      <dsp:txXfrm>
        <a:off x="45258" y="23981"/>
        <a:ext cx="3227155" cy="770817"/>
      </dsp:txXfrm>
    </dsp:sp>
    <dsp:sp modelId="{D9B52957-3725-499E-8EBC-7710BC1F8943}">
      <dsp:nvSpPr>
        <dsp:cNvPr id="0" name=""/>
        <dsp:cNvSpPr/>
      </dsp:nvSpPr>
      <dsp:spPr>
        <a:xfrm rot="5400000">
          <a:off x="1606915" y="850978"/>
          <a:ext cx="103841" cy="143286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8260EF-D5E3-48ED-8888-0636C3C9F765}">
      <dsp:nvSpPr>
        <dsp:cNvPr id="0" name=""/>
        <dsp:cNvSpPr/>
      </dsp:nvSpPr>
      <dsp:spPr>
        <a:xfrm>
          <a:off x="21277" y="1026463"/>
          <a:ext cx="3275117" cy="81877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500" kern="1200" dirty="0"/>
            <a:t>Ocena projektu</a:t>
          </a:r>
        </a:p>
      </dsp:txBody>
      <dsp:txXfrm>
        <a:off x="45258" y="1050444"/>
        <a:ext cx="3227155" cy="770817"/>
      </dsp:txXfrm>
    </dsp:sp>
    <dsp:sp modelId="{A70B1D85-6B58-4DB3-95A9-2FC9A697276C}">
      <dsp:nvSpPr>
        <dsp:cNvPr id="0" name=""/>
        <dsp:cNvSpPr/>
      </dsp:nvSpPr>
      <dsp:spPr>
        <a:xfrm rot="5400000">
          <a:off x="1587193" y="1916885"/>
          <a:ext cx="143286" cy="143286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343EDD9-6560-4481-8270-64A3F299BC21}">
      <dsp:nvSpPr>
        <dsp:cNvPr id="0" name=""/>
        <dsp:cNvSpPr/>
      </dsp:nvSpPr>
      <dsp:spPr>
        <a:xfrm>
          <a:off x="21277" y="2131815"/>
          <a:ext cx="3275117" cy="81877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500" kern="1200" dirty="0"/>
            <a:t>Podpisanie umowy </a:t>
          </a:r>
          <a:br>
            <a:rPr lang="pl-PL" sz="2500" kern="1200" dirty="0"/>
          </a:br>
          <a:r>
            <a:rPr lang="pl-PL" sz="2500" kern="1200" dirty="0"/>
            <a:t>o dofinansowanie</a:t>
          </a:r>
        </a:p>
      </dsp:txBody>
      <dsp:txXfrm>
        <a:off x="45258" y="2155796"/>
        <a:ext cx="3227155" cy="770817"/>
      </dsp:txXfrm>
    </dsp:sp>
    <dsp:sp modelId="{C139CF4B-B2F4-41F4-8009-BCC05A6465EA}">
      <dsp:nvSpPr>
        <dsp:cNvPr id="0" name=""/>
        <dsp:cNvSpPr/>
      </dsp:nvSpPr>
      <dsp:spPr>
        <a:xfrm>
          <a:off x="3735316" y="718094"/>
          <a:ext cx="3275117" cy="8187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500" kern="1200" dirty="0"/>
            <a:t>Rozpoczęcie realizacji projektu</a:t>
          </a:r>
        </a:p>
      </dsp:txBody>
      <dsp:txXfrm>
        <a:off x="3759297" y="742075"/>
        <a:ext cx="3227155" cy="770817"/>
      </dsp:txXfrm>
    </dsp:sp>
    <dsp:sp modelId="{850FB59B-505B-4DA5-AC3B-C1707BE3DA38}">
      <dsp:nvSpPr>
        <dsp:cNvPr id="0" name=""/>
        <dsp:cNvSpPr/>
      </dsp:nvSpPr>
      <dsp:spPr>
        <a:xfrm rot="5400000">
          <a:off x="5151979" y="1715200"/>
          <a:ext cx="441792" cy="126867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CCF61CE-9A5A-49B9-A755-A3FB2B9E63DD}">
      <dsp:nvSpPr>
        <dsp:cNvPr id="0" name=""/>
        <dsp:cNvSpPr/>
      </dsp:nvSpPr>
      <dsp:spPr>
        <a:xfrm>
          <a:off x="3735316" y="2020393"/>
          <a:ext cx="3275117" cy="81877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500" kern="1200" dirty="0"/>
            <a:t>Rozliczenie projektu</a:t>
          </a:r>
        </a:p>
      </dsp:txBody>
      <dsp:txXfrm>
        <a:off x="3759297" y="2044374"/>
        <a:ext cx="3227155" cy="770817"/>
      </dsp:txXfrm>
    </dsp:sp>
    <dsp:sp modelId="{BDE9FFA0-30AC-4075-B2A6-6773CF96F3BA}">
      <dsp:nvSpPr>
        <dsp:cNvPr id="0" name=""/>
        <dsp:cNvSpPr/>
      </dsp:nvSpPr>
      <dsp:spPr>
        <a:xfrm rot="5400000">
          <a:off x="5229260" y="2982788"/>
          <a:ext cx="287229" cy="143286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A6BAA1C-8049-4F8E-9E23-C526309C35FC}">
      <dsp:nvSpPr>
        <dsp:cNvPr id="0" name=""/>
        <dsp:cNvSpPr/>
      </dsp:nvSpPr>
      <dsp:spPr>
        <a:xfrm>
          <a:off x="3735316" y="3269689"/>
          <a:ext cx="3275117" cy="81877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500" kern="1200" dirty="0"/>
            <a:t>Utrzymanie trwałości projektu</a:t>
          </a:r>
        </a:p>
      </dsp:txBody>
      <dsp:txXfrm>
        <a:off x="3759297" y="3293670"/>
        <a:ext cx="3227155" cy="7708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CE090E-6809-43EE-B896-67ADBD03A867}">
      <dsp:nvSpPr>
        <dsp:cNvPr id="0" name=""/>
        <dsp:cNvSpPr/>
      </dsp:nvSpPr>
      <dsp:spPr>
        <a:xfrm rot="5400000">
          <a:off x="-769194" y="898886"/>
          <a:ext cx="3703564" cy="212304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Text25L"/>
            </a:rPr>
            <a:t>Realizacja projektu </a:t>
          </a:r>
          <a:r>
            <a:rPr lang="pl-PL" sz="2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Text25L"/>
            </a:rPr>
            <a:t>musi</a:t>
          </a:r>
          <a:r>
            <a:rPr lang="pl-PL" sz="2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Text25L"/>
            </a:rPr>
            <a:t> prowadzić do: </a:t>
          </a:r>
          <a:endParaRPr lang="pl-PL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21065" y="1170150"/>
        <a:ext cx="2123046" cy="1580518"/>
      </dsp:txXfrm>
    </dsp:sp>
    <dsp:sp modelId="{F7F3F593-8493-4EB2-A51B-801AF5E239D1}">
      <dsp:nvSpPr>
        <dsp:cNvPr id="0" name=""/>
        <dsp:cNvSpPr/>
      </dsp:nvSpPr>
      <dsp:spPr>
        <a:xfrm rot="5400000">
          <a:off x="3255669" y="-1113430"/>
          <a:ext cx="4139235" cy="637143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just" defTabSz="800100" rtl="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b="0" kern="1200" dirty="0">
              <a:effectLst/>
              <a:latin typeface="TitilliumText25L"/>
            </a:rPr>
            <a:t>wprowadzenia w przedsiębiorstwie </a:t>
          </a:r>
          <a:r>
            <a:rPr lang="pl-PL" sz="1800" b="1" kern="1200" dirty="0">
              <a:effectLst/>
              <a:latin typeface="TitilliumText25L"/>
            </a:rPr>
            <a:t>innowacji produktowej lub procesowej </a:t>
          </a:r>
          <a:r>
            <a:rPr lang="pl-PL" sz="1800" b="0" u="sng" kern="1200" dirty="0">
              <a:effectLst/>
              <a:latin typeface="TitilliumText25L"/>
            </a:rPr>
            <a:t>co najmniej na poziomie rynku regionalnego</a:t>
          </a:r>
          <a:r>
            <a:rPr lang="pl-PL" sz="1800" b="0" kern="1200" dirty="0">
              <a:effectLst/>
              <a:latin typeface="TitilliumText25L"/>
            </a:rPr>
            <a:t>, </a:t>
          </a:r>
          <a:r>
            <a:rPr lang="pl-PL" sz="1800" b="0" kern="1200" dirty="0">
              <a:latin typeface="TitilliumText25L"/>
            </a:rPr>
            <a:t>tj. w skali województwa zachodniopomorskiego</a:t>
          </a:r>
          <a:endParaRPr lang="pl-PL" sz="1400" b="1" kern="1200" dirty="0">
            <a:effectLst/>
            <a:latin typeface="TitilliumText25L"/>
          </a:endParaRPr>
        </a:p>
        <a:p>
          <a:pPr marL="57150" lvl="1" indent="-57150" algn="ctr" defTabSz="466725" rtl="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l-PL" sz="1050" b="1" kern="1200" dirty="0">
            <a:effectLst/>
            <a:latin typeface="TitilliumText25L"/>
          </a:endParaRPr>
        </a:p>
        <a:p>
          <a:pPr marL="57150" lvl="1" indent="-57150" algn="ctr" defTabSz="466725" rtl="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l-PL" sz="1050" b="1" kern="1200" dirty="0">
            <a:effectLst/>
            <a:latin typeface="TitilliumText25L"/>
          </a:endParaRPr>
        </a:p>
        <a:p>
          <a:pPr marL="171450" lvl="1" indent="-171450" algn="just" defTabSz="800100" rtl="0">
            <a:lnSpc>
              <a:spcPct val="114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800" b="1" kern="1200" dirty="0">
              <a:effectLst/>
              <a:latin typeface="TitilliumText25L"/>
            </a:rPr>
            <a:t>podniesienia konkurencyjności przedsiębiorstwa</a:t>
          </a:r>
          <a:r>
            <a:rPr lang="pl-PL" sz="1800" b="0" kern="1200" dirty="0">
              <a:effectLst/>
              <a:latin typeface="TitilliumText25L"/>
            </a:rPr>
            <a:t> </a:t>
          </a:r>
          <a:r>
            <a:rPr lang="pl-PL" sz="1800" b="0" u="sng" kern="1200" dirty="0">
              <a:effectLst/>
              <a:latin typeface="TitilliumText25L"/>
            </a:rPr>
            <a:t>co najmniej na poziomie regionalnym</a:t>
          </a:r>
          <a:r>
            <a:rPr lang="pl-PL" sz="1800" b="0" kern="1200" dirty="0">
              <a:effectLst/>
              <a:latin typeface="TitilliumText25L"/>
            </a:rPr>
            <a:t>, </a:t>
          </a:r>
          <a:r>
            <a:rPr lang="pl-PL" sz="1800" b="0" kern="1200" dirty="0">
              <a:latin typeface="TitilliumText25L"/>
            </a:rPr>
            <a:t>tzn. zrealizowana inwestycja i jej rezultaty powinny przekładać się na poprawę pozycji przedsiębiorstwa wobec konkurencji (w działalności, której dotyczy projekt) w skali województwa zachodniopomorskiego</a:t>
          </a:r>
          <a:endParaRPr lang="pl-PL" sz="1800" b="0" kern="1200" dirty="0">
            <a:effectLst/>
            <a:latin typeface="TitilliumText25L"/>
          </a:endParaRPr>
        </a:p>
      </dsp:txBody>
      <dsp:txXfrm rot="-5400000">
        <a:off x="2139571" y="204729"/>
        <a:ext cx="6169371" cy="3735113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A2B0D8-5568-40DC-88C5-902143B50576}">
      <dsp:nvSpPr>
        <dsp:cNvPr id="0" name=""/>
        <dsp:cNvSpPr/>
      </dsp:nvSpPr>
      <dsp:spPr>
        <a:xfrm>
          <a:off x="764609" y="473"/>
          <a:ext cx="3229424" cy="4644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latin typeface="Arial" panose="020B0604020202020204" pitchFamily="34" charset="0"/>
              <a:ea typeface="Batang" pitchFamily="18" charset="-127"/>
              <a:cs typeface="Arial" panose="020B0604020202020204" pitchFamily="34" charset="0"/>
            </a:rPr>
            <a:t>Formy dofinansowania</a:t>
          </a:r>
        </a:p>
      </dsp:txBody>
      <dsp:txXfrm>
        <a:off x="778212" y="14076"/>
        <a:ext cx="3202218" cy="437244"/>
      </dsp:txXfrm>
    </dsp:sp>
    <dsp:sp modelId="{71A40D1B-FDEC-4FE4-B451-718EF7CEC3DD}">
      <dsp:nvSpPr>
        <dsp:cNvPr id="0" name=""/>
        <dsp:cNvSpPr/>
      </dsp:nvSpPr>
      <dsp:spPr>
        <a:xfrm>
          <a:off x="1087551" y="464923"/>
          <a:ext cx="322942" cy="3483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8337"/>
              </a:lnTo>
              <a:lnTo>
                <a:pt x="322942" y="3483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4FD813-1AEE-436A-B1A1-7A4E6CA6D056}">
      <dsp:nvSpPr>
        <dsp:cNvPr id="0" name=""/>
        <dsp:cNvSpPr/>
      </dsp:nvSpPr>
      <dsp:spPr>
        <a:xfrm>
          <a:off x="1410493" y="581036"/>
          <a:ext cx="2894260" cy="4644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1" kern="1200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zaliczka (do 70% dofinansowania</a:t>
          </a:r>
          <a:r>
            <a:rPr lang="pl-PL" sz="1200" kern="1200" dirty="0">
              <a:latin typeface="Arial" pitchFamily="34" charset="0"/>
              <a:cs typeface="Arial" pitchFamily="34" charset="0"/>
            </a:rPr>
            <a:t>)</a:t>
          </a:r>
        </a:p>
      </dsp:txBody>
      <dsp:txXfrm>
        <a:off x="1424096" y="594639"/>
        <a:ext cx="2867054" cy="437244"/>
      </dsp:txXfrm>
    </dsp:sp>
    <dsp:sp modelId="{291DFDA6-CB72-4686-A956-097262CBCA99}">
      <dsp:nvSpPr>
        <dsp:cNvPr id="0" name=""/>
        <dsp:cNvSpPr/>
      </dsp:nvSpPr>
      <dsp:spPr>
        <a:xfrm>
          <a:off x="1087551" y="464923"/>
          <a:ext cx="567050" cy="9076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7637"/>
              </a:lnTo>
              <a:lnTo>
                <a:pt x="567050" y="9076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907B9A-8A54-4D55-B0D3-36E8F62227CC}">
      <dsp:nvSpPr>
        <dsp:cNvPr id="0" name=""/>
        <dsp:cNvSpPr/>
      </dsp:nvSpPr>
      <dsp:spPr>
        <a:xfrm>
          <a:off x="1654601" y="1140336"/>
          <a:ext cx="3001462" cy="4644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b="1" kern="1200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refundacja</a:t>
          </a:r>
        </a:p>
      </dsp:txBody>
      <dsp:txXfrm>
        <a:off x="1668204" y="1153939"/>
        <a:ext cx="2974256" cy="437244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955426-A0AE-429E-A256-87540A5131AC}">
      <dsp:nvSpPr>
        <dsp:cNvPr id="0" name=""/>
        <dsp:cNvSpPr/>
      </dsp:nvSpPr>
      <dsp:spPr>
        <a:xfrm>
          <a:off x="212084" y="291"/>
          <a:ext cx="5765439" cy="57809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800" b="1" kern="1200" dirty="0">
              <a:latin typeface="Arial" panose="020B0604020202020204" pitchFamily="34" charset="0"/>
              <a:ea typeface="Batang" pitchFamily="18" charset="-127"/>
              <a:cs typeface="Arial" panose="020B0604020202020204" pitchFamily="34" charset="0"/>
            </a:rPr>
            <a:t>Udzielanie zamówień w projekcie</a:t>
          </a:r>
        </a:p>
      </dsp:txBody>
      <dsp:txXfrm>
        <a:off x="229016" y="17223"/>
        <a:ext cx="5731575" cy="544235"/>
      </dsp:txXfrm>
    </dsp:sp>
    <dsp:sp modelId="{C6BF4011-1F07-46EC-A165-7F1CD291B21E}">
      <dsp:nvSpPr>
        <dsp:cNvPr id="0" name=""/>
        <dsp:cNvSpPr/>
      </dsp:nvSpPr>
      <dsp:spPr>
        <a:xfrm>
          <a:off x="788628" y="578391"/>
          <a:ext cx="576543" cy="710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10834"/>
              </a:lnTo>
              <a:lnTo>
                <a:pt x="576543" y="7108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197EC5-8815-4F40-941F-EF549772B645}">
      <dsp:nvSpPr>
        <dsp:cNvPr id="0" name=""/>
        <dsp:cNvSpPr/>
      </dsp:nvSpPr>
      <dsp:spPr>
        <a:xfrm>
          <a:off x="1365172" y="863096"/>
          <a:ext cx="4807755" cy="8522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Wytyczne Ministra Inwestycji i Rozwoju w zakresie kwalifikowalności wydatków w ramach Europejskiego Funduszu Rozwoju Regionalnego, Europejskiego Funduszu Społecznego oraz Funduszu Spójności na lata 2014-2020 dnia 22 sierpnia 2019 r.</a:t>
          </a:r>
        </a:p>
      </dsp:txBody>
      <dsp:txXfrm>
        <a:off x="1390134" y="888058"/>
        <a:ext cx="4757831" cy="802335"/>
      </dsp:txXfrm>
    </dsp:sp>
    <dsp:sp modelId="{7FD87A82-48D0-4E2F-9C98-7C84ED72E962}">
      <dsp:nvSpPr>
        <dsp:cNvPr id="0" name=""/>
        <dsp:cNvSpPr/>
      </dsp:nvSpPr>
      <dsp:spPr>
        <a:xfrm>
          <a:off x="788628" y="578391"/>
          <a:ext cx="576543" cy="18400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0095"/>
              </a:lnTo>
              <a:lnTo>
                <a:pt x="576543" y="18400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3DA9B0-BE9E-4640-B185-CC53955F9684}">
      <dsp:nvSpPr>
        <dsp:cNvPr id="0" name=""/>
        <dsp:cNvSpPr/>
      </dsp:nvSpPr>
      <dsp:spPr>
        <a:xfrm>
          <a:off x="1365172" y="2000061"/>
          <a:ext cx="4821384" cy="8368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Zasady w zakresie udzielania zamówień w projektach realizowanych w ramach Regionalnego Programu Operacyjnego </a:t>
          </a:r>
          <a:br>
            <a:rPr lang="pl-PL" sz="1100" b="1" kern="1200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</a:br>
          <a:r>
            <a:rPr lang="pl-PL" sz="1100" b="1" kern="1200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Województwa Zachodniopomorskiego 2014-2020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solidFill>
                <a:srgbClr val="002060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(załącznik nr 5 do umowy o dofinansowanie)</a:t>
          </a:r>
        </a:p>
      </dsp:txBody>
      <dsp:txXfrm>
        <a:off x="1389683" y="2024572"/>
        <a:ext cx="4772362" cy="7878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1ADBC0-F496-40C7-909C-32D968084B03}">
      <dsp:nvSpPr>
        <dsp:cNvPr id="0" name=""/>
        <dsp:cNvSpPr/>
      </dsp:nvSpPr>
      <dsp:spPr>
        <a:xfrm>
          <a:off x="2410353" y="1477922"/>
          <a:ext cx="2687586" cy="1945764"/>
        </a:xfrm>
        <a:prstGeom prst="ellipse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RJP</a:t>
          </a:r>
          <a:r>
            <a:rPr lang="pl-PL" sz="14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liczba pracowników zatrudnionych w pełnym wymiarze czasu pracy </a:t>
          </a:r>
          <a:br>
            <a:rPr lang="pl-PL" sz="13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pl-PL" sz="13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(w obrębie danego przedsiębiorstwa </a:t>
          </a:r>
          <a:br>
            <a:rPr lang="pl-PL" sz="13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</a:br>
          <a:r>
            <a:rPr lang="pl-PL" sz="13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lub w jego imieniu) w ciągu całego uwzględnianego roku</a:t>
          </a:r>
        </a:p>
      </dsp:txBody>
      <dsp:txXfrm>
        <a:off x="2803941" y="1762873"/>
        <a:ext cx="1900410" cy="1375862"/>
      </dsp:txXfrm>
    </dsp:sp>
    <dsp:sp modelId="{5BF2CE89-BD6D-498D-A604-3A4741E742F4}">
      <dsp:nvSpPr>
        <dsp:cNvPr id="0" name=""/>
        <dsp:cNvSpPr/>
      </dsp:nvSpPr>
      <dsp:spPr>
        <a:xfrm rot="16221978">
          <a:off x="3727883" y="1428934"/>
          <a:ext cx="65383" cy="32614"/>
        </a:xfrm>
        <a:custGeom>
          <a:avLst/>
          <a:gdLst/>
          <a:ahLst/>
          <a:cxnLst/>
          <a:rect l="0" t="0" r="0" b="0"/>
          <a:pathLst>
            <a:path>
              <a:moveTo>
                <a:pt x="0" y="16307"/>
              </a:moveTo>
              <a:lnTo>
                <a:pt x="65383" y="163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500" kern="1200"/>
        </a:p>
      </dsp:txBody>
      <dsp:txXfrm>
        <a:off x="3758941" y="1443607"/>
        <a:ext cx="3269" cy="3269"/>
      </dsp:txXfrm>
    </dsp:sp>
    <dsp:sp modelId="{9C593D18-EA23-47B5-9EFA-AB7253DB1E0A}">
      <dsp:nvSpPr>
        <dsp:cNvPr id="0" name=""/>
        <dsp:cNvSpPr/>
      </dsp:nvSpPr>
      <dsp:spPr>
        <a:xfrm>
          <a:off x="3090175" y="62717"/>
          <a:ext cx="1349847" cy="1349847"/>
        </a:xfrm>
        <a:prstGeom prst="ellipse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baseline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pracownicy</a:t>
          </a:r>
          <a:endParaRPr lang="pl-PL" sz="1400" kern="1200" dirty="0"/>
        </a:p>
      </dsp:txBody>
      <dsp:txXfrm>
        <a:off x="3287856" y="260398"/>
        <a:ext cx="954485" cy="954485"/>
      </dsp:txXfrm>
    </dsp:sp>
    <dsp:sp modelId="{66A205D0-BD68-4E44-B61E-674BE3290CED}">
      <dsp:nvSpPr>
        <dsp:cNvPr id="0" name=""/>
        <dsp:cNvSpPr/>
      </dsp:nvSpPr>
      <dsp:spPr>
        <a:xfrm rot="33252">
          <a:off x="5097806" y="2450209"/>
          <a:ext cx="561326" cy="32614"/>
        </a:xfrm>
        <a:custGeom>
          <a:avLst/>
          <a:gdLst/>
          <a:ahLst/>
          <a:cxnLst/>
          <a:rect l="0" t="0" r="0" b="0"/>
          <a:pathLst>
            <a:path>
              <a:moveTo>
                <a:pt x="0" y="16307"/>
              </a:moveTo>
              <a:lnTo>
                <a:pt x="561326" y="163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500" kern="1200"/>
        </a:p>
      </dsp:txBody>
      <dsp:txXfrm>
        <a:off x="5364436" y="2452483"/>
        <a:ext cx="28066" cy="28066"/>
      </dsp:txXfrm>
    </dsp:sp>
    <dsp:sp modelId="{EA3D72BE-AC03-49EA-B751-11EDCFE92059}">
      <dsp:nvSpPr>
        <dsp:cNvPr id="0" name=""/>
        <dsp:cNvSpPr/>
      </dsp:nvSpPr>
      <dsp:spPr>
        <a:xfrm>
          <a:off x="5659063" y="1704935"/>
          <a:ext cx="1790815" cy="1545912"/>
        </a:xfrm>
        <a:prstGeom prst="ellipse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osoby uważane za pracowników na mocy prawa krajowego</a:t>
          </a:r>
          <a:endParaRPr lang="pl-PL" sz="1400" kern="1200" dirty="0"/>
        </a:p>
      </dsp:txBody>
      <dsp:txXfrm>
        <a:off x="5921322" y="1931329"/>
        <a:ext cx="1266297" cy="1093124"/>
      </dsp:txXfrm>
    </dsp:sp>
    <dsp:sp modelId="{819FE0DC-5DC5-46C8-B7A3-02886A453FFB}">
      <dsp:nvSpPr>
        <dsp:cNvPr id="0" name=""/>
        <dsp:cNvSpPr/>
      </dsp:nvSpPr>
      <dsp:spPr>
        <a:xfrm rot="5400000">
          <a:off x="3699558" y="3461968"/>
          <a:ext cx="109177" cy="32614"/>
        </a:xfrm>
        <a:custGeom>
          <a:avLst/>
          <a:gdLst/>
          <a:ahLst/>
          <a:cxnLst/>
          <a:rect l="0" t="0" r="0" b="0"/>
          <a:pathLst>
            <a:path>
              <a:moveTo>
                <a:pt x="0" y="16307"/>
              </a:moveTo>
              <a:lnTo>
                <a:pt x="109177" y="163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500" kern="1200"/>
        </a:p>
      </dsp:txBody>
      <dsp:txXfrm>
        <a:off x="3751417" y="3475545"/>
        <a:ext cx="5458" cy="5458"/>
      </dsp:txXfrm>
    </dsp:sp>
    <dsp:sp modelId="{A349E77F-B72A-4CBD-BFEA-02A6CCC34BD5}">
      <dsp:nvSpPr>
        <dsp:cNvPr id="0" name=""/>
        <dsp:cNvSpPr/>
      </dsp:nvSpPr>
      <dsp:spPr>
        <a:xfrm>
          <a:off x="2044295" y="3532863"/>
          <a:ext cx="3419702" cy="1349847"/>
        </a:xfrm>
        <a:prstGeom prst="ellipse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baseline="0" dirty="0">
              <a:solidFill>
                <a:schemeClr val="bg1"/>
              </a:solidFill>
              <a:latin typeface="Arial" panose="020B0604020202020204" pitchFamily="34" charset="0"/>
            </a:rPr>
            <a:t>partnerzy prowadzący regularną działalność w przedsiębiorstwie </a:t>
          </a:r>
          <a:br>
            <a:rPr lang="pl-PL" sz="1400" kern="1200" baseline="0" dirty="0">
              <a:solidFill>
                <a:schemeClr val="bg1"/>
              </a:solidFill>
              <a:latin typeface="Arial" panose="020B0604020202020204" pitchFamily="34" charset="0"/>
            </a:rPr>
          </a:br>
          <a:r>
            <a:rPr lang="pl-PL" sz="1400" kern="1200" baseline="0" dirty="0">
              <a:solidFill>
                <a:schemeClr val="bg1"/>
              </a:solidFill>
              <a:latin typeface="Arial" panose="020B0604020202020204" pitchFamily="34" charset="0"/>
            </a:rPr>
            <a:t>i czerpiący z niego korzyści finansowe</a:t>
          </a:r>
          <a:endParaRPr lang="pl-PL" sz="1400" kern="1200" dirty="0"/>
        </a:p>
      </dsp:txBody>
      <dsp:txXfrm>
        <a:off x="2545099" y="3730544"/>
        <a:ext cx="2418094" cy="954485"/>
      </dsp:txXfrm>
    </dsp:sp>
    <dsp:sp modelId="{78358279-B075-49AD-842C-7ECFF32D7CD6}">
      <dsp:nvSpPr>
        <dsp:cNvPr id="0" name=""/>
        <dsp:cNvSpPr/>
      </dsp:nvSpPr>
      <dsp:spPr>
        <a:xfrm rot="10890720">
          <a:off x="2019006" y="2393875"/>
          <a:ext cx="392307" cy="32614"/>
        </a:xfrm>
        <a:custGeom>
          <a:avLst/>
          <a:gdLst/>
          <a:ahLst/>
          <a:cxnLst/>
          <a:rect l="0" t="0" r="0" b="0"/>
          <a:pathLst>
            <a:path>
              <a:moveTo>
                <a:pt x="0" y="16307"/>
              </a:moveTo>
              <a:lnTo>
                <a:pt x="392307" y="1630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500" kern="1200"/>
        </a:p>
      </dsp:txBody>
      <dsp:txXfrm rot="10800000">
        <a:off x="2205352" y="2400374"/>
        <a:ext cx="19615" cy="19615"/>
      </dsp:txXfrm>
    </dsp:sp>
    <dsp:sp modelId="{DAD7A3AA-35D8-4867-8113-8B2F0274BF83}">
      <dsp:nvSpPr>
        <dsp:cNvPr id="0" name=""/>
        <dsp:cNvSpPr/>
      </dsp:nvSpPr>
      <dsp:spPr>
        <a:xfrm>
          <a:off x="112093" y="1704923"/>
          <a:ext cx="1907644" cy="1349847"/>
        </a:xfrm>
        <a:prstGeom prst="ellipse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kern="1200" baseline="0" dirty="0">
              <a:solidFill>
                <a:schemeClr val="bg1"/>
              </a:solidFill>
              <a:latin typeface="Arial" panose="020B0604020202020204" pitchFamily="34" charset="0"/>
            </a:rPr>
            <a:t>właściciele – kierownicy</a:t>
          </a:r>
          <a:endParaRPr lang="pl-PL" sz="1400" kern="1200" dirty="0"/>
        </a:p>
      </dsp:txBody>
      <dsp:txXfrm>
        <a:off x="391461" y="1902604"/>
        <a:ext cx="1348908" cy="95448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B08FD5-E91D-4F81-9BDB-C2BD5007BF75}">
      <dsp:nvSpPr>
        <dsp:cNvPr id="0" name=""/>
        <dsp:cNvSpPr/>
      </dsp:nvSpPr>
      <dsp:spPr>
        <a:xfrm>
          <a:off x="2038872" y="105"/>
          <a:ext cx="1694456" cy="1614928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700" kern="1200" dirty="0">
              <a:latin typeface="Arial" pitchFamily="34" charset="0"/>
              <a:cs typeface="Arial" pitchFamily="34" charset="0"/>
            </a:rPr>
            <a:t>PRZEDSIĘBIORSTWO</a:t>
          </a:r>
          <a:r>
            <a:rPr lang="pl-PL" sz="1200" kern="1200" dirty="0">
              <a:latin typeface="Arial" pitchFamily="34" charset="0"/>
              <a:cs typeface="Arial" pitchFamily="34" charset="0"/>
            </a:rPr>
            <a:t> PARTNERSKIE </a:t>
          </a:r>
        </a:p>
      </dsp:txBody>
      <dsp:txXfrm>
        <a:off x="2287019" y="236606"/>
        <a:ext cx="1198162" cy="1141926"/>
      </dsp:txXfrm>
    </dsp:sp>
    <dsp:sp modelId="{8349F4D6-5F58-4D17-B4EF-C9DD6CCAE11C}">
      <dsp:nvSpPr>
        <dsp:cNvPr id="0" name=""/>
        <dsp:cNvSpPr/>
      </dsp:nvSpPr>
      <dsp:spPr>
        <a:xfrm>
          <a:off x="2584071" y="1699602"/>
          <a:ext cx="604058" cy="604058"/>
        </a:xfrm>
        <a:prstGeom prst="mathPl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000" kern="1200"/>
        </a:p>
      </dsp:txBody>
      <dsp:txXfrm>
        <a:off x="2664139" y="1930594"/>
        <a:ext cx="443922" cy="142074"/>
      </dsp:txXfrm>
    </dsp:sp>
    <dsp:sp modelId="{09AA542D-F98D-412D-ACAF-8C1A455DD22F}">
      <dsp:nvSpPr>
        <dsp:cNvPr id="0" name=""/>
        <dsp:cNvSpPr/>
      </dsp:nvSpPr>
      <dsp:spPr>
        <a:xfrm>
          <a:off x="2121628" y="2388333"/>
          <a:ext cx="1474870" cy="132296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700" kern="1200" dirty="0">
              <a:latin typeface="Arial" pitchFamily="34" charset="0"/>
              <a:cs typeface="Arial" pitchFamily="34" charset="0"/>
            </a:rPr>
            <a:t>PRZEDSIĘBIORSTWO </a:t>
          </a:r>
          <a:r>
            <a:rPr lang="pl-PL" sz="1200" kern="1200" dirty="0">
              <a:latin typeface="Arial" pitchFamily="34" charset="0"/>
              <a:cs typeface="Arial" pitchFamily="34" charset="0"/>
            </a:rPr>
            <a:t>POWIĄZANE</a:t>
          </a:r>
        </a:p>
      </dsp:txBody>
      <dsp:txXfrm>
        <a:off x="2337618" y="2582076"/>
        <a:ext cx="1042890" cy="935474"/>
      </dsp:txXfrm>
    </dsp:sp>
    <dsp:sp modelId="{7842A96E-C2E8-4DDE-B29C-8854BF64BFFE}">
      <dsp:nvSpPr>
        <dsp:cNvPr id="0" name=""/>
        <dsp:cNvSpPr/>
      </dsp:nvSpPr>
      <dsp:spPr>
        <a:xfrm rot="82485">
          <a:off x="3543937" y="1740551"/>
          <a:ext cx="994672" cy="59017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500" kern="1200"/>
        </a:p>
      </dsp:txBody>
      <dsp:txXfrm>
        <a:off x="3543962" y="1856462"/>
        <a:ext cx="817619" cy="354106"/>
      </dsp:txXfrm>
    </dsp:sp>
    <dsp:sp modelId="{28D09A81-B62F-42A3-A9E6-5E7589A65557}">
      <dsp:nvSpPr>
        <dsp:cNvPr id="0" name=""/>
        <dsp:cNvSpPr/>
      </dsp:nvSpPr>
      <dsp:spPr>
        <a:xfrm>
          <a:off x="5542228" y="944602"/>
          <a:ext cx="2041883" cy="199868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200" kern="1200" dirty="0">
              <a:latin typeface="Arial" pitchFamily="34" charset="0"/>
              <a:cs typeface="Arial" pitchFamily="34" charset="0"/>
            </a:rPr>
            <a:t>WNIOSKODAWCA</a:t>
          </a:r>
        </a:p>
      </dsp:txBody>
      <dsp:txXfrm>
        <a:off x="5841255" y="1237302"/>
        <a:ext cx="1443829" cy="141328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D79110-3921-4A30-AA16-67D8C41F4206}">
      <dsp:nvSpPr>
        <dsp:cNvPr id="0" name=""/>
        <dsp:cNvSpPr/>
      </dsp:nvSpPr>
      <dsp:spPr>
        <a:xfrm rot="8251103" flipH="1">
          <a:off x="4764193" y="1487618"/>
          <a:ext cx="1418933" cy="943396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4E668F69-8482-46D2-B7CD-FB11C44786BB}">
      <dsp:nvSpPr>
        <dsp:cNvPr id="0" name=""/>
        <dsp:cNvSpPr/>
      </dsp:nvSpPr>
      <dsp:spPr>
        <a:xfrm>
          <a:off x="344946" y="1653403"/>
          <a:ext cx="181442" cy="18977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6FF7715-C209-4805-B5E5-0521237B1F78}">
      <dsp:nvSpPr>
        <dsp:cNvPr id="0" name=""/>
        <dsp:cNvSpPr/>
      </dsp:nvSpPr>
      <dsp:spPr>
        <a:xfrm>
          <a:off x="505465" y="1676858"/>
          <a:ext cx="2090435" cy="765359"/>
        </a:xfrm>
        <a:prstGeom prst="round2Diag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74808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altLang="pl-PL" sz="1200" b="1" kern="1200" dirty="0">
              <a:effectLst/>
              <a:latin typeface="Arial" pitchFamily="34" charset="0"/>
              <a:cs typeface="Arial" pitchFamily="34" charset="0"/>
            </a:rPr>
            <a:t>należy dodać 100 % danych drugiego przedsiębiorstwa</a:t>
          </a:r>
          <a:endParaRPr lang="pl-PL" sz="1200" b="1" kern="1200" dirty="0">
            <a:effectLst/>
            <a:latin typeface="Arial" pitchFamily="34" charset="0"/>
            <a:cs typeface="Arial" pitchFamily="34" charset="0"/>
          </a:endParaRPr>
        </a:p>
      </dsp:txBody>
      <dsp:txXfrm>
        <a:off x="542827" y="1714220"/>
        <a:ext cx="2015711" cy="6906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68EB7B-E54C-4B71-835B-F11C21E4CE4E}">
      <dsp:nvSpPr>
        <dsp:cNvPr id="0" name=""/>
        <dsp:cNvSpPr/>
      </dsp:nvSpPr>
      <dsp:spPr>
        <a:xfrm rot="13370793">
          <a:off x="5351448" y="856972"/>
          <a:ext cx="1302618" cy="1165158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>
            <a:rot lat="0" lon="20999997" rev="10200000"/>
          </a:camera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3BA3812F-32FE-4E21-8D76-60D8C072A326}">
      <dsp:nvSpPr>
        <dsp:cNvPr id="0" name=""/>
        <dsp:cNvSpPr/>
      </dsp:nvSpPr>
      <dsp:spPr>
        <a:xfrm>
          <a:off x="569684" y="630087"/>
          <a:ext cx="146655" cy="15922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6C0B8A4-EE15-465E-8645-F60E273EC17F}">
      <dsp:nvSpPr>
        <dsp:cNvPr id="0" name=""/>
        <dsp:cNvSpPr/>
      </dsp:nvSpPr>
      <dsp:spPr>
        <a:xfrm flipH="1">
          <a:off x="481904" y="712582"/>
          <a:ext cx="2846878" cy="1249155"/>
        </a:xfrm>
        <a:prstGeom prst="round2Diag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151658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altLang="pl-PL" sz="1200" b="1" kern="1200" dirty="0">
              <a:effectLst/>
              <a:latin typeface="Arial" pitchFamily="34" charset="0"/>
              <a:cs typeface="Arial" pitchFamily="34" charset="0"/>
            </a:rPr>
            <a:t>należy dodać stosowny % </a:t>
          </a:r>
          <a:br>
            <a:rPr lang="pl-PL" altLang="pl-PL" sz="1200" b="1" kern="1200" dirty="0">
              <a:effectLst/>
              <a:latin typeface="Arial" pitchFamily="34" charset="0"/>
              <a:cs typeface="Arial" pitchFamily="34" charset="0"/>
            </a:rPr>
          </a:br>
          <a:r>
            <a:rPr lang="pl-PL" altLang="pl-PL" sz="1200" b="1" kern="1200" dirty="0">
              <a:effectLst/>
              <a:latin typeface="Arial" pitchFamily="34" charset="0"/>
              <a:cs typeface="Arial" pitchFamily="34" charset="0"/>
            </a:rPr>
            <a:t>liczby osób zatrudnionych </a:t>
          </a:r>
          <a:br>
            <a:rPr lang="pl-PL" altLang="pl-PL" sz="1200" b="1" kern="1200" dirty="0">
              <a:effectLst/>
              <a:latin typeface="Arial" pitchFamily="34" charset="0"/>
              <a:cs typeface="Arial" pitchFamily="34" charset="0"/>
            </a:rPr>
          </a:br>
          <a:r>
            <a:rPr lang="pl-PL" altLang="pl-PL" sz="1200" b="1" kern="1200" dirty="0">
              <a:effectLst/>
              <a:latin typeface="Arial" pitchFamily="34" charset="0"/>
              <a:cs typeface="Arial" pitchFamily="34" charset="0"/>
            </a:rPr>
            <a:t>i danych finansowych drugiego przedsiębiorstwa odzwierciedlający posiadany proporcjonalny udział w kapitale lub głosach</a:t>
          </a:r>
          <a:endParaRPr lang="pl-PL" sz="1200" b="1" kern="1200" dirty="0">
            <a:effectLst/>
            <a:latin typeface="Arial" pitchFamily="34" charset="0"/>
            <a:cs typeface="Arial" pitchFamily="34" charset="0"/>
          </a:endParaRPr>
        </a:p>
      </dsp:txBody>
      <dsp:txXfrm>
        <a:off x="542883" y="773561"/>
        <a:ext cx="2724920" cy="112719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CD65CE-1576-437E-A6AF-A758529987BE}">
      <dsp:nvSpPr>
        <dsp:cNvPr id="0" name=""/>
        <dsp:cNvSpPr/>
      </dsp:nvSpPr>
      <dsp:spPr>
        <a:xfrm>
          <a:off x="2229854" y="305035"/>
          <a:ext cx="4017373" cy="4017373"/>
        </a:xfrm>
        <a:prstGeom prst="blockArc">
          <a:avLst>
            <a:gd name="adj1" fmla="val 6754234"/>
            <a:gd name="adj2" fmla="val 14908724"/>
            <a:gd name="adj3" fmla="val 464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4165EAB-3313-4AFE-83DB-FDDB3432098C}">
      <dsp:nvSpPr>
        <dsp:cNvPr id="0" name=""/>
        <dsp:cNvSpPr/>
      </dsp:nvSpPr>
      <dsp:spPr>
        <a:xfrm>
          <a:off x="756991" y="291548"/>
          <a:ext cx="4017373" cy="4017373"/>
        </a:xfrm>
        <a:prstGeom prst="blockArc">
          <a:avLst>
            <a:gd name="adj1" fmla="val 17554234"/>
            <a:gd name="adj2" fmla="val 4108724"/>
            <a:gd name="adj3" fmla="val 4641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1779DA1-ED2E-4086-9F4B-249FF4E58917}">
      <dsp:nvSpPr>
        <dsp:cNvPr id="0" name=""/>
        <dsp:cNvSpPr/>
      </dsp:nvSpPr>
      <dsp:spPr>
        <a:xfrm>
          <a:off x="1126575" y="1290010"/>
          <a:ext cx="4717796" cy="203533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Maksymalny poziom dofinansowania: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b="1" kern="1200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55% </a:t>
          </a:r>
          <a:r>
            <a:rPr lang="pl-PL" sz="1400" b="1" kern="1200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wydatków kwalifikowalnych dla mikro i małych przedsiębiorstw</a:t>
          </a:r>
          <a:endParaRPr lang="pl-PL" sz="1200" b="1" kern="1200" dirty="0">
            <a:solidFill>
              <a:schemeClr val="bg1"/>
            </a:solidFill>
            <a:latin typeface="Arial" pitchFamily="34" charset="0"/>
            <a:ea typeface="Batang" pitchFamily="18" charset="-127"/>
            <a:cs typeface="Arial" pitchFamily="34" charset="0"/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b="1" kern="1200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45%</a:t>
          </a:r>
          <a:r>
            <a:rPr lang="pl-PL" sz="1800" b="1" kern="1200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 </a:t>
          </a:r>
          <a:r>
            <a:rPr lang="pl-PL" sz="1400" b="1" kern="1200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wydatków kwalifikowalnych dla średnich przedsiębiorstw</a:t>
          </a:r>
          <a:endParaRPr lang="pl-PL" sz="14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>
        <a:off x="1817480" y="1588077"/>
        <a:ext cx="3335986" cy="1439197"/>
      </dsp:txXfrm>
    </dsp:sp>
    <dsp:sp modelId="{C5AC3CC1-85C2-4BCA-B358-4C1820371530}">
      <dsp:nvSpPr>
        <dsp:cNvPr id="0" name=""/>
        <dsp:cNvSpPr/>
      </dsp:nvSpPr>
      <dsp:spPr>
        <a:xfrm>
          <a:off x="2153263" y="-9481"/>
          <a:ext cx="2730998" cy="99584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500" b="1" kern="1200" dirty="0">
              <a:latin typeface="Arial" pitchFamily="34" charset="0"/>
              <a:cs typeface="Arial" pitchFamily="34" charset="0"/>
            </a:rPr>
            <a:t>ALOKACJA KONKURSU                         </a:t>
          </a:r>
          <a:r>
            <a:rPr lang="pl-PL" sz="1800" b="1" kern="1200" dirty="0">
              <a:solidFill>
                <a:srgbClr val="FF9900"/>
              </a:solidFill>
              <a:latin typeface="Arial" pitchFamily="34" charset="0"/>
              <a:cs typeface="Arial" pitchFamily="34" charset="0"/>
            </a:rPr>
            <a:t>8 110 368,00</a:t>
          </a:r>
          <a:r>
            <a:rPr lang="pl-PL" sz="2000" b="1" kern="1200" dirty="0">
              <a:solidFill>
                <a:srgbClr val="FF9900"/>
              </a:solidFill>
              <a:latin typeface="Arial" pitchFamily="34" charset="0"/>
              <a:cs typeface="Arial" pitchFamily="34" charset="0"/>
            </a:rPr>
            <a:t> zł</a:t>
          </a:r>
          <a:endParaRPr lang="pl-PL" sz="2000" b="1" kern="1200" cap="small" baseline="0" dirty="0">
            <a:solidFill>
              <a:srgbClr val="FF99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  <a:cs typeface="Arial" pitchFamily="34" charset="0"/>
          </a:endParaRPr>
        </a:p>
      </dsp:txBody>
      <dsp:txXfrm>
        <a:off x="2553208" y="136358"/>
        <a:ext cx="1931108" cy="704171"/>
      </dsp:txXfrm>
    </dsp:sp>
    <dsp:sp modelId="{291C82BD-E5D3-410C-99B1-36123488A683}">
      <dsp:nvSpPr>
        <dsp:cNvPr id="0" name=""/>
        <dsp:cNvSpPr/>
      </dsp:nvSpPr>
      <dsp:spPr>
        <a:xfrm>
          <a:off x="2341074" y="3304567"/>
          <a:ext cx="2288765" cy="164189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latin typeface="Arial" pitchFamily="34" charset="0"/>
              <a:cs typeface="Arial" pitchFamily="34" charset="0"/>
            </a:rPr>
            <a:t>Maksymalna kwota dofinansowania projektu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b="1" kern="1200" dirty="0">
              <a:latin typeface="Arial" pitchFamily="34" charset="0"/>
              <a:cs typeface="Arial" pitchFamily="34" charset="0"/>
            </a:rPr>
            <a:t>1 000 000,00 zł</a:t>
          </a:r>
        </a:p>
      </dsp:txBody>
      <dsp:txXfrm>
        <a:off x="2676256" y="3545017"/>
        <a:ext cx="1618401" cy="116099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E471F1-83A0-4916-89BB-7C0238855D82}">
      <dsp:nvSpPr>
        <dsp:cNvPr id="0" name=""/>
        <dsp:cNvSpPr/>
      </dsp:nvSpPr>
      <dsp:spPr>
        <a:xfrm>
          <a:off x="3182452" y="640"/>
          <a:ext cx="4773679" cy="2497020"/>
        </a:xfrm>
        <a:prstGeom prst="rightArrow">
          <a:avLst>
            <a:gd name="adj1" fmla="val 75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10600" contourW="3000">
          <a:bevelT w="48600" h="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l-PL" sz="1200" kern="1200" dirty="0">
            <a:latin typeface="Batang" pitchFamily="18" charset="-127"/>
            <a:ea typeface="Batang" pitchFamily="18" charset="-127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l-PL" sz="1200" kern="1200" dirty="0">
            <a:latin typeface="Batang" pitchFamily="18" charset="-127"/>
            <a:ea typeface="Batang" pitchFamily="18" charset="-127"/>
          </a:endParaRPr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2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Fundusze własne</a:t>
          </a:r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2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Zewnętrzne źródła: kredyt, pożyczka, leasing itp.</a:t>
          </a:r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2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Dofinansowanie w maksymalnej wysokości zaliczki (70% dofinansowania)</a:t>
          </a:r>
        </a:p>
      </dsp:txBody>
      <dsp:txXfrm>
        <a:off x="3182452" y="312768"/>
        <a:ext cx="3837297" cy="1872765"/>
      </dsp:txXfrm>
    </dsp:sp>
    <dsp:sp modelId="{D84A0936-6B0E-491F-B51A-83DC3483C0E6}">
      <dsp:nvSpPr>
        <dsp:cNvPr id="0" name=""/>
        <dsp:cNvSpPr/>
      </dsp:nvSpPr>
      <dsp:spPr>
        <a:xfrm>
          <a:off x="0" y="640"/>
          <a:ext cx="3182452" cy="2497020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 extrusionH="50600"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Wnioskodawca musi wskazać wiarygodne źródła finansowania projektu , dotyczące zarówno całkowitej wartości wydatków kwalifikowalnych, jak również całkowitej wartości wydatków niekwalifikowalnych</a:t>
          </a:r>
        </a:p>
      </dsp:txBody>
      <dsp:txXfrm>
        <a:off x="121894" y="122534"/>
        <a:ext cx="2938664" cy="2253232"/>
      </dsp:txXfrm>
    </dsp:sp>
    <dsp:sp modelId="{158861A8-4EA6-4876-A6F7-FF1FB0781D1F}">
      <dsp:nvSpPr>
        <dsp:cNvPr id="0" name=""/>
        <dsp:cNvSpPr/>
      </dsp:nvSpPr>
      <dsp:spPr>
        <a:xfrm>
          <a:off x="3182452" y="2747362"/>
          <a:ext cx="4773679" cy="2497020"/>
        </a:xfrm>
        <a:prstGeom prst="rightArrow">
          <a:avLst>
            <a:gd name="adj1" fmla="val 75000"/>
            <a:gd name="adj2" fmla="val 50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-161800" extrusionH="10600" contourW="3000">
          <a:bevelT w="48600" h="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l-PL" sz="1200" kern="1200" dirty="0">
            <a:latin typeface="Batang" pitchFamily="18" charset="-127"/>
            <a:ea typeface="Batang" pitchFamily="18" charset="-127"/>
          </a:endParaRPr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pl-PL" sz="1200" b="1" kern="1200" dirty="0">
            <a:latin typeface="Arial" pitchFamily="34" charset="0"/>
            <a:ea typeface="Batang" pitchFamily="18" charset="-127"/>
            <a:cs typeface="Arial" pitchFamily="34" charset="0"/>
          </a:endParaRPr>
        </a:p>
        <a:p>
          <a:pPr marL="114300" lvl="1" indent="-114300" algn="l" defTabSz="533400">
            <a:lnSpc>
              <a:spcPct val="15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pl-PL" sz="12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dostarczenie ww. dokumentów w ramach dokumentacji aplikacyjnej może wpłynąć na ocenę projektu oraz ułatwić oszacowanie sytuacji finansowej wnioskodawcy</a:t>
          </a:r>
        </a:p>
      </dsp:txBody>
      <dsp:txXfrm>
        <a:off x="3182452" y="3059490"/>
        <a:ext cx="3837297" cy="1872765"/>
      </dsp:txXfrm>
    </dsp:sp>
    <dsp:sp modelId="{A105227C-E8AD-4F9C-A3B0-A00459A1369F}">
      <dsp:nvSpPr>
        <dsp:cNvPr id="0" name=""/>
        <dsp:cNvSpPr/>
      </dsp:nvSpPr>
      <dsp:spPr>
        <a:xfrm>
          <a:off x="0" y="2747362"/>
          <a:ext cx="3182452" cy="2497020"/>
        </a:xfrm>
        <a:prstGeom prst="roundRect">
          <a:avLst/>
        </a:prstGeom>
        <a:gradFill rotWithShape="1">
          <a:gsLst>
            <a:gs pos="0">
              <a:schemeClr val="accent1">
                <a:shade val="51000"/>
                <a:satMod val="130000"/>
              </a:schemeClr>
            </a:gs>
            <a:gs pos="80000">
              <a:schemeClr val="accent1">
                <a:shade val="93000"/>
                <a:satMod val="130000"/>
              </a:schemeClr>
            </a:gs>
            <a:gs pos="100000">
              <a:schemeClr val="accent1"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 extrusionH="50600"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0" lvl="0" indent="0" algn="ctr" defTabSz="6223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400" b="1" kern="1200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rPr>
            <a:t>Dokumenty, potwierdzające otrzymanie zewnętrznego finansowania projektu wnioskodawca będzie zobowiązany przedstawić przed podpisaniem umowy o dofinansowanie</a:t>
          </a:r>
        </a:p>
      </dsp:txBody>
      <dsp:txXfrm>
        <a:off x="121894" y="2869256"/>
        <a:ext cx="2938664" cy="225323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3046B2-DF90-4A4D-95ED-1341F9C9C821}">
      <dsp:nvSpPr>
        <dsp:cNvPr id="0" name=""/>
        <dsp:cNvSpPr/>
      </dsp:nvSpPr>
      <dsp:spPr>
        <a:xfrm>
          <a:off x="490" y="0"/>
          <a:ext cx="2055329" cy="382885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1" kern="1200" dirty="0">
              <a:effectLst/>
              <a:latin typeface="Arial" pitchFamily="34" charset="0"/>
              <a:ea typeface="Batang" pitchFamily="18" charset="-127"/>
              <a:cs typeface="Arial" pitchFamily="34" charset="0"/>
            </a:rPr>
            <a:t>Rozpoczęcie prac</a:t>
          </a:r>
        </a:p>
      </dsp:txBody>
      <dsp:txXfrm>
        <a:off x="490" y="0"/>
        <a:ext cx="2055329" cy="1148655"/>
      </dsp:txXfrm>
    </dsp:sp>
    <dsp:sp modelId="{BD306995-9D3A-44F2-8CEB-C4F03F0D7AFD}">
      <dsp:nvSpPr>
        <dsp:cNvPr id="0" name=""/>
        <dsp:cNvSpPr/>
      </dsp:nvSpPr>
      <dsp:spPr>
        <a:xfrm>
          <a:off x="112201" y="1038446"/>
          <a:ext cx="1881991" cy="81146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Roboty budowlane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  związane z inwestycją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 objętą projektem</a:t>
          </a:r>
        </a:p>
      </dsp:txBody>
      <dsp:txXfrm>
        <a:off x="135968" y="1062213"/>
        <a:ext cx="1834457" cy="763931"/>
      </dsp:txXfrm>
    </dsp:sp>
    <dsp:sp modelId="{AF672E40-4939-49CF-B995-F3EDDE5514E2}">
      <dsp:nvSpPr>
        <dsp:cNvPr id="0" name=""/>
        <dsp:cNvSpPr/>
      </dsp:nvSpPr>
      <dsp:spPr>
        <a:xfrm>
          <a:off x="93144" y="1982632"/>
          <a:ext cx="1870021" cy="165400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Pierwsze prawnie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   wiążące zobowiązanie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   do zamówienia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   urządzeń lub inne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   zobowiązanie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   powodujące, że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   inwestycja staje się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   nieodwracalna</a:t>
          </a:r>
        </a:p>
      </dsp:txBody>
      <dsp:txXfrm>
        <a:off x="141588" y="2031076"/>
        <a:ext cx="1773133" cy="1557112"/>
      </dsp:txXfrm>
    </dsp:sp>
    <dsp:sp modelId="{9E386FA6-E9CA-4B18-810C-23569271EE74}">
      <dsp:nvSpPr>
        <dsp:cNvPr id="0" name=""/>
        <dsp:cNvSpPr/>
      </dsp:nvSpPr>
      <dsp:spPr>
        <a:xfrm>
          <a:off x="2209969" y="0"/>
          <a:ext cx="3662207" cy="382885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1" kern="1200" dirty="0">
              <a:effectLst/>
              <a:latin typeface="Arial" pitchFamily="34" charset="0"/>
              <a:ea typeface="Batang" pitchFamily="18" charset="-127"/>
              <a:cs typeface="Arial" pitchFamily="34" charset="0"/>
            </a:rPr>
            <a:t>Prace przygotowawcze</a:t>
          </a:r>
        </a:p>
      </dsp:txBody>
      <dsp:txXfrm>
        <a:off x="2209969" y="0"/>
        <a:ext cx="3662207" cy="1148655"/>
      </dsp:txXfrm>
    </dsp:sp>
    <dsp:sp modelId="{A6D2F7BA-2F8D-4F99-91AE-95DE52AAAC26}">
      <dsp:nvSpPr>
        <dsp:cNvPr id="0" name=""/>
        <dsp:cNvSpPr/>
      </dsp:nvSpPr>
      <dsp:spPr>
        <a:xfrm>
          <a:off x="2547637" y="873935"/>
          <a:ext cx="3009496" cy="12395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100" b="1" kern="1200" dirty="0">
            <a:latin typeface="Batang" pitchFamily="18" charset="-127"/>
            <a:ea typeface="Batang" pitchFamily="18" charset="-127"/>
          </a:endParaRP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Uzyskanie zezwoleń i przeprowadzenie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studiów wykonalności.                                         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Podjęcie prac przed złożeniem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    pisemnego wniosku </a:t>
          </a:r>
          <a:r>
            <a:rPr lang="pl-PL" sz="1100" b="1" u="sng" kern="1200" dirty="0">
              <a:latin typeface="Arial" pitchFamily="34" charset="0"/>
              <a:ea typeface="Batang" pitchFamily="18" charset="-127"/>
              <a:cs typeface="Arial" pitchFamily="34" charset="0"/>
            </a:rPr>
            <a:t>nie niweczy efektu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u="none" kern="1200" dirty="0">
              <a:latin typeface="Arial" pitchFamily="34" charset="0"/>
              <a:ea typeface="Batang" pitchFamily="18" charset="-127"/>
              <a:cs typeface="Arial" pitchFamily="34" charset="0"/>
            </a:rPr>
            <a:t>    </a:t>
          </a:r>
          <a:r>
            <a:rPr lang="pl-PL" sz="1100" b="1" u="sng" kern="1200" dirty="0">
              <a:latin typeface="Arial" pitchFamily="34" charset="0"/>
              <a:ea typeface="Batang" pitchFamily="18" charset="-127"/>
              <a:cs typeface="Arial" pitchFamily="34" charset="0"/>
            </a:rPr>
            <a:t>zachęty!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200" b="1" kern="1200" dirty="0">
            <a:latin typeface="Batang" pitchFamily="18" charset="-127"/>
            <a:ea typeface="Batang" pitchFamily="18" charset="-127"/>
          </a:endParaRPr>
        </a:p>
      </dsp:txBody>
      <dsp:txXfrm>
        <a:off x="2583941" y="910239"/>
        <a:ext cx="2936888" cy="1166908"/>
      </dsp:txXfrm>
    </dsp:sp>
    <dsp:sp modelId="{018F1958-3407-4BCF-9D2E-EDAF610526E6}">
      <dsp:nvSpPr>
        <dsp:cNvPr id="0" name=""/>
        <dsp:cNvSpPr/>
      </dsp:nvSpPr>
      <dsp:spPr>
        <a:xfrm>
          <a:off x="2572400" y="2247098"/>
          <a:ext cx="2939549" cy="123951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UWAGA ! </a:t>
          </a:r>
        </a:p>
        <a:p>
          <a:pPr marL="0" lvl="0" indent="0" algn="ctr" defTabSz="488950">
            <a:lnSpc>
              <a:spcPct val="12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Rozpoczęcie prac przygotowawczych zdefiniowanych w ustawie z dnia 7 lipca 1994 r. Prawo budowlane przed złożeniem pisemnego wniosku niweczy efekt zachęty!</a:t>
          </a:r>
        </a:p>
      </dsp:txBody>
      <dsp:txXfrm>
        <a:off x="2608704" y="2283402"/>
        <a:ext cx="2866941" cy="1166908"/>
      </dsp:txXfrm>
    </dsp:sp>
    <dsp:sp modelId="{7F2C8554-61DB-492F-8B03-5121AFFA98EC}">
      <dsp:nvSpPr>
        <dsp:cNvPr id="0" name=""/>
        <dsp:cNvSpPr/>
      </dsp:nvSpPr>
      <dsp:spPr>
        <a:xfrm>
          <a:off x="6026326" y="0"/>
          <a:ext cx="2006228" cy="382885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300" b="1" kern="1200" dirty="0">
              <a:effectLst/>
              <a:latin typeface="Arial" pitchFamily="34" charset="0"/>
              <a:ea typeface="Batang" pitchFamily="18" charset="-127"/>
              <a:cs typeface="Arial" pitchFamily="34" charset="0"/>
            </a:rPr>
            <a:t>Okres kwalifikowalności wydatków</a:t>
          </a:r>
        </a:p>
      </dsp:txBody>
      <dsp:txXfrm>
        <a:off x="6026326" y="0"/>
        <a:ext cx="2006228" cy="1148655"/>
      </dsp:txXfrm>
    </dsp:sp>
    <dsp:sp modelId="{70523CD1-3DFC-41A9-A8AB-052ABB2D4E17}">
      <dsp:nvSpPr>
        <dsp:cNvPr id="0" name=""/>
        <dsp:cNvSpPr/>
      </dsp:nvSpPr>
      <dsp:spPr>
        <a:xfrm>
          <a:off x="6098343" y="1121727"/>
          <a:ext cx="1840917" cy="24887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88950">
            <a:lnSpc>
              <a:spcPct val="12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To okres, w którym ponoszone będą wydatki kwalifikowalne.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1100" b="1" kern="1200" dirty="0">
            <a:latin typeface="Arial" pitchFamily="34" charset="0"/>
            <a:ea typeface="Batang" pitchFamily="18" charset="-127"/>
            <a:cs typeface="Arial" pitchFamily="34" charset="0"/>
          </a:endParaRPr>
        </a:p>
        <a:p>
          <a:pPr marL="0" lvl="0" indent="0" algn="ctr" defTabSz="488950">
            <a:lnSpc>
              <a:spcPct val="12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100" b="1" kern="1200" dirty="0">
              <a:latin typeface="Arial" pitchFamily="34" charset="0"/>
              <a:ea typeface="Batang" pitchFamily="18" charset="-127"/>
              <a:cs typeface="Arial" pitchFamily="34" charset="0"/>
            </a:rPr>
            <a:t>Data rozpoczęcia kwalifikowalności  wydatków nie może być wcześniejsza niż data rozpoczęcia realizacji projektu</a:t>
          </a:r>
          <a:r>
            <a:rPr lang="pl-PL" sz="1100" i="1" kern="1200" dirty="0"/>
            <a:t>.</a:t>
          </a:r>
          <a:endParaRPr lang="pl-PL" sz="1100" b="1" kern="1200" dirty="0">
            <a:latin typeface="Arial" pitchFamily="34" charset="0"/>
            <a:ea typeface="Batang" pitchFamily="18" charset="-127"/>
            <a:cs typeface="Arial" pitchFamily="34" charset="0"/>
          </a:endParaRPr>
        </a:p>
      </dsp:txBody>
      <dsp:txXfrm>
        <a:off x="6152262" y="1175646"/>
        <a:ext cx="1733079" cy="23809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7#2">
  <dgm:title val=""/>
  <dgm:desc val=""/>
  <dgm:catLst>
    <dgm:cat type="list" pri="12000"/>
    <dgm:cat type="process" pri="20000"/>
    <dgm:cat type="relationship" pri="14000"/>
    <dgm:cat type="convert" pri="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2053" tIns="46026" rIns="92053" bIns="46026" rtlCol="0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5" y="1"/>
            <a:ext cx="2945659" cy="496332"/>
          </a:xfrm>
          <a:prstGeom prst="rect">
            <a:avLst/>
          </a:prstGeom>
        </p:spPr>
        <p:txBody>
          <a:bodyPr vert="horz" lIns="92053" tIns="46026" rIns="92053" bIns="46026" rtlCol="0"/>
          <a:lstStyle>
            <a:lvl1pPr algn="r">
              <a:defRPr sz="1200"/>
            </a:lvl1pPr>
          </a:lstStyle>
          <a:p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2053" tIns="46026" rIns="92053" bIns="46026" rtlCol="0" anchor="b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5" y="9428583"/>
            <a:ext cx="2945659" cy="496332"/>
          </a:xfrm>
          <a:prstGeom prst="rect">
            <a:avLst/>
          </a:prstGeom>
        </p:spPr>
        <p:txBody>
          <a:bodyPr vert="horz" lIns="92053" tIns="46026" rIns="92053" bIns="46026" rtlCol="0" anchor="b"/>
          <a:lstStyle>
            <a:lvl1pPr algn="r">
              <a:defRPr sz="1200"/>
            </a:lvl1pPr>
          </a:lstStyle>
          <a:p>
            <a:fld id="{7D043EE3-36D5-4579-A952-B22DB50F95FF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780656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053" tIns="46026" rIns="92053" bIns="46026" rtlCol="0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49689" y="0"/>
            <a:ext cx="2946400" cy="496888"/>
          </a:xfrm>
          <a:prstGeom prst="rect">
            <a:avLst/>
          </a:prstGeom>
        </p:spPr>
        <p:txBody>
          <a:bodyPr vert="horz" lIns="92053" tIns="46026" rIns="92053" bIns="46026" rtlCol="0"/>
          <a:lstStyle>
            <a:lvl1pPr algn="r">
              <a:defRPr sz="1200"/>
            </a:lvl1pPr>
          </a:lstStyle>
          <a:p>
            <a:endParaRPr lang="pl-PL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53" tIns="46026" rIns="92053" bIns="46026" rtlCol="0" anchor="ctr"/>
          <a:lstStyle/>
          <a:p>
            <a:endParaRPr lang="pl-PL" dirty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51" y="4714877"/>
            <a:ext cx="5438775" cy="4467225"/>
          </a:xfrm>
          <a:prstGeom prst="rect">
            <a:avLst/>
          </a:prstGeom>
        </p:spPr>
        <p:txBody>
          <a:bodyPr vert="horz" lIns="92053" tIns="46026" rIns="92053" bIns="46026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8165"/>
            <a:ext cx="2946400" cy="496887"/>
          </a:xfrm>
          <a:prstGeom prst="rect">
            <a:avLst/>
          </a:prstGeom>
        </p:spPr>
        <p:txBody>
          <a:bodyPr vert="horz" lIns="92053" tIns="46026" rIns="92053" bIns="46026" rtlCol="0" anchor="b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49689" y="9428165"/>
            <a:ext cx="2946400" cy="496887"/>
          </a:xfrm>
          <a:prstGeom prst="rect">
            <a:avLst/>
          </a:prstGeom>
        </p:spPr>
        <p:txBody>
          <a:bodyPr vert="horz" lIns="92053" tIns="46026" rIns="92053" bIns="46026" rtlCol="0" anchor="b"/>
          <a:lstStyle>
            <a:lvl1pPr algn="r">
              <a:defRPr sz="1200"/>
            </a:lvl1pPr>
          </a:lstStyle>
          <a:p>
            <a:fld id="{BBEE4794-4F8B-41DB-B388-B178DB6828B9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5767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E4794-4F8B-41DB-B388-B178DB6828B9}" type="slidenum">
              <a:rPr lang="pl-PL" smtClean="0"/>
              <a:pPr/>
              <a:t>1</a:t>
            </a:fld>
            <a:endParaRPr lang="pl-PL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58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908135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59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679028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60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36656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61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36656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62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97839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63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26511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64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26511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65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665056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66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77690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67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7769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E4794-4F8B-41DB-B388-B178DB6828B9}" type="slidenum">
              <a:rPr lang="pl-PL" smtClean="0"/>
              <a:pPr/>
              <a:t>6</a:t>
            </a:fld>
            <a:endParaRPr lang="pl-PL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68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77690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69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91540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70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44511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71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44511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72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445118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73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123728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74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44511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75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79767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76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723017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77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64378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E4794-4F8B-41DB-B388-B178DB6828B9}" type="slidenum">
              <a:rPr lang="pl-PL" smtClean="0"/>
              <a:pPr/>
              <a:t>7</a:t>
            </a:fld>
            <a:endParaRPr lang="pl-PL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78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92745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E4794-4F8B-41DB-B388-B178DB6828B9}" type="slidenum">
              <a:rPr lang="pl-PL" smtClean="0"/>
              <a:pPr/>
              <a:t>11</a:t>
            </a:fld>
            <a:endParaRPr lang="pl-PL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E4794-4F8B-41DB-B388-B178DB6828B9}" type="slidenum">
              <a:rPr lang="pl-PL" smtClean="0"/>
              <a:pPr/>
              <a:t>12</a:t>
            </a:fld>
            <a:endParaRPr lang="pl-PL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E4794-4F8B-41DB-B388-B178DB6828B9}" type="slidenum">
              <a:rPr lang="pl-PL" smtClean="0"/>
              <a:pPr/>
              <a:t>14</a:t>
            </a:fld>
            <a:endParaRPr lang="pl-PL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E4794-4F8B-41DB-B388-B178DB6828B9}" type="slidenum">
              <a:rPr lang="pl-PL" smtClean="0"/>
              <a:pPr/>
              <a:t>15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21550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E4794-4F8B-41DB-B388-B178DB6828B9}" type="slidenum">
              <a:rPr lang="pl-PL" smtClean="0"/>
              <a:pPr/>
              <a:t>34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041629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5A5A7-B318-4C46-9235-1F3054ECD6CD}" type="slidenum">
              <a:rPr lang="pl-PL" smtClean="0"/>
              <a:pPr/>
              <a:t>50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9731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2019-10-30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2019-10-30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2019-10-30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2019-10-30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873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2019-10-30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338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2019-10-30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0364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2019-10-30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3054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2019-10-30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699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2019-10-30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8970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2019-10-30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0462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2019-10-30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399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2019-10-30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2019-10-30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7502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2019-10-30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5903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2019-10-30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317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2019-10-30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2019-10-30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2019-10-30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2019-10-30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2019-10-30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2019-10-30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C4EB-7F62-49F4-9399-6FF36722FFCD}" type="datetimeFigureOut">
              <a:rPr lang="pl-PL" smtClean="0"/>
              <a:pPr/>
              <a:t>2019-10-30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CC4EB-7F62-49F4-9399-6FF36722FFCD}" type="datetimeFigureOut">
              <a:rPr lang="pl-PL" smtClean="0"/>
              <a:pPr/>
              <a:t>2019-10-30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4A5AB-89E5-4A9E-8709-D3F973064AA9}" type="slidenum">
              <a:rPr lang="pl-PL" smtClean="0"/>
              <a:pPr/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CC4EB-7F62-49F4-9399-6FF36722FFCD}" type="datetimeFigureOut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2019-10-30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4A5AB-89E5-4A9E-8709-D3F973064AA9}" type="slidenum">
              <a:rPr lang="pl-PL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pl-PL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122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cid:image002.jpg@01D56C83.D974491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cid:image002.jpg@01D56C83.D974491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cid:image002.jpg@01D56C83.D9744910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11" Type="http://schemas.openxmlformats.org/officeDocument/2006/relationships/image" Target="cid:image002.jpg@01D56C83.D9744910" TargetMode="External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5.jpeg"/><Relationship Id="rId4" Type="http://schemas.openxmlformats.org/officeDocument/2006/relationships/diagramLayout" Target="../diagrams/layout3.xml"/><Relationship Id="rId9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13" Type="http://schemas.microsoft.com/office/2007/relationships/diagramDrawing" Target="../diagrams/drawing5.xml"/><Relationship Id="rId18" Type="http://schemas.microsoft.com/office/2007/relationships/diagramDrawing" Target="../diagrams/drawing6.xml"/><Relationship Id="rId3" Type="http://schemas.openxmlformats.org/officeDocument/2006/relationships/image" Target="../media/image2.jpeg"/><Relationship Id="rId21" Type="http://schemas.openxmlformats.org/officeDocument/2006/relationships/image" Target="cid:image002.jpg@01D56C83.D9744910" TargetMode="External"/><Relationship Id="rId7" Type="http://schemas.openxmlformats.org/officeDocument/2006/relationships/diagramColors" Target="../diagrams/colors4.xml"/><Relationship Id="rId12" Type="http://schemas.openxmlformats.org/officeDocument/2006/relationships/diagramColors" Target="../diagrams/colors5.xml"/><Relationship Id="rId17" Type="http://schemas.openxmlformats.org/officeDocument/2006/relationships/diagramColors" Target="../diagrams/colors6.xml"/><Relationship Id="rId2" Type="http://schemas.openxmlformats.org/officeDocument/2006/relationships/image" Target="../media/image1.jpeg"/><Relationship Id="rId16" Type="http://schemas.openxmlformats.org/officeDocument/2006/relationships/diagramQuickStyle" Target="../diagrams/quickStyle6.xml"/><Relationship Id="rId20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.xml"/><Relationship Id="rId11" Type="http://schemas.openxmlformats.org/officeDocument/2006/relationships/diagramQuickStyle" Target="../diagrams/quickStyle5.xml"/><Relationship Id="rId5" Type="http://schemas.openxmlformats.org/officeDocument/2006/relationships/diagramLayout" Target="../diagrams/layout4.xml"/><Relationship Id="rId15" Type="http://schemas.openxmlformats.org/officeDocument/2006/relationships/diagramLayout" Target="../diagrams/layout6.xml"/><Relationship Id="rId10" Type="http://schemas.openxmlformats.org/officeDocument/2006/relationships/diagramLayout" Target="../diagrams/layout5.xml"/><Relationship Id="rId19" Type="http://schemas.openxmlformats.org/officeDocument/2006/relationships/image" Target="../media/image4.png"/><Relationship Id="rId4" Type="http://schemas.openxmlformats.org/officeDocument/2006/relationships/diagramData" Target="../diagrams/data4.xml"/><Relationship Id="rId9" Type="http://schemas.openxmlformats.org/officeDocument/2006/relationships/diagramData" Target="../diagrams/data5.xml"/><Relationship Id="rId14" Type="http://schemas.openxmlformats.org/officeDocument/2006/relationships/diagramData" Target="../diagrams/data6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7.xml"/><Relationship Id="rId11" Type="http://schemas.openxmlformats.org/officeDocument/2006/relationships/image" Target="cid:image002.jpg@01D56C83.D9744910" TargetMode="External"/><Relationship Id="rId5" Type="http://schemas.openxmlformats.org/officeDocument/2006/relationships/diagramLayout" Target="../diagrams/layout7.xml"/><Relationship Id="rId10" Type="http://schemas.openxmlformats.org/officeDocument/2006/relationships/image" Target="../media/image5.jpeg"/><Relationship Id="rId4" Type="http://schemas.openxmlformats.org/officeDocument/2006/relationships/diagramData" Target="../diagrams/data7.xml"/><Relationship Id="rId9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8.xml"/><Relationship Id="rId11" Type="http://schemas.openxmlformats.org/officeDocument/2006/relationships/image" Target="cid:image002.jpg@01D56C83.D9744910" TargetMode="External"/><Relationship Id="rId5" Type="http://schemas.openxmlformats.org/officeDocument/2006/relationships/diagramQuickStyle" Target="../diagrams/quickStyle8.xml"/><Relationship Id="rId10" Type="http://schemas.openxmlformats.org/officeDocument/2006/relationships/image" Target="../media/image5.jpeg"/><Relationship Id="rId4" Type="http://schemas.openxmlformats.org/officeDocument/2006/relationships/diagramLayout" Target="../diagrams/layout8.xml"/><Relationship Id="rId9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11" Type="http://schemas.openxmlformats.org/officeDocument/2006/relationships/image" Target="cid:image002.jpg@01D56C83.D9744910" TargetMode="External"/><Relationship Id="rId5" Type="http://schemas.openxmlformats.org/officeDocument/2006/relationships/diagramQuickStyle" Target="../diagrams/quickStyle9.xml"/><Relationship Id="rId10" Type="http://schemas.openxmlformats.org/officeDocument/2006/relationships/image" Target="../media/image5.jpeg"/><Relationship Id="rId4" Type="http://schemas.openxmlformats.org/officeDocument/2006/relationships/diagramLayout" Target="../diagrams/layout9.xml"/><Relationship Id="rId9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cid:image002.jpg@01D56C83.D974491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2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0.xml"/><Relationship Id="rId13" Type="http://schemas.microsoft.com/office/2007/relationships/diagramDrawing" Target="../diagrams/drawing11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0.xml"/><Relationship Id="rId12" Type="http://schemas.openxmlformats.org/officeDocument/2006/relationships/diagramColors" Target="../diagrams/colors11.xml"/><Relationship Id="rId2" Type="http://schemas.openxmlformats.org/officeDocument/2006/relationships/image" Target="../media/image1.jpeg"/><Relationship Id="rId16" Type="http://schemas.openxmlformats.org/officeDocument/2006/relationships/image" Target="cid:image002.jpg@01D56C83.D9744910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0.xml"/><Relationship Id="rId11" Type="http://schemas.openxmlformats.org/officeDocument/2006/relationships/diagramQuickStyle" Target="../diagrams/quickStyle11.xml"/><Relationship Id="rId5" Type="http://schemas.openxmlformats.org/officeDocument/2006/relationships/diagramLayout" Target="../diagrams/layout10.xml"/><Relationship Id="rId15" Type="http://schemas.openxmlformats.org/officeDocument/2006/relationships/image" Target="../media/image5.jpeg"/><Relationship Id="rId10" Type="http://schemas.openxmlformats.org/officeDocument/2006/relationships/diagramLayout" Target="../diagrams/layout11.xml"/><Relationship Id="rId4" Type="http://schemas.openxmlformats.org/officeDocument/2006/relationships/diagramData" Target="../diagrams/data10.xml"/><Relationship Id="rId9" Type="http://schemas.openxmlformats.org/officeDocument/2006/relationships/diagramData" Target="../diagrams/data11.xml"/><Relationship Id="rId14" Type="http://schemas.openxmlformats.org/officeDocument/2006/relationships/image" Target="../media/image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2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2.xml"/><Relationship Id="rId12" Type="http://schemas.openxmlformats.org/officeDocument/2006/relationships/image" Target="cid:image002.jpg@01D56C83.D974491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2.xml"/><Relationship Id="rId11" Type="http://schemas.openxmlformats.org/officeDocument/2006/relationships/image" Target="../media/image5.jpeg"/><Relationship Id="rId5" Type="http://schemas.openxmlformats.org/officeDocument/2006/relationships/diagramLayout" Target="../diagrams/layout12.xml"/><Relationship Id="rId10" Type="http://schemas.openxmlformats.org/officeDocument/2006/relationships/image" Target="../media/image4.png"/><Relationship Id="rId4" Type="http://schemas.openxmlformats.org/officeDocument/2006/relationships/diagramData" Target="../diagrams/data12.xml"/><Relationship Id="rId9" Type="http://schemas.openxmlformats.org/officeDocument/2006/relationships/image" Target="../media/image1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cid:image002.jpg@01D56C83.D974491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openxmlformats.org/officeDocument/2006/relationships/image" Target="../media/image7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cid:image002.jpg@01D56C83.D9744910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16.png"/><Relationship Id="rId4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cid:image002.jpg@01D56C83.D9744910" TargetMode="Externa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5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jpeg"/><Relationship Id="rId7" Type="http://schemas.openxmlformats.org/officeDocument/2006/relationships/hyperlink" Target="http://www.funduszeeuropejskie.gov.pl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rpo.wzp.pl/" TargetMode="External"/><Relationship Id="rId5" Type="http://schemas.openxmlformats.org/officeDocument/2006/relationships/image" Target="../media/image6.png"/><Relationship Id="rId10" Type="http://schemas.openxmlformats.org/officeDocument/2006/relationships/image" Target="cid:image002.jpg@01D56C83.D9744910" TargetMode="External"/><Relationship Id="rId4" Type="http://schemas.openxmlformats.org/officeDocument/2006/relationships/image" Target="../media/image3.png"/><Relationship Id="rId9" Type="http://schemas.openxmlformats.org/officeDocument/2006/relationships/image" Target="../media/image5.jpe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cid:image002.jpg@01D56C83.D9744910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2.jpeg"/><Relationship Id="rId4" Type="http://schemas.openxmlformats.org/officeDocument/2006/relationships/image" Target="../media/image6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3.xml"/><Relationship Id="rId13" Type="http://schemas.openxmlformats.org/officeDocument/2006/relationships/image" Target="cid:image002.jpg@01D56C83.D9744910" TargetMode="External"/><Relationship Id="rId3" Type="http://schemas.openxmlformats.org/officeDocument/2006/relationships/image" Target="../media/image2.jpeg"/><Relationship Id="rId7" Type="http://schemas.openxmlformats.org/officeDocument/2006/relationships/diagramLayout" Target="../diagrams/layout13.xml"/><Relationship Id="rId12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13.xml"/><Relationship Id="rId11" Type="http://schemas.openxmlformats.org/officeDocument/2006/relationships/image" Target="../media/image4.png"/><Relationship Id="rId5" Type="http://schemas.openxmlformats.org/officeDocument/2006/relationships/hyperlink" Target="http://www.rpo.wzp.pl/skorzystaj/nabory/18-inwestycje-przedsiebiorstw-w-ramach-strategii-zit-dla" TargetMode="External"/><Relationship Id="rId10" Type="http://schemas.microsoft.com/office/2007/relationships/diagramDrawing" Target="../diagrams/drawing13.xml"/><Relationship Id="rId4" Type="http://schemas.openxmlformats.org/officeDocument/2006/relationships/hyperlink" Target="https://beneficjent.wzp.pl/" TargetMode="External"/><Relationship Id="rId9" Type="http://schemas.openxmlformats.org/officeDocument/2006/relationships/diagramColors" Target="../diagrams/colors13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4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14.xml"/><Relationship Id="rId12" Type="http://schemas.openxmlformats.org/officeDocument/2006/relationships/image" Target="cid:image002.jpg@01D56C83.D974491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4.xml"/><Relationship Id="rId11" Type="http://schemas.openxmlformats.org/officeDocument/2006/relationships/image" Target="../media/image5.jpeg"/><Relationship Id="rId5" Type="http://schemas.openxmlformats.org/officeDocument/2006/relationships/diagramData" Target="../diagrams/data14.xml"/><Relationship Id="rId10" Type="http://schemas.openxmlformats.org/officeDocument/2006/relationships/image" Target="../media/image4.png"/><Relationship Id="rId4" Type="http://schemas.openxmlformats.org/officeDocument/2006/relationships/hyperlink" Target="http://www.rpo.wzp.pl/" TargetMode="External"/><Relationship Id="rId9" Type="http://schemas.microsoft.com/office/2007/relationships/diagramDrawing" Target="../diagrams/drawing14.xml"/></Relationships>
</file>

<file path=ppt/slides/_rels/slide5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5.xml"/><Relationship Id="rId13" Type="http://schemas.microsoft.com/office/2007/relationships/diagramDrawing" Target="../diagrams/drawing16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5.xml"/><Relationship Id="rId12" Type="http://schemas.openxmlformats.org/officeDocument/2006/relationships/diagramColors" Target="../diagrams/colors16.xml"/><Relationship Id="rId17" Type="http://schemas.openxmlformats.org/officeDocument/2006/relationships/image" Target="../media/image17.jpeg"/><Relationship Id="rId2" Type="http://schemas.openxmlformats.org/officeDocument/2006/relationships/image" Target="../media/image1.jpeg"/><Relationship Id="rId16" Type="http://schemas.openxmlformats.org/officeDocument/2006/relationships/image" Target="cid:image002.jpg@01D56C83.D9744910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5.xml"/><Relationship Id="rId11" Type="http://schemas.openxmlformats.org/officeDocument/2006/relationships/diagramQuickStyle" Target="../diagrams/quickStyle16.xml"/><Relationship Id="rId5" Type="http://schemas.openxmlformats.org/officeDocument/2006/relationships/diagramLayout" Target="../diagrams/layout15.xml"/><Relationship Id="rId15" Type="http://schemas.openxmlformats.org/officeDocument/2006/relationships/image" Target="../media/image5.jpeg"/><Relationship Id="rId10" Type="http://schemas.openxmlformats.org/officeDocument/2006/relationships/diagramLayout" Target="../diagrams/layout16.xml"/><Relationship Id="rId4" Type="http://schemas.openxmlformats.org/officeDocument/2006/relationships/diagramData" Target="../diagrams/data15.xml"/><Relationship Id="rId9" Type="http://schemas.openxmlformats.org/officeDocument/2006/relationships/diagramData" Target="../diagrams/data16.xml"/><Relationship Id="rId14" Type="http://schemas.openxmlformats.org/officeDocument/2006/relationships/image" Target="../media/image4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cid:image002.jpg@01D56C83.D974491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5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7.xml"/><Relationship Id="rId13" Type="http://schemas.microsoft.com/office/2007/relationships/diagramDrawing" Target="../diagrams/drawing18.xml"/><Relationship Id="rId3" Type="http://schemas.openxmlformats.org/officeDocument/2006/relationships/image" Target="../media/image2.jpeg"/><Relationship Id="rId7" Type="http://schemas.openxmlformats.org/officeDocument/2006/relationships/diagramColors" Target="../diagrams/colors17.xml"/><Relationship Id="rId12" Type="http://schemas.openxmlformats.org/officeDocument/2006/relationships/diagramColors" Target="../diagrams/colors18.xml"/><Relationship Id="rId2" Type="http://schemas.openxmlformats.org/officeDocument/2006/relationships/image" Target="../media/image1.jpeg"/><Relationship Id="rId16" Type="http://schemas.openxmlformats.org/officeDocument/2006/relationships/image" Target="cid:image002.jpg@01D56C83.D9744910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7.xml"/><Relationship Id="rId11" Type="http://schemas.openxmlformats.org/officeDocument/2006/relationships/diagramQuickStyle" Target="../diagrams/quickStyle18.xml"/><Relationship Id="rId5" Type="http://schemas.openxmlformats.org/officeDocument/2006/relationships/diagramLayout" Target="../diagrams/layout17.xml"/><Relationship Id="rId15" Type="http://schemas.openxmlformats.org/officeDocument/2006/relationships/image" Target="../media/image5.jpeg"/><Relationship Id="rId10" Type="http://schemas.openxmlformats.org/officeDocument/2006/relationships/diagramLayout" Target="../diagrams/layout18.xml"/><Relationship Id="rId4" Type="http://schemas.openxmlformats.org/officeDocument/2006/relationships/diagramData" Target="../diagrams/data17.xml"/><Relationship Id="rId9" Type="http://schemas.openxmlformats.org/officeDocument/2006/relationships/diagramData" Target="../diagrams/data18.xml"/><Relationship Id="rId14" Type="http://schemas.openxmlformats.org/officeDocument/2006/relationships/image" Target="../media/image4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www.rpo.wzp.pl/" TargetMode="External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20.png"/><Relationship Id="rId4" Type="http://schemas.openxmlformats.org/officeDocument/2006/relationships/hyperlink" Target="https://beneficjent.wzp.pl/" TargetMode="External"/><Relationship Id="rId9" Type="http://schemas.openxmlformats.org/officeDocument/2006/relationships/image" Target="cid:image002.jpg@01D56C83.D9744910" TargetMode="Externa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cid:image002.jpg@01D56C83.D974491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e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24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1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openxmlformats.org/officeDocument/2006/relationships/image" Target="../media/image4.png"/><Relationship Id="rId4" Type="http://schemas.openxmlformats.org/officeDocument/2006/relationships/image" Target="../media/image2.jpeg"/><Relationship Id="rId9" Type="http://schemas.openxmlformats.org/officeDocument/2006/relationships/image" Target="../media/image25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.jpe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cid:image002.jpg@01D56C83.D974491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.jpe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../media/image4.pn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34.png"/><Relationship Id="rId4" Type="http://schemas.openxmlformats.org/officeDocument/2006/relationships/image" Target="../media/image2.jpeg"/><Relationship Id="rId9" Type="http://schemas.openxmlformats.org/officeDocument/2006/relationships/image" Target="../media/image33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e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e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9" Type="http://schemas.openxmlformats.org/officeDocument/2006/relationships/image" Target="cid:image002.jpg@01D56C83.D9744910" TargetMode="Externa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2.xml"/><Relationship Id="rId11" Type="http://schemas.openxmlformats.org/officeDocument/2006/relationships/image" Target="cid:image002.jpg@01D56C83.D9744910" TargetMode="External"/><Relationship Id="rId5" Type="http://schemas.openxmlformats.org/officeDocument/2006/relationships/diagramData" Target="../diagrams/data2.xml"/><Relationship Id="rId10" Type="http://schemas.openxmlformats.org/officeDocument/2006/relationships/image" Target="../media/image5.jpeg"/><Relationship Id="rId4" Type="http://schemas.openxmlformats.org/officeDocument/2006/relationships/image" Target="../media/image4.png"/><Relationship Id="rId9" Type="http://schemas.microsoft.com/office/2007/relationships/diagramDrawing" Target="../diagrams/drawing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8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9.xml"/><Relationship Id="rId3" Type="http://schemas.openxmlformats.org/officeDocument/2006/relationships/image" Target="../media/image2.jpeg"/><Relationship Id="rId7" Type="http://schemas.openxmlformats.org/officeDocument/2006/relationships/diagramQuickStyle" Target="../diagrams/quickStyle1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9.xml"/><Relationship Id="rId11" Type="http://schemas.openxmlformats.org/officeDocument/2006/relationships/image" Target="cid:image002.jpg@01D56C83.D9744910" TargetMode="External"/><Relationship Id="rId5" Type="http://schemas.openxmlformats.org/officeDocument/2006/relationships/diagramData" Target="../diagrams/data19.xml"/><Relationship Id="rId10" Type="http://schemas.openxmlformats.org/officeDocument/2006/relationships/image" Target="../media/image5.jpeg"/><Relationship Id="rId4" Type="http://schemas.openxmlformats.org/officeDocument/2006/relationships/image" Target="../media/image4.png"/><Relationship Id="rId9" Type="http://schemas.microsoft.com/office/2007/relationships/diagramDrawing" Target="../diagrams/drawing19.xml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1.xml"/><Relationship Id="rId13" Type="http://schemas.openxmlformats.org/officeDocument/2006/relationships/image" Target="../media/image2.jpeg"/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12" Type="http://schemas.microsoft.com/office/2007/relationships/diagramDrawing" Target="../diagrams/drawing21.xml"/><Relationship Id="rId2" Type="http://schemas.openxmlformats.org/officeDocument/2006/relationships/image" Target="../media/image1.jpeg"/><Relationship Id="rId16" Type="http://schemas.openxmlformats.org/officeDocument/2006/relationships/image" Target="cid:image002.jpg@01D56C83.D9744910" TargetMode="Externa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0.xml"/><Relationship Id="rId11" Type="http://schemas.openxmlformats.org/officeDocument/2006/relationships/diagramColors" Target="../diagrams/colors21.xml"/><Relationship Id="rId5" Type="http://schemas.openxmlformats.org/officeDocument/2006/relationships/diagramQuickStyle" Target="../diagrams/quickStyle20.xml"/><Relationship Id="rId15" Type="http://schemas.openxmlformats.org/officeDocument/2006/relationships/image" Target="../media/image5.jpeg"/><Relationship Id="rId10" Type="http://schemas.openxmlformats.org/officeDocument/2006/relationships/diagramQuickStyle" Target="../diagrams/quickStyle21.xml"/><Relationship Id="rId4" Type="http://schemas.openxmlformats.org/officeDocument/2006/relationships/diagramLayout" Target="../diagrams/layout20.xml"/><Relationship Id="rId9" Type="http://schemas.openxmlformats.org/officeDocument/2006/relationships/diagramLayout" Target="../diagrams/layout21.xml"/><Relationship Id="rId14" Type="http://schemas.openxmlformats.org/officeDocument/2006/relationships/image" Target="../media/image4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cid:image002.jpg@01D56C83.D974491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cid:image002.jpg@01D56C83.D9744910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Obraz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63" y="0"/>
            <a:ext cx="8994297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0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Prostokąt 15"/>
          <p:cNvSpPr/>
          <p:nvPr/>
        </p:nvSpPr>
        <p:spPr>
          <a:xfrm>
            <a:off x="2025354" y="689389"/>
            <a:ext cx="673408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0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Regionalny Program Operacyjny Województwa Zachodniopomorskiego 2014-2020</a:t>
            </a:r>
          </a:p>
          <a:p>
            <a:endParaRPr lang="pl-PL" sz="1200" b="1" dirty="0">
              <a:solidFill>
                <a:schemeClr val="tx2">
                  <a:lumMod val="75000"/>
                </a:schemeClr>
              </a:solidFill>
              <a:latin typeface="TitilliumText25L" pitchFamily="50" charset="-18"/>
            </a:endParaRPr>
          </a:p>
        </p:txBody>
      </p:sp>
      <p:sp>
        <p:nvSpPr>
          <p:cNvPr id="20" name="Strzałka w prawo 19"/>
          <p:cNvSpPr/>
          <p:nvPr/>
        </p:nvSpPr>
        <p:spPr>
          <a:xfrm>
            <a:off x="239281" y="1397523"/>
            <a:ext cx="4035007" cy="16237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Oś Priorytetowa 1                        </a:t>
            </a:r>
            <a:r>
              <a:rPr lang="pl-PL" sz="14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Gospodarka,  Innowacje,  Nowoczesne Technologie</a:t>
            </a:r>
          </a:p>
        </p:txBody>
      </p:sp>
      <p:sp>
        <p:nvSpPr>
          <p:cNvPr id="19" name="Strzałka w prawo 18"/>
          <p:cNvSpPr/>
          <p:nvPr/>
        </p:nvSpPr>
        <p:spPr>
          <a:xfrm>
            <a:off x="239282" y="2624872"/>
            <a:ext cx="4423029" cy="22448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Działanie 1.8</a:t>
            </a:r>
            <a:r>
              <a:rPr lang="pl-PL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                                </a:t>
            </a:r>
            <a:r>
              <a:rPr lang="pl-PL" sz="14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Inwestycje przedsiębiorstw w ramach Strategii ZIT dla Koszalińsko-Kołobrzesko-Białogardzkiego Obszaru Funkcjonalnego (KKBOF)</a:t>
            </a:r>
          </a:p>
        </p:txBody>
      </p:sp>
      <p:sp>
        <p:nvSpPr>
          <p:cNvPr id="18" name="Strzałka w prawo 17"/>
          <p:cNvSpPr/>
          <p:nvPr/>
        </p:nvSpPr>
        <p:spPr>
          <a:xfrm>
            <a:off x="239282" y="4370343"/>
            <a:ext cx="4600048" cy="1623700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Typ projektu</a:t>
            </a:r>
          </a:p>
          <a:p>
            <a:pPr algn="ctr"/>
            <a:r>
              <a:rPr lang="pl-PL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Batang" pitchFamily="18" charset="-127"/>
                <a:cs typeface="Arial" pitchFamily="34" charset="0"/>
              </a:rPr>
              <a:t> </a:t>
            </a:r>
            <a:r>
              <a:rPr lang="pl-PL" sz="14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Innowacyjne inwestycje przedsiębiorstw</a:t>
            </a:r>
          </a:p>
        </p:txBody>
      </p:sp>
      <p:sp>
        <p:nvSpPr>
          <p:cNvPr id="15" name="Prostokąt zaokrąglony 14"/>
          <p:cNvSpPr/>
          <p:nvPr/>
        </p:nvSpPr>
        <p:spPr>
          <a:xfrm>
            <a:off x="4662311" y="3370520"/>
            <a:ext cx="4317817" cy="861238"/>
          </a:xfrm>
          <a:prstGeom prst="roundRect">
            <a:avLst/>
          </a:prstGeom>
          <a:gradFill>
            <a:gsLst>
              <a:gs pos="0">
                <a:schemeClr val="accent1">
                  <a:hueOff val="0"/>
                  <a:satOff val="0"/>
                  <a:lumOff val="0"/>
                  <a:alphaOff val="0"/>
                  <a:shade val="51000"/>
                  <a:satMod val="130000"/>
                </a:schemeClr>
              </a:gs>
              <a:gs pos="80000">
                <a:schemeClr val="accent1">
                  <a:hueOff val="0"/>
                  <a:satOff val="0"/>
                  <a:lumOff val="0"/>
                  <a:alphaOff val="0"/>
                  <a:shade val="93000"/>
                  <a:satMod val="130000"/>
                </a:schemeClr>
              </a:gs>
              <a:gs pos="100000">
                <a:schemeClr val="accent1">
                  <a:hueOff val="0"/>
                  <a:satOff val="0"/>
                  <a:lumOff val="0"/>
                  <a:alphaOff val="0"/>
                  <a:shade val="94000"/>
                  <a:satMod val="135000"/>
                </a:schemeClr>
              </a:gs>
            </a:gsLst>
            <a:lin ang="16200000" scaled="0"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20650" h="88900"/>
            <a:bevelB w="88900" h="317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pl-PL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Konkurs nr RPZP.01.08.00-IZ.00-32-002/19</a:t>
            </a:r>
            <a:br>
              <a:rPr lang="pl-PL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Obraz 21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556" y="5994043"/>
            <a:ext cx="6496493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791"/>
            <a:ext cx="9144000" cy="6858000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471468" y="1348847"/>
            <a:ext cx="8293394" cy="5198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  <a:spcAft>
                <a:spcPts val="600"/>
              </a:spcAft>
            </a:pPr>
            <a:r>
              <a:rPr lang="pl-PL" sz="1600" b="1" u="sng" spc="100" dirty="0">
                <a:solidFill>
                  <a:srgbClr val="0873BB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Innowacja procesowa (innowacja w obrębie procesu)</a:t>
            </a:r>
            <a:r>
              <a:rPr lang="pl-PL" sz="1600" b="1" spc="100" dirty="0">
                <a:solidFill>
                  <a:srgbClr val="0873BB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 </a:t>
            </a:r>
            <a:r>
              <a:rPr lang="pl-PL" sz="1600" spc="100" dirty="0">
                <a:latin typeface="Arial" pitchFamily="34" charset="0"/>
                <a:ea typeface="Batang" pitchFamily="18" charset="-127"/>
                <a:cs typeface="Arial" pitchFamily="34" charset="0"/>
              </a:rPr>
              <a:t>– to wdrożenie nowej lub znacząco udoskonalonej metody produkcji lub dostawy. 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600" dirty="0">
                <a:latin typeface="Arial" pitchFamily="34" charset="0"/>
                <a:ea typeface="Batang" pitchFamily="18" charset="-127"/>
                <a:cs typeface="Arial" pitchFamily="34" charset="0"/>
              </a:rPr>
              <a:t>Do tej kategorii zalicza się znaczące zmiany w zakresie technologii, urządzeń oraz/lub oprogramowania. Innowacje w obrębie procesów mogą mieć za cel obniżenie kosztów jednostkowych produkcji lub dostawy, podniesienie jakości, produkcję bądź dostarczanie nowych lub znacząco udoskonalonych produktów.</a:t>
            </a:r>
          </a:p>
          <a:p>
            <a:pPr algn="just">
              <a:lnSpc>
                <a:spcPct val="113000"/>
              </a:lnSpc>
              <a:spcAft>
                <a:spcPts val="600"/>
              </a:spcAft>
            </a:pPr>
            <a:r>
              <a:rPr lang="pl-PL" sz="1600" i="1" dirty="0">
                <a:latin typeface="Arial" panose="020B0604020202020204" pitchFamily="34" charset="0"/>
                <a:cs typeface="Arial" panose="020B0604020202020204" pitchFamily="34" charset="0"/>
              </a:rPr>
              <a:t>Metody produkcji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 to techniki, urządzenia i oprogramowanie wykorzystywane do produkcji wyrobów.</a:t>
            </a:r>
          </a:p>
          <a:p>
            <a:pPr algn="just">
              <a:lnSpc>
                <a:spcPct val="113000"/>
              </a:lnSpc>
              <a:spcAft>
                <a:spcPts val="600"/>
              </a:spcAft>
            </a:pPr>
            <a:r>
              <a:rPr lang="pl-PL" sz="1600" i="1" dirty="0">
                <a:latin typeface="Arial" panose="020B0604020202020204" pitchFamily="34" charset="0"/>
                <a:cs typeface="Arial" panose="020B0604020202020204" pitchFamily="34" charset="0"/>
              </a:rPr>
              <a:t>Metody dostawy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 dotyczą logistyki firmy i obejmują urządzenia, oprogramowanie i techniki wykorzystywane do nabywania środków produkcji, alokowania zasobów w ramach firmy lub dostarczania produktów końcowych.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</a:pP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Do innowacji w obrębie procesów zalicza się nowe lub znacząco udoskonalone </a:t>
            </a:r>
            <a:r>
              <a:rPr lang="pl-PL" sz="1600" dirty="0">
                <a:solidFill>
                  <a:srgbClr val="0873B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metody tworzenia i świadczenia usług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. Mogą one polegać na znaczących zmianach w zakresie sprzętu i oprogramowania stosowanego w firmach usługowych lub na zmianach w zakresie procedur lub technik wykorzystywanych do świadczenia usług. </a:t>
            </a:r>
            <a:endParaRPr lang="pl-PL" sz="1600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endParaRPr lang="pl-PL" sz="1600" b="1" dirty="0">
              <a:latin typeface="Arial" panose="020B0604020202020204" pitchFamily="34" charset="0"/>
              <a:ea typeface="Batang" pitchFamily="18" charset="-127"/>
              <a:cs typeface="Arial" panose="020B0604020202020204" pitchFamily="34" charset="0"/>
            </a:endParaRPr>
          </a:p>
          <a:p>
            <a:endParaRPr lang="pl-PL" sz="13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5709684" y="206776"/>
            <a:ext cx="30800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pl-PL" b="1" u="sng" dirty="0">
                <a:latin typeface="Arial" panose="020B0604020202020204" pitchFamily="34" charset="0"/>
                <a:cs typeface="Arial" panose="020B0604020202020204" pitchFamily="34" charset="0"/>
              </a:rPr>
              <a:t>Innowacyjność projektu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5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0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227" y="6171758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6047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-98248"/>
            <a:ext cx="8994297" cy="6956247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669851" y="2007656"/>
            <a:ext cx="8038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u="sng" dirty="0">
                <a:latin typeface="TitilliumText25L"/>
              </a:rPr>
              <a:t>Obszar KKBOF – obszar miast i gmin:</a:t>
            </a:r>
          </a:p>
        </p:txBody>
      </p:sp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7" name="Prostokąt 16"/>
          <p:cNvSpPr/>
          <p:nvPr/>
        </p:nvSpPr>
        <p:spPr>
          <a:xfrm>
            <a:off x="5372100" y="153825"/>
            <a:ext cx="35582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Lokalizacja projektu</a:t>
            </a:r>
          </a:p>
        </p:txBody>
      </p:sp>
      <p:sp>
        <p:nvSpPr>
          <p:cNvPr id="19" name="Prostokąt 18"/>
          <p:cNvSpPr/>
          <p:nvPr/>
        </p:nvSpPr>
        <p:spPr>
          <a:xfrm>
            <a:off x="507201" y="1560539"/>
            <a:ext cx="82792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600"/>
              </a:spcAft>
            </a:pPr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Lokalizacja projektu musi znajdować się na obszarze ZIT KKBOF</a:t>
            </a:r>
            <a:r>
              <a:rPr lang="pl-PL" dirty="0">
                <a:latin typeface="Arial" pitchFamily="34" charset="0"/>
                <a:ea typeface="Batang" pitchFamily="18" charset="-127"/>
                <a:cs typeface="Arial" pitchFamily="34" charset="0"/>
              </a:rPr>
              <a:t> </a:t>
            </a: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5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upa 15"/>
          <p:cNvGrpSpPr/>
          <p:nvPr/>
        </p:nvGrpSpPr>
        <p:grpSpPr>
          <a:xfrm>
            <a:off x="1265274" y="2456123"/>
            <a:ext cx="3168503" cy="3028412"/>
            <a:chOff x="546799" y="-7202"/>
            <a:chExt cx="5927362" cy="2892257"/>
          </a:xfrm>
        </p:grpSpPr>
        <p:sp>
          <p:nvSpPr>
            <p:cNvPr id="20" name="Prostokąt zaokrąglony 19"/>
            <p:cNvSpPr/>
            <p:nvPr/>
          </p:nvSpPr>
          <p:spPr>
            <a:xfrm>
              <a:off x="546799" y="-7202"/>
              <a:ext cx="5927362" cy="2892257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pl-PL" b="1" u="sng" dirty="0">
                  <a:latin typeface="TitilliumText25L"/>
                </a:rPr>
                <a:t>Będzino</a:t>
              </a:r>
              <a:r>
                <a:rPr lang="pl-PL" b="1" dirty="0">
                  <a:latin typeface="TitilliumText25L"/>
                </a:rPr>
                <a:t>		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pl-PL" b="1" u="sng" dirty="0">
                  <a:latin typeface="TitilliumText25L"/>
                </a:rPr>
                <a:t>Białogard (gmina)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pl-PL" b="1" u="sng" dirty="0">
                  <a:latin typeface="TitilliumText25L"/>
                </a:rPr>
                <a:t>Miasto Białogard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pl-PL" b="1" u="sng" dirty="0">
                  <a:latin typeface="TitilliumText25L"/>
                </a:rPr>
                <a:t>Biesiekierz 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pl-PL" b="1" u="sng" dirty="0">
                  <a:latin typeface="TitilliumText25L"/>
                </a:rPr>
                <a:t>Bobolice 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pl-PL" b="1" u="sng" dirty="0">
                  <a:latin typeface="TitilliumText25L"/>
                </a:rPr>
                <a:t>Dygowo 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pl-PL" b="1" u="sng" dirty="0">
                  <a:latin typeface="TitilliumText25L"/>
                </a:rPr>
                <a:t>Gościno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pl-PL" b="1" u="sng" dirty="0">
                  <a:latin typeface="TitilliumText25L"/>
                </a:rPr>
                <a:t>Karlino 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pl-PL" b="1" u="sng" dirty="0">
                  <a:latin typeface="TitilliumText25L"/>
                </a:rPr>
                <a:t>Kołobrzeg (gmina)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pl-PL" b="1" u="sng" dirty="0">
                  <a:latin typeface="TitilliumText25L"/>
                </a:rPr>
                <a:t>Miasto Kołobrzeg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endParaRPr lang="pl-PL" b="1" u="sng" dirty="0">
                <a:latin typeface="TitilliumText25L"/>
              </a:endParaRPr>
            </a:p>
            <a:p>
              <a:endParaRPr lang="pl-PL" dirty="0"/>
            </a:p>
          </p:txBody>
        </p:sp>
        <p:sp>
          <p:nvSpPr>
            <p:cNvPr id="21" name="Prostokąt 20"/>
            <p:cNvSpPr/>
            <p:nvPr/>
          </p:nvSpPr>
          <p:spPr>
            <a:xfrm>
              <a:off x="605929" y="51928"/>
              <a:ext cx="4078375" cy="1900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7160" tIns="137160" rIns="137160" bIns="137160" numCol="1" spcCol="1270" anchor="ctr" anchorCtr="0">
              <a:noAutofit/>
            </a:bodyPr>
            <a:lstStyle/>
            <a:p>
              <a:pPr lvl="0" algn="l" defTabSz="1600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3600" kern="1200" dirty="0"/>
            </a:p>
          </p:txBody>
        </p:sp>
      </p:grpSp>
      <p:sp>
        <p:nvSpPr>
          <p:cNvPr id="22" name="Prostokąt zaokrąglony 21"/>
          <p:cNvSpPr/>
          <p:nvPr/>
        </p:nvSpPr>
        <p:spPr>
          <a:xfrm>
            <a:off x="4646851" y="2456121"/>
            <a:ext cx="3316935" cy="3028414"/>
          </a:xfrm>
          <a:prstGeom prst="roundRect">
            <a:avLst>
              <a:gd name="adj" fmla="val 10000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b="1" u="sng" dirty="0">
                <a:latin typeface="TitilliumText25L"/>
              </a:rPr>
              <a:t>Miasto Koszalin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b="1" u="sng" dirty="0">
                <a:latin typeface="TitilliumText25L"/>
              </a:rPr>
              <a:t>Manowo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b="1" u="sng" dirty="0">
                <a:latin typeface="TitilliumText25L"/>
              </a:rPr>
              <a:t>Mielno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b="1" u="sng" dirty="0">
                <a:latin typeface="TitilliumText25L"/>
              </a:rPr>
              <a:t>Polanów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b="1" u="sng" dirty="0">
                <a:latin typeface="TitilliumText25L"/>
              </a:rPr>
              <a:t>Sianów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b="1" u="sng" dirty="0">
                <a:latin typeface="TitilliumText25L"/>
              </a:rPr>
              <a:t>Siemyśl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b="1" u="sng" dirty="0">
                <a:latin typeface="TitilliumText25L"/>
              </a:rPr>
              <a:t>Świeszyno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b="1" u="sng" dirty="0">
                <a:latin typeface="TitilliumText25L"/>
              </a:rPr>
              <a:t>Tychowo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b="1" u="sng" dirty="0">
                <a:latin typeface="TitilliumText25L"/>
              </a:rPr>
              <a:t>Ustronie Morskie</a:t>
            </a:r>
          </a:p>
          <a:p>
            <a:endParaRPr lang="pl-PL" b="1" u="sng" dirty="0">
              <a:latin typeface="TitilliumText25L"/>
            </a:endParaRPr>
          </a:p>
        </p:txBody>
      </p:sp>
      <p:pic>
        <p:nvPicPr>
          <p:cNvPr id="18" name="Obraz 17" descr="cid:image002.jpg@01D56C83.D9744910"/>
          <p:cNvPicPr/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141" y="6031983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119553"/>
            <a:ext cx="8994297" cy="6640199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7" name="Prostokąt 16"/>
          <p:cNvSpPr/>
          <p:nvPr/>
        </p:nvSpPr>
        <p:spPr>
          <a:xfrm>
            <a:off x="5372100" y="153825"/>
            <a:ext cx="35582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Stacjonarny charakter</a:t>
            </a:r>
          </a:p>
        </p:txBody>
      </p:sp>
      <p:sp>
        <p:nvSpPr>
          <p:cNvPr id="19" name="Prostokąt 18"/>
          <p:cNvSpPr/>
          <p:nvPr/>
        </p:nvSpPr>
        <p:spPr>
          <a:xfrm>
            <a:off x="507201" y="2954069"/>
            <a:ext cx="827929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Dofinansowanie udzielane będzie wyłącznie projektom o charakterze stacjonarnym, </a:t>
            </a:r>
            <a:r>
              <a:rPr lang="pl-PL" dirty="0">
                <a:latin typeface="Arial" pitchFamily="34" charset="0"/>
                <a:ea typeface="Batang" pitchFamily="18" charset="-127"/>
                <a:cs typeface="Arial" pitchFamily="34" charset="0"/>
              </a:rPr>
              <a:t>tj. projektom, dla których możliwe jest określenie ich lokalizacji.</a:t>
            </a:r>
          </a:p>
          <a:p>
            <a:pPr marL="285750" lvl="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pl-PL" sz="800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marL="285750" lvl="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Dofinansowaniem nie mogą zostać objęte projekty posiadające niestacjonarny charakter</a:t>
            </a:r>
            <a:r>
              <a:rPr lang="pl-PL" dirty="0">
                <a:latin typeface="Arial" pitchFamily="34" charset="0"/>
                <a:ea typeface="Batang" pitchFamily="18" charset="-127"/>
                <a:cs typeface="Arial" pitchFamily="34" charset="0"/>
              </a:rPr>
              <a:t>, tj. nieposiadające lokalizacji na obszarze objętym ZIT KKBOF.</a:t>
            </a: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5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Objaśnienie owalne 17"/>
          <p:cNvSpPr/>
          <p:nvPr/>
        </p:nvSpPr>
        <p:spPr>
          <a:xfrm>
            <a:off x="3030589" y="650901"/>
            <a:ext cx="6046505" cy="1819275"/>
          </a:xfrm>
          <a:prstGeom prst="wedgeEllipse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l-PL"/>
          </a:p>
        </p:txBody>
      </p:sp>
      <p:sp>
        <p:nvSpPr>
          <p:cNvPr id="2" name="pole tekstowe 1"/>
          <p:cNvSpPr txBox="1"/>
          <p:nvPr/>
        </p:nvSpPr>
        <p:spPr>
          <a:xfrm>
            <a:off x="3437610" y="793976"/>
            <a:ext cx="523246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u="sng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Prawo do dysponowania nieruchomością</a:t>
            </a:r>
            <a:endParaRPr lang="pl-PL" sz="1400" u="sng" dirty="0">
              <a:solidFill>
                <a:schemeClr val="accent1">
                  <a:lumMod val="75000"/>
                </a:schemeClr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algn="ctr"/>
            <a:r>
              <a:rPr lang="pl-PL" sz="1400" dirty="0">
                <a:latin typeface="Arial" pitchFamily="34" charset="0"/>
                <a:ea typeface="Batang" pitchFamily="18" charset="-127"/>
                <a:cs typeface="Arial" pitchFamily="34" charset="0"/>
              </a:rPr>
              <a:t>Wnioskodawca na dzień złożenia wniosku o dofinansowanie musi posiadać prawo do dysponowania nieruchomością na cele realizacji projektu. </a:t>
            </a:r>
          </a:p>
          <a:p>
            <a:pPr algn="ctr"/>
            <a:r>
              <a:rPr lang="pl-PL" sz="1400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Wymóg ten nie dotyczy projektów, które swoim zakresem obejmują zakup nieruchomości na cele realizacji projektu</a:t>
            </a:r>
          </a:p>
          <a:p>
            <a:pPr algn="ctr"/>
            <a:endParaRPr lang="pl-PL" dirty="0"/>
          </a:p>
        </p:txBody>
      </p:sp>
      <p:pic>
        <p:nvPicPr>
          <p:cNvPr id="16" name="Obraz 15" descr="cid:image002.jpg@01D56C83.D9744910"/>
          <p:cNvPicPr/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508" y="5946922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45031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492319" y="1729921"/>
            <a:ext cx="8293394" cy="45012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buSzPts val="1000"/>
            </a:pPr>
            <a:r>
              <a:rPr lang="pl-PL" dirty="0">
                <a:latin typeface="Arial"/>
                <a:ea typeface="Calibri"/>
                <a:cs typeface="Times New Roman"/>
              </a:rPr>
              <a:t>Każdy projekt musi być zgodny z  celami, założeniami i kierunkami rozwoju przyjętymi w Strategii ZIT KKBOF, tzn.</a:t>
            </a:r>
          </a:p>
          <a:p>
            <a:endParaRPr lang="pl-PL" dirty="0"/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projekt bezpośrednio przyczyni się do realizacji adekwatnego celu/działania Strategii ZIT KKBOF 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realizacja projektu przyczyni się do osiągnięcia wartości docelowej wskaźnika Strategii ZIT KKBOF, tj. „Udział liczby przedsiębiorstw wdrażających innowacje w ogólnej liczbie przedsiębiorstw na obszarze KKBOF”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projekt przyczyni się do wzmocnienia integralności i funkcjonalności KKBOF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  <a:buSzPts val="1000"/>
            </a:pPr>
            <a:endParaRPr lang="pl-PL" dirty="0">
              <a:latin typeface="Arial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pl-PL" dirty="0">
                <a:latin typeface="Arial"/>
                <a:ea typeface="Calibri"/>
                <a:cs typeface="Times New Roman"/>
              </a:rPr>
              <a:t>Informacje o Strategii ZIT KKBOF są dostępne na stronie internetowej </a:t>
            </a:r>
            <a:br>
              <a:rPr lang="pl-PL" dirty="0">
                <a:latin typeface="Arial"/>
                <a:ea typeface="Calibri"/>
                <a:cs typeface="Times New Roman"/>
              </a:rPr>
            </a:br>
            <a:r>
              <a:rPr lang="pl-PL" u="sng" dirty="0">
                <a:latin typeface="Arial"/>
                <a:ea typeface="Calibri"/>
                <a:cs typeface="Times New Roman"/>
              </a:rPr>
              <a:t>www.koszalin.pl/zit</a:t>
            </a:r>
            <a:r>
              <a:rPr lang="pl-PL" dirty="0">
                <a:latin typeface="Arial"/>
                <a:ea typeface="Calibri"/>
                <a:cs typeface="Times New Roman"/>
              </a:rPr>
              <a:t>.</a:t>
            </a:r>
            <a:endParaRPr lang="pl-PL" dirty="0">
              <a:ea typeface="Calibri"/>
              <a:cs typeface="Times New Roman"/>
            </a:endParaRPr>
          </a:p>
          <a:p>
            <a:endParaRPr lang="pl-PL" sz="1600" b="1" dirty="0">
              <a:latin typeface="Arial" panose="020B0604020202020204" pitchFamily="34" charset="0"/>
              <a:ea typeface="Batang" pitchFamily="18" charset="-127"/>
              <a:cs typeface="Arial" panose="020B0604020202020204" pitchFamily="34" charset="0"/>
            </a:endParaRPr>
          </a:p>
          <a:p>
            <a:endParaRPr lang="pl-PL" sz="13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5114260" y="206776"/>
            <a:ext cx="36754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pl-PL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Zgodność ze Strategią ZIT KKBOF</a:t>
            </a:r>
            <a:endParaRPr lang="pl-PL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5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077" y="5973978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35440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22" y="0"/>
            <a:ext cx="8994297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7" name="Prostokąt 16"/>
          <p:cNvSpPr/>
          <p:nvPr/>
        </p:nvSpPr>
        <p:spPr>
          <a:xfrm>
            <a:off x="5372100" y="303299"/>
            <a:ext cx="355825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Projekty premiowane w konkursie</a:t>
            </a: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5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Prostokąt 15"/>
          <p:cNvSpPr/>
          <p:nvPr/>
        </p:nvSpPr>
        <p:spPr>
          <a:xfrm>
            <a:off x="754911" y="1520086"/>
            <a:ext cx="7942521" cy="3880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marL="342900" lvl="0" indent="-342900" algn="just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pl-PL" dirty="0">
                <a:latin typeface="Arial" pitchFamily="34" charset="0"/>
                <a:cs typeface="Arial" pitchFamily="34" charset="0"/>
              </a:rPr>
              <a:t>Projekty prowadzące do wprowadzenia innowacji na poziomie wyższym niż minimalny, tj.: na poziomie ponadregionalnym/krajowym/światowym - w przypadku innowacji produktowej lub na poziomie ponadregionalnym/krajowym - w przypadku innowacji procesowej;</a:t>
            </a:r>
          </a:p>
          <a:p>
            <a:pPr marL="342900" lvl="0" indent="-342900" algn="just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Projekty prowadzące do podniesienia konkurencyjności przedsiębiorstwa co najmniej na poziomie ponadregionalnym, krajowym lub światowym;</a:t>
            </a:r>
          </a:p>
          <a:p>
            <a:pPr marL="342900" lvl="0" indent="-342900" algn="just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Projekty przyczyniające się do utworzenia miejsc pracy;</a:t>
            </a:r>
          </a:p>
          <a:p>
            <a:pPr marL="342900" lvl="0" indent="-342900" algn="just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Projekty gotowe do realizacji;</a:t>
            </a:r>
          </a:p>
          <a:p>
            <a:pPr marL="342900" lvl="0" indent="-342900" algn="just">
              <a:lnSpc>
                <a:spcPct val="114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Projekty, które w największym stopniu przyczynią się do realizacji Strategii ZIT KKBOF.</a:t>
            </a:r>
          </a:p>
        </p:txBody>
      </p:sp>
      <p:pic>
        <p:nvPicPr>
          <p:cNvPr id="18" name="Obraz 17" descr="cid:image002.jpg@01D56C83.D9744910"/>
          <p:cNvPicPr/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936" y="6000085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288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pic>
        <p:nvPicPr>
          <p:cNvPr id="17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4151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Prostokąt 15"/>
          <p:cNvSpPr/>
          <p:nvPr/>
        </p:nvSpPr>
        <p:spPr>
          <a:xfrm>
            <a:off x="4359348" y="287828"/>
            <a:ext cx="454010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dirty="0">
                <a:latin typeface="Arial" pitchFamily="34" charset="0"/>
                <a:cs typeface="Arial" pitchFamily="34" charset="0"/>
              </a:rPr>
              <a:t>Wykluczenia z możliwości dofinansowania</a:t>
            </a:r>
            <a:endParaRPr lang="pl-PL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Prostokąt 17"/>
          <p:cNvSpPr/>
          <p:nvPr/>
        </p:nvSpPr>
        <p:spPr>
          <a:xfrm>
            <a:off x="581114" y="1027901"/>
            <a:ext cx="80757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pl-PL" sz="1400" b="1" dirty="0">
                <a:latin typeface="Arial" pitchFamily="34" charset="0"/>
                <a:cs typeface="Arial" pitchFamily="34" charset="0"/>
              </a:rPr>
              <a:t>O dofinansowanie </a:t>
            </a:r>
            <a:r>
              <a:rPr lang="pl-PL" sz="1400" b="1" u="sng" dirty="0">
                <a:latin typeface="Arial" pitchFamily="34" charset="0"/>
                <a:cs typeface="Arial" pitchFamily="34" charset="0"/>
              </a:rPr>
              <a:t>nie mogą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ubiegać się przedsiębiorcy:</a:t>
            </a:r>
          </a:p>
          <a:p>
            <a:pPr algn="just">
              <a:buFont typeface="Arial" charset="0"/>
              <a:buNone/>
              <a:defRPr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wobec których orzeczono </a:t>
            </a: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zakaz dostępu do środków funduszy europejskich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 na podstawie odrębnych przepisów,</a:t>
            </a:r>
          </a:p>
          <a:p>
            <a:pPr algn="just">
              <a:defRPr/>
            </a:pPr>
            <a:endParaRPr lang="pl-PL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  na których ciąży </a:t>
            </a: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obowiązek zwrotu pomocy publicznej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, wynikający z decyzji Komisji Europejskiej uznającej taką pomoc za niezgodną z prawem oraz z rynkiem wewnętrznym,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pl-PL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  spełniający przesłanki </a:t>
            </a: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przedsiębiorstwa znajdującego się w trudnej sytuacji 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w rozumieniu Wytycznych wspólnotowych dotyczących pomocy państwa na ratowanie i restrukturyzację przedsiębiorstw niefinansowych znajdujących się w trudnej sytuacji,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pl-PL"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pl-PL" sz="1400" b="1" dirty="0">
                <a:latin typeface="Arial" pitchFamily="34" charset="0"/>
                <a:cs typeface="Arial" pitchFamily="34" charset="0"/>
              </a:rPr>
              <a:t>  podlegający wykluczeniu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z możliwości otrzymania dofinansowania na podstawie powszechnie obowiązujących przepisów (wskazanych w regulaminie konkursu),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pl-PL" sz="700" dirty="0">
              <a:latin typeface="Arial" pitchFamily="34" charset="0"/>
              <a:cs typeface="Arial" pitchFamily="34" charset="0"/>
            </a:endParaRPr>
          </a:p>
          <a:p>
            <a:pPr lvl="0" algn="just">
              <a:buFont typeface="Wingdings" pitchFamily="2" charset="2"/>
              <a:buChar char="Ø"/>
              <a:defRPr/>
            </a:pPr>
            <a:r>
              <a:rPr lang="pl-PL" sz="1400" b="1" dirty="0">
                <a:latin typeface="Arial" pitchFamily="34" charset="0"/>
                <a:cs typeface="Arial" pitchFamily="34" charset="0"/>
              </a:rPr>
              <a:t>  będący w toku likwidacji, w stanie upadłości, w toku postępowania upadłościowego, naprawczego lub pod zarządem komisarycznym,</a:t>
            </a:r>
          </a:p>
          <a:p>
            <a:pPr lvl="0" algn="just">
              <a:buFont typeface="Wingdings" pitchFamily="2" charset="2"/>
              <a:buChar char="Ø"/>
              <a:defRPr/>
            </a:pPr>
            <a:endParaRPr lang="pl-PL" sz="700" b="1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pl-PL" sz="1400" b="1" dirty="0">
                <a:latin typeface="Arial" pitchFamily="34" charset="0"/>
                <a:cs typeface="Arial" pitchFamily="34" charset="0"/>
              </a:rPr>
              <a:t> 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którzy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zostali skazani prawomocnym wyrokiem za przestępstwo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pl-PL" sz="700" b="1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pl-PL" sz="1400" b="1" dirty="0">
                <a:latin typeface="Arial" pitchFamily="34" charset="0"/>
                <a:cs typeface="Arial" pitchFamily="34" charset="0"/>
              </a:rPr>
              <a:t>  posiadający zaległości w opłacaniu składek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pl-PL" sz="700" b="1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którzy w ciągu dwóch lat poprzedzających złożenie wniosku o dofinansowanie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przenieśli taką samą lub podobną działalność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lub jej część z zakładu na terenie Europejskiego Obszaru Gospodarczego do zakładu, w którym dokonuje się inwestycja objęta wnioskiem o dofinansowanie lub zamierzają dokonać takiego przeniesienia w ciągu dwóch lat od zakończenia inwestycji początkowej, której dotyczy wniosek o dofinansowanie.</a:t>
            </a:r>
          </a:p>
        </p:txBody>
      </p:sp>
      <p:pic>
        <p:nvPicPr>
          <p:cNvPr id="20" name="Obraz 19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652" y="6148192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-1"/>
            <a:ext cx="8963025" cy="6805289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0" name="Prostokąt 9"/>
          <p:cNvSpPr/>
          <p:nvPr/>
        </p:nvSpPr>
        <p:spPr>
          <a:xfrm>
            <a:off x="2286000" y="159773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590335" y="1533465"/>
            <a:ext cx="8553665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l-PL" b="1" spc="1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/>
            <a:r>
              <a:rPr lang="pl-PL" sz="1600" b="1" spc="100" dirty="0">
                <a:latin typeface="Arial" pitchFamily="34" charset="0"/>
                <a:cs typeface="Arial" pitchFamily="34" charset="0"/>
              </a:rPr>
              <a:t>Dofinansowanie nie może być udzielone na projekty </a:t>
            </a:r>
            <a:r>
              <a:rPr lang="pl-PL" sz="1600" b="1" dirty="0">
                <a:latin typeface="Arial" pitchFamily="34" charset="0"/>
                <a:cs typeface="Arial" pitchFamily="34" charset="0"/>
              </a:rPr>
              <a:t>dotyczące działalności gospodarczej prowadzonej w sektorze:</a:t>
            </a:r>
            <a:endParaRPr lang="pl-PL" sz="1600" b="1" spc="1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pl-PL" sz="1600" b="1" spc="100" dirty="0">
              <a:latin typeface="Arial" pitchFamily="34" charset="0"/>
              <a:cs typeface="Arial" pitchFamily="34" charset="0"/>
            </a:endParaRPr>
          </a:p>
          <a:p>
            <a:pPr marL="1440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hutnictwa żelaza i stali, </a:t>
            </a:r>
          </a:p>
          <a:p>
            <a:pPr marL="1440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węglowym, </a:t>
            </a:r>
          </a:p>
          <a:p>
            <a:pPr marL="1440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budownictwa okrętowego, </a:t>
            </a:r>
          </a:p>
          <a:p>
            <a:pPr marL="1440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włókien syntetycznych, </a:t>
            </a:r>
          </a:p>
          <a:p>
            <a:pPr marL="1440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transportu i związanej z nim infrastruktury, </a:t>
            </a:r>
          </a:p>
          <a:p>
            <a:pPr marL="14400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wytwarzania energii, jej dystrybucji i infrastruktury</a:t>
            </a:r>
            <a:r>
              <a:rPr lang="pl-PL" sz="16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144000" algn="just">
              <a:spcBef>
                <a:spcPts val="600"/>
              </a:spcBef>
            </a:pPr>
            <a:r>
              <a:rPr lang="pl-PL" sz="1600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</a:p>
          <a:p>
            <a:pPr algn="just">
              <a:buFont typeface="Wingdings" pitchFamily="2" charset="2"/>
              <a:buChar char="Ø"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>
              <a:buFont typeface="Wingdings" pitchFamily="2" charset="2"/>
              <a:buChar char="Ø"/>
            </a:pPr>
            <a:endParaRPr lang="pl-PL" sz="1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/>
            <a:r>
              <a:rPr lang="pl-PL" sz="1200" strike="sngStrike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</a:p>
        </p:txBody>
      </p:sp>
      <p:sp>
        <p:nvSpPr>
          <p:cNvPr id="17" name="Prostokąt 16"/>
          <p:cNvSpPr/>
          <p:nvPr/>
        </p:nvSpPr>
        <p:spPr>
          <a:xfrm>
            <a:off x="4327451" y="333994"/>
            <a:ext cx="445826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pl-PL" sz="1600" b="1" dirty="0">
                <a:latin typeface="TitilliumText25L"/>
              </a:rPr>
              <a:t>Wykluczenia z możliwości dofinansowania</a:t>
            </a:r>
          </a:p>
        </p:txBody>
      </p:sp>
      <p:pic>
        <p:nvPicPr>
          <p:cNvPr id="18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1991" y="-133923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Obraz 19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229" y="6005491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1" y="15949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9683" y="181975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0" name="Prostokąt 9"/>
          <p:cNvSpPr/>
          <p:nvPr/>
        </p:nvSpPr>
        <p:spPr>
          <a:xfrm>
            <a:off x="2286000" y="159773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590335" y="1533465"/>
            <a:ext cx="855366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l-PL" sz="1600" b="1" spc="100" dirty="0">
              <a:solidFill>
                <a:srgbClr val="FF0000"/>
              </a:solidFill>
              <a:latin typeface="TitilliumText25L"/>
            </a:endParaRPr>
          </a:p>
          <a:p>
            <a:pPr algn="just"/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>
              <a:buFont typeface="Wingdings" pitchFamily="2" charset="2"/>
              <a:buChar char="Ø"/>
            </a:pPr>
            <a:endParaRPr lang="pl-PL" sz="1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/>
            <a:r>
              <a:rPr lang="pl-PL" sz="1200" strike="sngStrike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</a:p>
        </p:txBody>
      </p:sp>
      <p:sp>
        <p:nvSpPr>
          <p:cNvPr id="17" name="Prostokąt 16"/>
          <p:cNvSpPr/>
          <p:nvPr/>
        </p:nvSpPr>
        <p:spPr>
          <a:xfrm>
            <a:off x="4040373" y="206467"/>
            <a:ext cx="483781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spc="100" dirty="0">
                <a:latin typeface="Arial" pitchFamily="34" charset="0"/>
                <a:cs typeface="Arial" pitchFamily="34" charset="0"/>
              </a:rPr>
              <a:t>Szczególne zasady dotyczące projektów </a:t>
            </a:r>
            <a:r>
              <a:rPr lang="pl-PL" sz="1500" b="1" dirty="0">
                <a:latin typeface="Arial" pitchFamily="34" charset="0"/>
                <a:cs typeface="Arial" pitchFamily="34" charset="0"/>
              </a:rPr>
              <a:t>związanych z wytwarzaniem energii, </a:t>
            </a:r>
          </a:p>
          <a:p>
            <a:pPr algn="ctr"/>
            <a:r>
              <a:rPr lang="pl-PL" sz="1500" b="1" dirty="0">
                <a:latin typeface="Arial" pitchFamily="34" charset="0"/>
                <a:cs typeface="Arial" pitchFamily="34" charset="0"/>
              </a:rPr>
              <a:t>jej dystrybucji i infrastruktury</a:t>
            </a:r>
            <a:endParaRPr lang="pl-PL" sz="1500" b="1" spc="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6418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Prostokąt 18"/>
          <p:cNvSpPr/>
          <p:nvPr/>
        </p:nvSpPr>
        <p:spPr>
          <a:xfrm>
            <a:off x="590335" y="1252270"/>
            <a:ext cx="8304028" cy="4747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600"/>
              </a:spcAft>
            </a:pPr>
            <a:r>
              <a:rPr lang="pl-PL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UWAGA!</a:t>
            </a:r>
            <a:endParaRPr lang="pl-PL" dirty="0"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Ze względu na wykluczenie z regionalnej pomocy inwestycyjnej sektora wytwarzania energii, jej dystrybucji i infrastruktury, nabycie w ramach projektu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urządzeń do wytwarzania energii ze źródeł konwencjonalnych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– wytwarzających energię z paliw kopalnych (np. kotły/piece gazowe, kotły/piece na olej opałowy, nagrzewnice gazowe, promienniki gazowe, agregaty prądotwórcze, itp.) może być dofinansowane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wyłącznie w ramach pomocy de </a:t>
            </a:r>
            <a:r>
              <a:rPr lang="pl-PL" sz="1400" u="sng" dirty="0" err="1">
                <a:latin typeface="Arial" pitchFamily="34" charset="0"/>
                <a:cs typeface="Arial" pitchFamily="34" charset="0"/>
              </a:rPr>
              <a:t>minimis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, pod </a:t>
            </a:r>
            <a:r>
              <a:rPr lang="pl-PL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warunkiem, że wytworzona energia zużywana będzie wyłącznie na potrzeby własne wnioskodawcy.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pl-PL" sz="14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pl-PL" sz="14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algn="just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</a:pPr>
            <a:r>
              <a:rPr lang="pl-PL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Nabycie w ramach projektu </a:t>
            </a:r>
            <a:r>
              <a:rPr lang="pl-PL" sz="1400" b="1" dirty="0">
                <a:latin typeface="Arial" pitchFamily="34" charset="0"/>
                <a:ea typeface="Calibri" pitchFamily="34" charset="0"/>
                <a:cs typeface="Arial" pitchFamily="34" charset="0"/>
              </a:rPr>
              <a:t>urządzeń do wytwarzania energii ze źródeł odnawialnych</a:t>
            </a:r>
            <a:r>
              <a:rPr lang="pl-PL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 (np. kolektory słoneczne, panele fotowoltaiczne, pompy ciepła, kotły/piece na biomasę) może być dofinansowane </a:t>
            </a:r>
            <a:br>
              <a:rPr lang="pl-PL" sz="1400" dirty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pl-PL" sz="1400" u="sng" dirty="0">
                <a:latin typeface="Arial" pitchFamily="34" charset="0"/>
                <a:ea typeface="Calibri" pitchFamily="34" charset="0"/>
                <a:cs typeface="Arial" pitchFamily="34" charset="0"/>
              </a:rPr>
              <a:t>w ramach regionalnej pomocy inwestycyjnej</a:t>
            </a:r>
            <a:r>
              <a:rPr lang="pl-PL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 pod następującymi warunkami:</a:t>
            </a:r>
            <a:endParaRPr lang="pl-PL" sz="1400" dirty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180975" lvl="0" indent="-180975" algn="just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pl-PL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wytwarzanie energii nie jest podstawowym celem całego projektu (większość kosztów nie powinna być powiązana z wytwarzaniem energii);</a:t>
            </a: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lnSpc>
                <a:spcPct val="114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pl-PL" sz="1400" dirty="0">
                <a:latin typeface="Arial" pitchFamily="34" charset="0"/>
                <a:ea typeface="Calibri" pitchFamily="34" charset="0"/>
                <a:cs typeface="Arial" pitchFamily="34" charset="0"/>
              </a:rPr>
              <a:t>  wytworzona energia zużywana będzie wyłącznie na potrzeby własne wnioskodawcy.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pl-PL" sz="1400" dirty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sz="1400" b="1" u="sng" dirty="0">
                <a:latin typeface="Arial" pitchFamily="34" charset="0"/>
                <a:ea typeface="Calibri" pitchFamily="34" charset="0"/>
                <a:cs typeface="Arial" pitchFamily="34" charset="0"/>
              </a:rPr>
              <a:t>W celu przypisania do właściwej podstawy udzielenia wsparcia, wydatki kwalifikowalne dotyczące infrastruktury wytwarzającej energię należy wyodrębnić w budżecie projektu.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pl-PL" dirty="0"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1" name="Obraz 20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235" y="5999723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34147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-1"/>
            <a:ext cx="8963025" cy="6829365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0" name="Prostokąt 9"/>
          <p:cNvSpPr/>
          <p:nvPr/>
        </p:nvSpPr>
        <p:spPr>
          <a:xfrm>
            <a:off x="2286000" y="159773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590335" y="1608288"/>
            <a:ext cx="8553665" cy="349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400" b="1" spc="100" dirty="0">
                <a:latin typeface="Arial" pitchFamily="34" charset="0"/>
                <a:cs typeface="Arial" pitchFamily="34" charset="0"/>
              </a:rPr>
              <a:t>Dofinansowanie nie może być udzielone na projekty:</a:t>
            </a:r>
          </a:p>
          <a:p>
            <a:pPr algn="just">
              <a:buFont typeface="Wingdings" pitchFamily="2" charset="2"/>
              <a:buChar char="Ø"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 zakresie działalności gospodarczej związanej z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sektorem rybołówstwa i akwakultury, </a:t>
            </a:r>
          </a:p>
          <a:p>
            <a:pPr algn="just">
              <a:lnSpc>
                <a:spcPct val="120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 zakresie działalności gospodarczej związanej z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produkcją podstawową produktów rolnych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, </a:t>
            </a:r>
          </a:p>
          <a:p>
            <a:pPr algn="just">
              <a:lnSpc>
                <a:spcPct val="120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 zakresie działalności gospodarczej związanej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z wywozem do państw trzecich lub państw członkowskich,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tzn. nie jest możliwe udzielenie pomocy bezpośrednio związanej z ilością wywożonych produktów, tworzeniem i prowadzeniem sieci dystrybucyjnej lub innymi wydatkami bieżącymi związanymi </a:t>
            </a:r>
            <a:br>
              <a:rPr lang="pl-PL" sz="1400" dirty="0">
                <a:latin typeface="Arial" pitchFamily="34" charset="0"/>
                <a:cs typeface="Arial" pitchFamily="34" charset="0"/>
              </a:rPr>
            </a:br>
            <a:r>
              <a:rPr lang="pl-PL" sz="1400" dirty="0">
                <a:latin typeface="Arial" pitchFamily="34" charset="0"/>
                <a:cs typeface="Arial" pitchFamily="34" charset="0"/>
              </a:rPr>
              <a:t>z prowadzeniem działalności wywozowej,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związane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z wytwarzaniem, przetwórstwem i wprowadzaniem do obrotu tytoniu i wyrobów tytoniowych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,</a:t>
            </a:r>
          </a:p>
          <a:p>
            <a:pPr algn="just">
              <a:lnSpc>
                <a:spcPct val="120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b="1" dirty="0">
                <a:latin typeface="Arial" pitchFamily="34" charset="0"/>
                <a:cs typeface="Arial" pitchFamily="34" charset="0"/>
              </a:rPr>
              <a:t>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w których pomoc uwarunkowana jest pierwszeństwem korzystania z towarów krajowych w stosunku </a:t>
            </a:r>
            <a:br>
              <a:rPr lang="pl-PL" sz="1400" dirty="0">
                <a:latin typeface="Arial" pitchFamily="34" charset="0"/>
                <a:cs typeface="Arial" pitchFamily="34" charset="0"/>
              </a:rPr>
            </a:br>
            <a:r>
              <a:rPr lang="pl-PL" sz="1400" dirty="0">
                <a:latin typeface="Arial" pitchFamily="34" charset="0"/>
                <a:cs typeface="Arial" pitchFamily="34" charset="0"/>
              </a:rPr>
              <a:t>do towarów sprowadzanych z zagranicy.</a:t>
            </a:r>
          </a:p>
        </p:txBody>
      </p:sp>
      <p:sp>
        <p:nvSpPr>
          <p:cNvPr id="17" name="Prostokąt 16"/>
          <p:cNvSpPr/>
          <p:nvPr/>
        </p:nvSpPr>
        <p:spPr>
          <a:xfrm>
            <a:off x="4133819" y="333994"/>
            <a:ext cx="489097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pl-PL" sz="1500" b="1" dirty="0">
                <a:latin typeface="Arial" pitchFamily="34" charset="0"/>
                <a:cs typeface="Arial" pitchFamily="34" charset="0"/>
              </a:rPr>
              <a:t>Wykluczenia z możliwości dofinansowania</a:t>
            </a:r>
          </a:p>
        </p:txBody>
      </p:sp>
      <p:pic>
        <p:nvPicPr>
          <p:cNvPr id="18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7051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Obraz 18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229" y="5994407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97383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0" name="Prostokąt 9"/>
          <p:cNvSpPr/>
          <p:nvPr/>
        </p:nvSpPr>
        <p:spPr>
          <a:xfrm>
            <a:off x="2286000" y="159773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590336" y="1618850"/>
            <a:ext cx="8426074" cy="4038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4000"/>
              </a:lnSpc>
            </a:pPr>
            <a:r>
              <a:rPr lang="pl-PL" sz="1400" b="1" spc="100" dirty="0">
                <a:latin typeface="Arial" pitchFamily="34" charset="0"/>
                <a:cs typeface="Arial" pitchFamily="34" charset="0"/>
              </a:rPr>
              <a:t>Dofinansowanie nie może być udzielone na projekty:</a:t>
            </a:r>
          </a:p>
          <a:p>
            <a:pPr algn="just">
              <a:lnSpc>
                <a:spcPct val="114000"/>
              </a:lnSpc>
              <a:buFont typeface="Wingdings" pitchFamily="2" charset="2"/>
              <a:buChar char="Ø"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14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 zakresie działalności gospodarczej związanej z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przetwarzaniem i wprowadzaniem do obrotu produktów rolnych wymienionych w załączniku nr I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do Traktatu o funkcjonowaniu Unii Europejskiej, jeżeli:</a:t>
            </a:r>
          </a:p>
          <a:p>
            <a:pPr marL="180975" indent="-180975" algn="just">
              <a:lnSpc>
                <a:spcPct val="114000"/>
              </a:lnSpc>
              <a:buFontTx/>
              <a:buChar char="-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wysokość pomocy ustalana jest na podstawie ceny lub ilości takich produktów nabytych od producentów surowców lub wprowadzonych na rynek przez przedsiębiorców,</a:t>
            </a:r>
          </a:p>
          <a:p>
            <a:pPr algn="just">
              <a:lnSpc>
                <a:spcPct val="114000"/>
              </a:lnSpc>
              <a:buFontTx/>
              <a:buChar char="-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udzielenie pomocy zależy od faktu jej przekazania w części lub w całości producentom surowców.</a:t>
            </a:r>
          </a:p>
          <a:p>
            <a:pPr algn="ctr">
              <a:lnSpc>
                <a:spcPct val="114000"/>
              </a:lnSpc>
            </a:pPr>
            <a:endParaRPr lang="pl-PL" sz="1400" b="1" dirty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14000"/>
              </a:lnSpc>
            </a:pPr>
            <a:r>
              <a:rPr lang="pl-PL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WYJĄTEK</a:t>
            </a:r>
          </a:p>
          <a:p>
            <a:pPr algn="just">
              <a:lnSpc>
                <a:spcPct val="114000"/>
              </a:lnSpc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Ubieganie się o wsparcie realizacji projektów  z 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zakresu  przetwórstwa  produktów  rolnych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,  w  wyniku  którego powstaje produkt rolny będący produktem zawartym w załączniku I do Traktatu o funkcjonowaniu Unii Europejskiej,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możliwe jest pod warunkiem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, że Wnioskodawca złoży oświadczenie wskazujące, że nie otrzymał dofinansowania, nie ubiega się i nie będzie ubiegał się o dofinansowanie z Programu Rozwoju Obszarów Wiejskich na lata 2014-2020 na realizację projektu składanego w ramach RPO WZ. </a:t>
            </a:r>
          </a:p>
          <a:p>
            <a:pPr algn="just">
              <a:buFont typeface="Wingdings" pitchFamily="2" charset="2"/>
              <a:buChar char="Ø"/>
            </a:pPr>
            <a:endParaRPr lang="pl-PL" sz="165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>
              <a:buFont typeface="Wingdings" pitchFamily="2" charset="2"/>
              <a:buChar char="Ø"/>
            </a:pPr>
            <a:endParaRPr lang="pl-PL" sz="165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572000" y="333994"/>
            <a:ext cx="421371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Arial" charset="0"/>
              <a:buNone/>
            </a:pPr>
            <a:r>
              <a:rPr lang="pl-PL" sz="1500" b="1" dirty="0">
                <a:latin typeface="Arial" pitchFamily="34" charset="0"/>
                <a:cs typeface="Arial" pitchFamily="34" charset="0"/>
              </a:rPr>
              <a:t>Wykluczenia z możliwości dofinansowania</a:t>
            </a:r>
          </a:p>
        </p:txBody>
      </p:sp>
      <p:pic>
        <p:nvPicPr>
          <p:cNvPr id="18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5683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Obraz 18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020" y="5999723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1653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67" y="0"/>
            <a:ext cx="9144000" cy="6858000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506413" y="1668697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948" y="194086"/>
            <a:ext cx="1939526" cy="833815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506413" y="1385372"/>
            <a:ext cx="8269817" cy="76015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762920" y="1859339"/>
            <a:ext cx="777382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  <a:t>10:00-10:15	Rejestracja </a:t>
            </a:r>
            <a:endParaRPr lang="pl-PL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  <a:t>10:15-10:25	Powitanie uczestników i przedstawienie planu szkolenia</a:t>
            </a:r>
            <a:endParaRPr lang="pl-PL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  <a:t>10:25-10:40	Informacje na temat Sieci Punktów Informacyjnych </a:t>
            </a:r>
            <a:b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Funduszy  Europejskich (PIFE)</a:t>
            </a:r>
            <a:endParaRPr lang="pl-PL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  <a:t>10:40-12:10	Główne założenia konkursu dla działania 1.8</a:t>
            </a:r>
            <a:endParaRPr lang="pl-PL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  <a:t>12:10-12:25	Przerwa</a:t>
            </a:r>
            <a:endParaRPr lang="pl-PL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  <a:t>12:25-13:50	Procedura wyboru projektów. </a:t>
            </a:r>
            <a:endParaRPr lang="pl-PL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	Wniosek o dofinansowanie dla Działania 1.8 cz. 1.</a:t>
            </a:r>
            <a:endParaRPr lang="pl-PL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  <a:t>13:50-14:05 	Przerwa</a:t>
            </a:r>
            <a:endParaRPr lang="pl-PL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  <a:t>14:05-14:50 	Wniosek o dofinansowanie dla Działania 1.8 cz. 2</a:t>
            </a:r>
            <a:endParaRPr lang="pl-PL" dirty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l-PL" dirty="0">
                <a:latin typeface="Arial" pitchFamily="34" charset="0"/>
                <a:ea typeface="Times New Roman" pitchFamily="18" charset="0"/>
                <a:cs typeface="Arial" pitchFamily="34" charset="0"/>
              </a:rPr>
              <a:t>14:50-15:15 	Pytania indywidualne uczestników</a:t>
            </a:r>
            <a:endParaRPr lang="pl-PL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1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2126" y="0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ytuł 11"/>
          <p:cNvSpPr>
            <a:spLocks noGrp="1"/>
          </p:cNvSpPr>
          <p:nvPr>
            <p:ph type="title"/>
          </p:nvPr>
        </p:nvSpPr>
        <p:spPr>
          <a:xfrm>
            <a:off x="5571460" y="0"/>
            <a:ext cx="3572540" cy="606056"/>
          </a:xfrm>
        </p:spPr>
        <p:txBody>
          <a:bodyPr>
            <a:normAutofit/>
          </a:bodyPr>
          <a:lstStyle/>
          <a:p>
            <a:r>
              <a:rPr lang="pl-PL" sz="1500" b="1" u="sng" dirty="0">
                <a:latin typeface="Arial" pitchFamily="34" charset="0"/>
                <a:cs typeface="Arial" pitchFamily="34" charset="0"/>
              </a:rPr>
              <a:t>Agenda spotkania informacyjnego</a:t>
            </a:r>
          </a:p>
        </p:txBody>
      </p:sp>
      <p:pic>
        <p:nvPicPr>
          <p:cNvPr id="13" name="Obraz 12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641" y="5935952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22336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2" y="0"/>
            <a:ext cx="8994297" cy="6858000"/>
          </a:xfrm>
          <a:prstGeom prst="rect">
            <a:avLst/>
          </a:prstGeom>
        </p:spPr>
      </p:pic>
      <p:sp>
        <p:nvSpPr>
          <p:cNvPr id="11" name="Prostokąt 10"/>
          <p:cNvSpPr/>
          <p:nvPr/>
        </p:nvSpPr>
        <p:spPr>
          <a:xfrm>
            <a:off x="4646850" y="470811"/>
            <a:ext cx="428350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Wykluczenia z możliwości dofinansowania</a:t>
            </a:r>
          </a:p>
        </p:txBody>
      </p:sp>
      <p:pic>
        <p:nvPicPr>
          <p:cNvPr id="20" name="Obraz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8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Prostokąt zaokrąglony 2"/>
          <p:cNvSpPr/>
          <p:nvPr/>
        </p:nvSpPr>
        <p:spPr>
          <a:xfrm>
            <a:off x="2052084" y="2041451"/>
            <a:ext cx="5667605" cy="314723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Wnioskodawca kwalifikuje się do otrzymania wsparcia wyłącznie w sytuacji, </a:t>
            </a:r>
          </a:p>
          <a:p>
            <a:pPr lvl="0" algn="ctr"/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gdy jest podmiotem uprawnionym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do dofinansowania </a:t>
            </a:r>
          </a:p>
          <a:p>
            <a:pPr lvl="0" algn="ctr"/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zarówno na etapie aplikowania,</a:t>
            </a:r>
          </a:p>
          <a:p>
            <a:pPr lvl="0" algn="ctr"/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jak również </a:t>
            </a:r>
            <a:b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w dniu podpisywania umowy o dofinansowanie.</a:t>
            </a:r>
          </a:p>
        </p:txBody>
      </p:sp>
      <p:pic>
        <p:nvPicPr>
          <p:cNvPr id="9" name="Obraz 8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948" y="5978820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88923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8546"/>
            <a:ext cx="8994297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rgbClr val="1F497D">
                  <a:lumMod val="75000"/>
                </a:srgb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rgbClr val="1F497D">
                  <a:lumMod val="75000"/>
                </a:srgb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rgbClr val="1F497D">
                  <a:lumMod val="75000"/>
                </a:srgb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prstClr val="white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prstClr val="white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prstClr val="white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prstClr val="white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prstClr val="white"/>
              </a:solidFill>
              <a:latin typeface="TitilliumText25L" pitchFamily="50" charset="-18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2796363" y="169380"/>
            <a:ext cx="617672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1500" b="1" u="sng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Podmioty uprawnione do ubiegania się o dofinansowanie </a:t>
            </a:r>
            <a:endParaRPr lang="pl-PL" sz="1500" u="sng" dirty="0">
              <a:solidFill>
                <a:prstClr val="black"/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grpSp>
        <p:nvGrpSpPr>
          <p:cNvPr id="2" name="Grupa 1"/>
          <p:cNvGrpSpPr/>
          <p:nvPr/>
        </p:nvGrpSpPr>
        <p:grpSpPr>
          <a:xfrm>
            <a:off x="591384" y="1181100"/>
            <a:ext cx="8030250" cy="4544583"/>
            <a:chOff x="591384" y="1666430"/>
            <a:chExt cx="8030250" cy="4059253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3" name="Dowolny kształt 2"/>
            <p:cNvSpPr/>
            <p:nvPr/>
          </p:nvSpPr>
          <p:spPr>
            <a:xfrm>
              <a:off x="591384" y="2712889"/>
              <a:ext cx="2630147" cy="3012794"/>
            </a:xfrm>
            <a:custGeom>
              <a:avLst/>
              <a:gdLst>
                <a:gd name="connsiteX0" fmla="*/ 0 w 2630147"/>
                <a:gd name="connsiteY0" fmla="*/ 263015 h 4059253"/>
                <a:gd name="connsiteX1" fmla="*/ 263015 w 2630147"/>
                <a:gd name="connsiteY1" fmla="*/ 0 h 4059253"/>
                <a:gd name="connsiteX2" fmla="*/ 2367132 w 2630147"/>
                <a:gd name="connsiteY2" fmla="*/ 0 h 4059253"/>
                <a:gd name="connsiteX3" fmla="*/ 2630147 w 2630147"/>
                <a:gd name="connsiteY3" fmla="*/ 263015 h 4059253"/>
                <a:gd name="connsiteX4" fmla="*/ 2630147 w 2630147"/>
                <a:gd name="connsiteY4" fmla="*/ 3796238 h 4059253"/>
                <a:gd name="connsiteX5" fmla="*/ 2367132 w 2630147"/>
                <a:gd name="connsiteY5" fmla="*/ 4059253 h 4059253"/>
                <a:gd name="connsiteX6" fmla="*/ 263015 w 2630147"/>
                <a:gd name="connsiteY6" fmla="*/ 4059253 h 4059253"/>
                <a:gd name="connsiteX7" fmla="*/ 0 w 2630147"/>
                <a:gd name="connsiteY7" fmla="*/ 3796238 h 4059253"/>
                <a:gd name="connsiteX8" fmla="*/ 0 w 2630147"/>
                <a:gd name="connsiteY8" fmla="*/ 263015 h 4059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30147" h="4059253">
                  <a:moveTo>
                    <a:pt x="0" y="263015"/>
                  </a:moveTo>
                  <a:cubicBezTo>
                    <a:pt x="0" y="117756"/>
                    <a:pt x="117756" y="0"/>
                    <a:pt x="263015" y="0"/>
                  </a:cubicBezTo>
                  <a:lnTo>
                    <a:pt x="2367132" y="0"/>
                  </a:lnTo>
                  <a:cubicBezTo>
                    <a:pt x="2512391" y="0"/>
                    <a:pt x="2630147" y="117756"/>
                    <a:pt x="2630147" y="263015"/>
                  </a:cubicBezTo>
                  <a:lnTo>
                    <a:pt x="2630147" y="3796238"/>
                  </a:lnTo>
                  <a:cubicBezTo>
                    <a:pt x="2630147" y="3941497"/>
                    <a:pt x="2512391" y="4059253"/>
                    <a:pt x="2367132" y="4059253"/>
                  </a:cubicBezTo>
                  <a:lnTo>
                    <a:pt x="263015" y="4059253"/>
                  </a:lnTo>
                  <a:cubicBezTo>
                    <a:pt x="117756" y="4059253"/>
                    <a:pt x="0" y="3941497"/>
                    <a:pt x="0" y="3796238"/>
                  </a:cubicBezTo>
                  <a:lnTo>
                    <a:pt x="0" y="263015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13792" tIns="1737493" rIns="113792" bIns="925643" numCol="1" spcCol="1270" anchor="b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Batang" pitchFamily="18" charset="-127"/>
                <a:ea typeface="Batang" pitchFamily="18" charset="-127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l-PL" sz="1600" b="1" dirty="0">
                <a:solidFill>
                  <a:prstClr val="black"/>
                </a:solidFill>
                <a:latin typeface="Arial" pitchFamily="34" charset="0"/>
                <a:ea typeface="Batang" pitchFamily="18" charset="-127"/>
                <a:cs typeface="Arial" pitchFamily="34" charset="0"/>
              </a:endParaRP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b="1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Mikroprzedsiębiorstwa</a:t>
              </a:r>
            </a:p>
            <a:p>
              <a:pPr marL="171450" indent="-17145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zatrudnienie &lt;10 osób</a:t>
              </a: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oraz</a:t>
              </a:r>
            </a:p>
            <a:p>
              <a:pPr marL="171450" indent="-17145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roczny obrót </a:t>
              </a: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≤ </a:t>
              </a: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 2 mln EUR</a:t>
              </a: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 lub</a:t>
              </a:r>
            </a:p>
            <a:p>
              <a:pPr marL="285750" indent="-28575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całkowity bilans roczny </a:t>
              </a: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≤  2 mln EUR </a:t>
              </a:r>
            </a:p>
          </p:txBody>
        </p:sp>
        <p:sp>
          <p:nvSpPr>
            <p:cNvPr id="5" name="Dowolny kształt 4"/>
            <p:cNvSpPr/>
            <p:nvPr/>
          </p:nvSpPr>
          <p:spPr>
            <a:xfrm>
              <a:off x="3285775" y="2213765"/>
              <a:ext cx="2655528" cy="3511918"/>
            </a:xfrm>
            <a:custGeom>
              <a:avLst/>
              <a:gdLst>
                <a:gd name="connsiteX0" fmla="*/ 0 w 2655528"/>
                <a:gd name="connsiteY0" fmla="*/ 265553 h 4059253"/>
                <a:gd name="connsiteX1" fmla="*/ 265553 w 2655528"/>
                <a:gd name="connsiteY1" fmla="*/ 0 h 4059253"/>
                <a:gd name="connsiteX2" fmla="*/ 2389975 w 2655528"/>
                <a:gd name="connsiteY2" fmla="*/ 0 h 4059253"/>
                <a:gd name="connsiteX3" fmla="*/ 2655528 w 2655528"/>
                <a:gd name="connsiteY3" fmla="*/ 265553 h 4059253"/>
                <a:gd name="connsiteX4" fmla="*/ 2655528 w 2655528"/>
                <a:gd name="connsiteY4" fmla="*/ 3793700 h 4059253"/>
                <a:gd name="connsiteX5" fmla="*/ 2389975 w 2655528"/>
                <a:gd name="connsiteY5" fmla="*/ 4059253 h 4059253"/>
                <a:gd name="connsiteX6" fmla="*/ 265553 w 2655528"/>
                <a:gd name="connsiteY6" fmla="*/ 4059253 h 4059253"/>
                <a:gd name="connsiteX7" fmla="*/ 0 w 2655528"/>
                <a:gd name="connsiteY7" fmla="*/ 3793700 h 4059253"/>
                <a:gd name="connsiteX8" fmla="*/ 0 w 2655528"/>
                <a:gd name="connsiteY8" fmla="*/ 265553 h 4059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55528" h="4059253">
                  <a:moveTo>
                    <a:pt x="0" y="265553"/>
                  </a:moveTo>
                  <a:cubicBezTo>
                    <a:pt x="0" y="118892"/>
                    <a:pt x="118892" y="0"/>
                    <a:pt x="265553" y="0"/>
                  </a:cubicBezTo>
                  <a:lnTo>
                    <a:pt x="2389975" y="0"/>
                  </a:lnTo>
                  <a:cubicBezTo>
                    <a:pt x="2536636" y="0"/>
                    <a:pt x="2655528" y="118892"/>
                    <a:pt x="2655528" y="265553"/>
                  </a:cubicBezTo>
                  <a:lnTo>
                    <a:pt x="2655528" y="3793700"/>
                  </a:lnTo>
                  <a:cubicBezTo>
                    <a:pt x="2655528" y="3940361"/>
                    <a:pt x="2536636" y="4059253"/>
                    <a:pt x="2389975" y="4059253"/>
                  </a:cubicBezTo>
                  <a:lnTo>
                    <a:pt x="265553" y="4059253"/>
                  </a:lnTo>
                  <a:cubicBezTo>
                    <a:pt x="118892" y="4059253"/>
                    <a:pt x="0" y="3940361"/>
                    <a:pt x="0" y="3793700"/>
                  </a:cubicBezTo>
                  <a:lnTo>
                    <a:pt x="0" y="265553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113792" tIns="1737493" rIns="113792" bIns="925643" numCol="1" spcCol="1270" anchor="b" anchorCtr="0">
              <a:noAutofit/>
            </a:bodyPr>
            <a:lstStyle/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b="1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Małe przedsiębiorstwa</a:t>
              </a:r>
            </a:p>
            <a:p>
              <a:pPr marL="285750" indent="-28575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zatrudnienie &lt;50 osób</a:t>
              </a: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oraz</a:t>
              </a:r>
            </a:p>
            <a:p>
              <a:pPr marL="285750" indent="-28575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roczny obrót </a:t>
              </a: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≤  10 mln EUR </a:t>
              </a: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lub</a:t>
              </a:r>
            </a:p>
            <a:p>
              <a:pPr marL="285750" indent="-28575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całkowity bilans roczny </a:t>
              </a:r>
            </a:p>
            <a:p>
              <a:pPr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≤  10 mln EUR </a:t>
              </a:r>
            </a:p>
          </p:txBody>
        </p:sp>
        <p:sp>
          <p:nvSpPr>
            <p:cNvPr id="7" name="Dowolny kształt 6"/>
            <p:cNvSpPr/>
            <p:nvPr/>
          </p:nvSpPr>
          <p:spPr>
            <a:xfrm>
              <a:off x="5991487" y="1666430"/>
              <a:ext cx="2630147" cy="4059253"/>
            </a:xfrm>
            <a:custGeom>
              <a:avLst/>
              <a:gdLst>
                <a:gd name="connsiteX0" fmla="*/ 0 w 2630147"/>
                <a:gd name="connsiteY0" fmla="*/ 263015 h 4059253"/>
                <a:gd name="connsiteX1" fmla="*/ 263015 w 2630147"/>
                <a:gd name="connsiteY1" fmla="*/ 0 h 4059253"/>
                <a:gd name="connsiteX2" fmla="*/ 2367132 w 2630147"/>
                <a:gd name="connsiteY2" fmla="*/ 0 h 4059253"/>
                <a:gd name="connsiteX3" fmla="*/ 2630147 w 2630147"/>
                <a:gd name="connsiteY3" fmla="*/ 263015 h 4059253"/>
                <a:gd name="connsiteX4" fmla="*/ 2630147 w 2630147"/>
                <a:gd name="connsiteY4" fmla="*/ 3796238 h 4059253"/>
                <a:gd name="connsiteX5" fmla="*/ 2367132 w 2630147"/>
                <a:gd name="connsiteY5" fmla="*/ 4059253 h 4059253"/>
                <a:gd name="connsiteX6" fmla="*/ 263015 w 2630147"/>
                <a:gd name="connsiteY6" fmla="*/ 4059253 h 4059253"/>
                <a:gd name="connsiteX7" fmla="*/ 0 w 2630147"/>
                <a:gd name="connsiteY7" fmla="*/ 3796238 h 4059253"/>
                <a:gd name="connsiteX8" fmla="*/ 0 w 2630147"/>
                <a:gd name="connsiteY8" fmla="*/ 263015 h 4059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30147" h="4059253">
                  <a:moveTo>
                    <a:pt x="0" y="263015"/>
                  </a:moveTo>
                  <a:cubicBezTo>
                    <a:pt x="0" y="117756"/>
                    <a:pt x="117756" y="0"/>
                    <a:pt x="263015" y="0"/>
                  </a:cubicBezTo>
                  <a:lnTo>
                    <a:pt x="2367132" y="0"/>
                  </a:lnTo>
                  <a:cubicBezTo>
                    <a:pt x="2512391" y="0"/>
                    <a:pt x="2630147" y="117756"/>
                    <a:pt x="2630147" y="263015"/>
                  </a:cubicBezTo>
                  <a:lnTo>
                    <a:pt x="2630147" y="3796238"/>
                  </a:lnTo>
                  <a:cubicBezTo>
                    <a:pt x="2630147" y="3941497"/>
                    <a:pt x="2512391" y="4059253"/>
                    <a:pt x="2367132" y="4059253"/>
                  </a:cubicBezTo>
                  <a:lnTo>
                    <a:pt x="263015" y="4059253"/>
                  </a:lnTo>
                  <a:cubicBezTo>
                    <a:pt x="117756" y="4059253"/>
                    <a:pt x="0" y="3941497"/>
                    <a:pt x="0" y="3796238"/>
                  </a:cubicBezTo>
                  <a:lnTo>
                    <a:pt x="0" y="263015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spcFirstLastPara="0" vert="horz" wrap="square" lIns="92456" tIns="1716157" rIns="92456" bIns="904307" numCol="1" spcCol="1270" anchor="b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anose="020B0604020202020204" pitchFamily="34" charset="0"/>
                  <a:ea typeface="Batang" pitchFamily="18" charset="-127"/>
                  <a:cs typeface="Arial" panose="020B0604020202020204" pitchFamily="34" charset="0"/>
                </a:rPr>
                <a:t> </a:t>
              </a: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b="1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Średnie przedsiębiorstwa</a:t>
              </a:r>
            </a:p>
            <a:p>
              <a:pPr marL="285750" indent="-28575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zatrudnienie&lt;250 osób</a:t>
              </a: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oraz </a:t>
              </a:r>
            </a:p>
            <a:p>
              <a:pPr marL="285750" indent="-28575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roczny obrót</a:t>
              </a: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 ≤  50 mln EUR</a:t>
              </a: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lub</a:t>
              </a:r>
            </a:p>
            <a:p>
              <a:pPr marL="285750" indent="-28575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całkowity bilans roczny</a:t>
              </a:r>
            </a:p>
            <a:p>
              <a:pPr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600" dirty="0">
                  <a:solidFill>
                    <a:prstClr val="black"/>
                  </a:solidFill>
                  <a:latin typeface="Arial" pitchFamily="34" charset="0"/>
                  <a:ea typeface="Batang" pitchFamily="18" charset="-127"/>
                  <a:cs typeface="Arial" pitchFamily="34" charset="0"/>
                </a:rPr>
                <a:t> ≤  43 mln EUR </a:t>
              </a:r>
            </a:p>
          </p:txBody>
        </p:sp>
        <p:sp>
          <p:nvSpPr>
            <p:cNvPr id="10" name="Strzałka w lewo i prawo 9"/>
            <p:cNvSpPr/>
            <p:nvPr/>
          </p:nvSpPr>
          <p:spPr>
            <a:xfrm>
              <a:off x="591384" y="1692069"/>
              <a:ext cx="56391" cy="45721"/>
            </a:xfrm>
            <a:prstGeom prst="leftRightArrow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11" name="Obraz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8969" y="6219243"/>
            <a:ext cx="5760720" cy="488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5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05418537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Obraz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8" y="119553"/>
            <a:ext cx="8808712" cy="6587702"/>
          </a:xfrm>
          <a:prstGeom prst="rect">
            <a:avLst/>
          </a:prstGeom>
        </p:spPr>
      </p:pic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711459912"/>
              </p:ext>
            </p:extLst>
          </p:nvPr>
        </p:nvGraphicFramePr>
        <p:xfrm>
          <a:off x="1106679" y="978195"/>
          <a:ext cx="7449879" cy="4901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Prostokąt 5"/>
          <p:cNvSpPr/>
          <p:nvPr/>
        </p:nvSpPr>
        <p:spPr>
          <a:xfrm>
            <a:off x="6366617" y="169380"/>
            <a:ext cx="26064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16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Status przedsiębiorstwa</a:t>
            </a:r>
            <a:endParaRPr lang="pl-PL" sz="1600" u="sng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22" name="Obraz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4" name="Obraz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Prostokąt 1"/>
          <p:cNvSpPr/>
          <p:nvPr/>
        </p:nvSpPr>
        <p:spPr>
          <a:xfrm>
            <a:off x="2119820" y="445251"/>
            <a:ext cx="6686446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pl-PL" sz="800" b="1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r>
              <a:rPr lang="pl-PL" b="1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Liczba osób zatrudnionych - Roczne Jednostki Pracy (RJP)</a:t>
            </a:r>
            <a:endParaRPr lang="pl-PL" b="1" dirty="0"/>
          </a:p>
        </p:txBody>
      </p:sp>
      <p:pic>
        <p:nvPicPr>
          <p:cNvPr id="9" name="Obraz 8" descr="cid:image002.jpg@01D56C83.D9744910"/>
          <p:cNvPicPr/>
          <p:nvPr/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936" y="6010717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Obraz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40543"/>
            <a:ext cx="8994297" cy="685800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6366617" y="169380"/>
            <a:ext cx="26064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16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Status przedsiębiorstwa</a:t>
            </a:r>
            <a:endParaRPr lang="pl-PL" sz="1600" u="sng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13" name="Prostokąt 12"/>
          <p:cNvSpPr/>
          <p:nvPr/>
        </p:nvSpPr>
        <p:spPr>
          <a:xfrm>
            <a:off x="6238430" y="1264776"/>
            <a:ext cx="964890" cy="656791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22" name="Obraz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24" name="Strzałka w prawo 23"/>
          <p:cNvSpPr/>
          <p:nvPr/>
        </p:nvSpPr>
        <p:spPr>
          <a:xfrm>
            <a:off x="2324456" y="478564"/>
            <a:ext cx="6409347" cy="2271005"/>
          </a:xfrm>
          <a:prstGeom prst="rightArrow">
            <a:avLst/>
          </a:pr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pl-PL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5" name="Diagram 24"/>
          <p:cNvGraphicFramePr/>
          <p:nvPr>
            <p:extLst>
              <p:ext uri="{D42A27DB-BD31-4B8C-83A1-F6EECF244321}">
                <p14:modId xmlns:p14="http://schemas.microsoft.com/office/powerpoint/2010/main" val="2803748568"/>
              </p:ext>
            </p:extLst>
          </p:nvPr>
        </p:nvGraphicFramePr>
        <p:xfrm>
          <a:off x="1106679" y="2484407"/>
          <a:ext cx="8438973" cy="37112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6" name="Diagram 25"/>
          <p:cNvGraphicFramePr/>
          <p:nvPr>
            <p:extLst>
              <p:ext uri="{D42A27DB-BD31-4B8C-83A1-F6EECF244321}">
                <p14:modId xmlns:p14="http://schemas.microsoft.com/office/powerpoint/2010/main" val="225469009"/>
              </p:ext>
            </p:extLst>
          </p:nvPr>
        </p:nvGraphicFramePr>
        <p:xfrm>
          <a:off x="239281" y="3334076"/>
          <a:ext cx="9738775" cy="2786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27" name="Diagram 26"/>
          <p:cNvGraphicFramePr/>
          <p:nvPr>
            <p:extLst>
              <p:ext uri="{D42A27DB-BD31-4B8C-83A1-F6EECF244321}">
                <p14:modId xmlns:p14="http://schemas.microsoft.com/office/powerpoint/2010/main" val="2457660613"/>
              </p:ext>
            </p:extLst>
          </p:nvPr>
        </p:nvGraphicFramePr>
        <p:xfrm>
          <a:off x="-139018" y="1960255"/>
          <a:ext cx="9421241" cy="24173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28" name="pole tekstowe 27"/>
          <p:cNvSpPr txBox="1"/>
          <p:nvPr/>
        </p:nvSpPr>
        <p:spPr>
          <a:xfrm>
            <a:off x="2414425" y="1252369"/>
            <a:ext cx="5977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PAMIĘTAJ !</a:t>
            </a:r>
          </a:p>
          <a:p>
            <a:r>
              <a:rPr lang="pl-PL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USTALAJĄC STATUS PRZEDSIĘBIORSTWA UWZGLĘDNIJ  ZAPISY  ZAŁĄCZNIKA  NR 1 DO ROZPORZĄDZENIA KOMISJI (UE) NR 651/2014 z dnia 17 czerwca 2014 r. </a:t>
            </a:r>
          </a:p>
        </p:txBody>
      </p:sp>
      <p:pic>
        <p:nvPicPr>
          <p:cNvPr id="14" name="Obraz 8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pole tekstowe 1"/>
          <p:cNvSpPr txBox="1"/>
          <p:nvPr/>
        </p:nvSpPr>
        <p:spPr>
          <a:xfrm>
            <a:off x="5852979" y="2577583"/>
            <a:ext cx="160011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1500" dirty="0">
                <a:latin typeface="Arial" panose="020B0604020202020204" pitchFamily="34" charset="0"/>
                <a:cs typeface="Arial" panose="020B0604020202020204" pitchFamily="34" charset="0"/>
              </a:rPr>
              <a:t>udział w kapitale</a:t>
            </a:r>
          </a:p>
          <a:p>
            <a:pPr algn="ctr"/>
            <a:r>
              <a:rPr lang="pl-PL" sz="1500" dirty="0">
                <a:latin typeface="Arial" panose="020B0604020202020204" pitchFamily="34" charset="0"/>
                <a:cs typeface="Arial" panose="020B0604020202020204" pitchFamily="34" charset="0"/>
              </a:rPr>
              <a:t>od 25 do 50 %</a:t>
            </a:r>
          </a:p>
        </p:txBody>
      </p:sp>
      <p:sp>
        <p:nvSpPr>
          <p:cNvPr id="3" name="Prostokąt 2"/>
          <p:cNvSpPr/>
          <p:nvPr/>
        </p:nvSpPr>
        <p:spPr>
          <a:xfrm>
            <a:off x="6024506" y="5557284"/>
            <a:ext cx="160011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l-PL" sz="1500" dirty="0">
                <a:latin typeface="Arial" panose="020B0604020202020204" pitchFamily="34" charset="0"/>
                <a:cs typeface="Arial" panose="020B0604020202020204" pitchFamily="34" charset="0"/>
              </a:rPr>
              <a:t>udział w kapitale</a:t>
            </a:r>
          </a:p>
          <a:p>
            <a:pPr algn="ctr"/>
            <a:r>
              <a:rPr lang="pl-PL" sz="1500" dirty="0">
                <a:latin typeface="Arial" panose="020B0604020202020204" pitchFamily="34" charset="0"/>
                <a:cs typeface="Arial" panose="020B0604020202020204" pitchFamily="34" charset="0"/>
              </a:rPr>
              <a:t>powyżej 50 %</a:t>
            </a:r>
          </a:p>
        </p:txBody>
      </p:sp>
      <p:pic>
        <p:nvPicPr>
          <p:cNvPr id="15" name="Obraz 14" descr="cid:image002.jpg@01D56C83.D9744910"/>
          <p:cNvPicPr/>
          <p:nvPr/>
        </p:nvPicPr>
        <p:blipFill>
          <a:blip r:embed="rId20" r:link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346" y="6265900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6439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8546"/>
            <a:ext cx="8994297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6699902" y="153825"/>
            <a:ext cx="223045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Zasady finansowania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276921057"/>
              </p:ext>
            </p:extLst>
          </p:nvPr>
        </p:nvGraphicFramePr>
        <p:xfrm>
          <a:off x="1353871" y="793976"/>
          <a:ext cx="7215971" cy="5224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Obraz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 descr="cid:image002.jpg@01D56C83.D9744910"/>
          <p:cNvPicPr/>
          <p:nvPr/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774" y="6138309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5990601" y="153825"/>
            <a:ext cx="293975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Źródła finansowania projektu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640231521"/>
              </p:ext>
            </p:extLst>
          </p:nvPr>
        </p:nvGraphicFramePr>
        <p:xfrm>
          <a:off x="974220" y="974219"/>
          <a:ext cx="7956132" cy="52450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" name="Obraz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0" name="Obraz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 descr="cid:image002.jpg@01D56C83.D9744910"/>
          <p:cNvPicPr/>
          <p:nvPr/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876" y="6148942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3153398" y="153825"/>
            <a:ext cx="577695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Termin realizacji projektu  / ramy czasowe kwalifikowalności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003794997"/>
              </p:ext>
            </p:extLst>
          </p:nvPr>
        </p:nvGraphicFramePr>
        <p:xfrm>
          <a:off x="897309" y="2376573"/>
          <a:ext cx="8033045" cy="38288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Objaśnienie ze strzałką w dół 6"/>
          <p:cNvSpPr/>
          <p:nvPr/>
        </p:nvSpPr>
        <p:spPr>
          <a:xfrm>
            <a:off x="2016808" y="476991"/>
            <a:ext cx="6323887" cy="1723950"/>
          </a:xfrm>
          <a:prstGeom prst="downArrowCallou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pl-PL" sz="1200" b="1" dirty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  <a:p>
            <a:pPr lvl="0" algn="ctr"/>
            <a:endParaRPr lang="pl-PL" sz="1300" b="1" dirty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  <a:p>
            <a:pPr algn="ctr">
              <a:lnSpc>
                <a:spcPct val="120000"/>
              </a:lnSpc>
            </a:pPr>
            <a:r>
              <a:rPr lang="pl-PL" sz="13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Rozpoczęcie realizacji projektu to podjęcie jakichkolwiek działań w ramach projektu, w tym zakup gruntu lub rozpoczęcie prac. Może nastąpić najwcześniej w dniu następującym po dniu złożenia </a:t>
            </a:r>
            <a:br>
              <a:rPr lang="pl-PL" sz="13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</a:br>
            <a:r>
              <a:rPr lang="pl-PL" sz="13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pisemnego wniosku o przyznanie pomocy</a:t>
            </a:r>
            <a:r>
              <a:rPr lang="pl-PL" sz="1200" dirty="0"/>
              <a:t> .</a:t>
            </a:r>
          </a:p>
          <a:p>
            <a:pPr algn="ctr"/>
            <a:endParaRPr lang="pl-PL" sz="1200" b="1" dirty="0">
              <a:solidFill>
                <a:schemeClr val="tx1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1" name="Obraz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 descr="cid:image002.jpg@01D56C83.D9744910"/>
          <p:cNvPicPr/>
          <p:nvPr/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243" y="6191471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8546"/>
            <a:ext cx="8994297" cy="6858000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3161944" y="153825"/>
            <a:ext cx="576841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Termin realizacji projektu  / ramy czasowe kwalifikowalności</a:t>
            </a:r>
          </a:p>
        </p:txBody>
      </p:sp>
      <p:sp>
        <p:nvSpPr>
          <p:cNvPr id="8" name="Strzałka w dół 7"/>
          <p:cNvSpPr/>
          <p:nvPr/>
        </p:nvSpPr>
        <p:spPr>
          <a:xfrm>
            <a:off x="1794615" y="811851"/>
            <a:ext cx="5797032" cy="3785786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1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  <a:p>
            <a:pPr algn="ctr"/>
            <a:r>
              <a:rPr lang="pl-PL" sz="1300" b="1" u="sng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Zakończenie realizacji projektu</a:t>
            </a:r>
          </a:p>
          <a:p>
            <a:pPr algn="ctr"/>
            <a:endParaRPr lang="pl-PL" sz="12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lvl="0" algn="ctr">
              <a:lnSpc>
                <a:spcPct val="120000"/>
              </a:lnSpc>
              <a:spcAft>
                <a:spcPts val="600"/>
              </a:spcAft>
            </a:pPr>
            <a:r>
              <a:rPr lang="pl-PL" sz="11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 </a:t>
            </a:r>
            <a:r>
              <a:rPr lang="pl-PL" sz="12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- data podpisania ostatniego protokołu potwierdzającego odbiór, </a:t>
            </a:r>
          </a:p>
          <a:p>
            <a:pPr algn="ctr">
              <a:lnSpc>
                <a:spcPct val="120000"/>
              </a:lnSpc>
              <a:spcAft>
                <a:spcPts val="600"/>
              </a:spcAft>
              <a:buFontTx/>
              <a:buChar char="-"/>
            </a:pPr>
            <a:r>
              <a:rPr lang="pl-PL" sz="12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 data później uzyskanego/wystawionego dokumentu związanego </a:t>
            </a:r>
            <a:br>
              <a:rPr lang="pl-PL" sz="12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</a:br>
            <a:r>
              <a:rPr lang="pl-PL" sz="12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z zakończeniem prac lub </a:t>
            </a:r>
          </a:p>
          <a:p>
            <a:pPr lvl="0" algn="ctr">
              <a:lnSpc>
                <a:spcPct val="120000"/>
              </a:lnSpc>
              <a:buFontTx/>
              <a:buChar char="-"/>
            </a:pPr>
            <a:r>
              <a:rPr lang="pl-PL" sz="12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 data poniesienia ostatniego wydatku w ramach projektu, </a:t>
            </a:r>
            <a:br>
              <a:rPr lang="pl-PL" sz="12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</a:br>
            <a:r>
              <a:rPr lang="pl-PL" sz="12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w zależności </a:t>
            </a:r>
            <a:br>
              <a:rPr lang="pl-PL" sz="12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</a:br>
            <a:r>
              <a:rPr lang="pl-PL" sz="12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od tego co nastąpiło później. </a:t>
            </a:r>
          </a:p>
          <a:p>
            <a:pPr lvl="0" algn="ctr"/>
            <a:endParaRPr lang="pl-PL" sz="12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algn="ctr"/>
            <a:r>
              <a:rPr lang="pl-PL" sz="12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Projekt musi zakończyć się do:</a:t>
            </a:r>
          </a:p>
          <a:p>
            <a:pPr algn="ctr"/>
            <a:endParaRPr lang="pl-PL" sz="11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algn="ctr"/>
            <a:r>
              <a:rPr lang="pl-PL" sz="14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 </a:t>
            </a:r>
            <a:r>
              <a:rPr lang="pl-PL" sz="1400" b="1" u="sng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31 GRUDNIA 2023 r.</a:t>
            </a:r>
          </a:p>
        </p:txBody>
      </p:sp>
      <p:pic>
        <p:nvPicPr>
          <p:cNvPr id="64515" name="Picture 3" descr="C:\Users\rkrzaczkowska\Desktop\do prezentacji\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58792" y="4845465"/>
            <a:ext cx="1268678" cy="1176113"/>
          </a:xfrm>
          <a:prstGeom prst="rect">
            <a:avLst/>
          </a:prstGeom>
          <a:noFill/>
        </p:spPr>
      </p:pic>
      <p:pic>
        <p:nvPicPr>
          <p:cNvPr id="10" name="Obraz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1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 descr="cid:image002.jpg@01D56C83.D9744910"/>
          <p:cNvPicPr/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141" y="6138309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804097110"/>
              </p:ext>
            </p:extLst>
          </p:nvPr>
        </p:nvGraphicFramePr>
        <p:xfrm>
          <a:off x="363470" y="1584251"/>
          <a:ext cx="8566761" cy="4628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1" name="Diagram 10"/>
          <p:cNvGraphicFramePr/>
          <p:nvPr/>
        </p:nvGraphicFramePr>
        <p:xfrm>
          <a:off x="3088256" y="608766"/>
          <a:ext cx="5391510" cy="1164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12" name="Obraz 8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6008593" y="279946"/>
            <a:ext cx="24652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6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Wydatki kwalifikowalne</a:t>
            </a:r>
            <a:endParaRPr lang="pl-PL" sz="1600" dirty="0"/>
          </a:p>
        </p:txBody>
      </p:sp>
      <p:pic>
        <p:nvPicPr>
          <p:cNvPr id="10" name="Obraz 9" descr="cid:image002.jpg@01D56C83.D9744910"/>
          <p:cNvPicPr/>
          <p:nvPr/>
        </p:nvPicPr>
        <p:blipFill>
          <a:blip r:embed="rId15" r:link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876" y="621273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8546"/>
            <a:ext cx="8994297" cy="6858000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3161944" y="153825"/>
            <a:ext cx="576841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Wydatki niekwalifikowalne</a:t>
            </a: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1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Prostokąt 1"/>
          <p:cNvSpPr/>
          <p:nvPr/>
        </p:nvSpPr>
        <p:spPr>
          <a:xfrm>
            <a:off x="798888" y="1444388"/>
            <a:ext cx="8047399" cy="487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wydatki poniesione na poziomie wyższym niż wynika to z ograniczeń wskazanych w limitach wydatków kwalifikowalnych (tj. na nabycie nieruchomości),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zakup środka trwałego niezwiązanego trwale z celami projektu (środek trwały nie może być zakupiony w ramach projektu, a następnie po jego zakończeniu wykorzystywany do innych celów), 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prowizje pobierane w ramach operacji wymiany walut,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odsetki od zadłużenia,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koszty pożyczki lub kredytu zaciągniętego na prefinansowanie dotacji .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kary i grzywny,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rozliczenie notą obciążeniową zakupu środka trwałego będącego własnością beneficjenta lub prawa przysługującego beneficjentowi,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koszty postępowania sądowego, wydatki związane z przygotowaniem i obsługą prawną spraw sądowych oraz wydatki poniesione na funkcjonowanie komisji rozjemczych,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wydatki poniesione na zakup używanego środka trwałego, który był w ciągu 7 lat wstecz (w przypadku nieruchomości 10 lat) współfinansowany ze środków unijnych lub z dotacji krajowych,,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podatek VAT, 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pl-P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pl-PL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Obraz 7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48941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1599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13" y="0"/>
            <a:ext cx="9144000" cy="6858000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497476" y="1718550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948" y="194086"/>
            <a:ext cx="1939526" cy="833815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497476" y="1668697"/>
            <a:ext cx="8269817" cy="76015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506413" y="2440688"/>
            <a:ext cx="874391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pl-PL" sz="3400" b="1" dirty="0">
                <a:solidFill>
                  <a:schemeClr val="tx2">
                    <a:lumMod val="75000"/>
                  </a:schemeClr>
                </a:solidFill>
                <a:latin typeface="TitilliumText25L" pitchFamily="50" charset="-18"/>
              </a:rPr>
              <a:t>Główne założenia konkursu</a:t>
            </a: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1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2126" y="0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750" y="592233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68839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8546"/>
            <a:ext cx="8994297" cy="6858000"/>
          </a:xfrm>
          <a:prstGeom prst="rect">
            <a:avLst/>
          </a:prstGeom>
        </p:spPr>
      </p:pic>
      <p:sp>
        <p:nvSpPr>
          <p:cNvPr id="3" name="Prostokąt 2"/>
          <p:cNvSpPr/>
          <p:nvPr/>
        </p:nvSpPr>
        <p:spPr>
          <a:xfrm>
            <a:off x="2704744" y="476990"/>
            <a:ext cx="57684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16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Wydatki niekwalifikowalne</a:t>
            </a: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1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Prostokąt 1"/>
          <p:cNvSpPr/>
          <p:nvPr/>
        </p:nvSpPr>
        <p:spPr>
          <a:xfrm>
            <a:off x="798888" y="1444388"/>
            <a:ext cx="8047399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pl-P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zakup lokali mieszkalnych,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inne niż część kapitałowa raty leasingowej wydatki związane z umową leasingu finansowego,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transakcje dokonane w gotówce, których wartość przekracza równowartość kwoty, o której mowa w art. 19 ustawy z dnia 6 marca 2018 r. Prawo przedsiębiorców,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wydatki związane z czynnością techniczną polegającą na wypełnieniu formularza wniosku o dofinansowanie projektu wraz z załącznikami,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premia dla współautora wniosku o dofinansowanie opracowującego np. studium wykonalności,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zakup wyposażenia niebędącego środkiem trwałym,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wydatki poniesione na ubezpieczenia nieobowiązkowe,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amortyzacja,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wydatek na zakup usług doradczych związanych z przygotowaniem i realizacją projektu,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wydatki związane z promocją projektu, 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opłaty bankowe związane z realizacją projektu,</a:t>
            </a:r>
          </a:p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wydatek na ustanowienie zabezpieczenia realizacji projektu,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wydatek na zakup usług szkoleniowych.</a:t>
            </a:r>
          </a:p>
        </p:txBody>
      </p:sp>
      <p:pic>
        <p:nvPicPr>
          <p:cNvPr id="8" name="Obraz 7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71434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13" y="0"/>
            <a:ext cx="9144000" cy="6858000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497476" y="1718550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948" y="194086"/>
            <a:ext cx="1939526" cy="833815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497476" y="1668697"/>
            <a:ext cx="8269817" cy="76015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506413" y="2440688"/>
            <a:ext cx="874391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endParaRPr lang="pl-PL" sz="1600" b="1" dirty="0">
              <a:solidFill>
                <a:schemeClr val="tx2">
                  <a:lumMod val="75000"/>
                </a:schemeClr>
              </a:solidFill>
              <a:latin typeface="TitilliumText25L" pitchFamily="50" charset="-18"/>
            </a:endParaRPr>
          </a:p>
          <a:p>
            <a:pPr marL="342900" indent="-342900" algn="ctr"/>
            <a:r>
              <a:rPr lang="pl-PL" sz="3600" b="1" dirty="0">
                <a:solidFill>
                  <a:schemeClr val="tx2">
                    <a:lumMod val="75000"/>
                  </a:schemeClr>
                </a:solidFill>
                <a:latin typeface="TitilliumText25L" pitchFamily="50" charset="-18"/>
              </a:rPr>
              <a:t>Procedura wyboru projektów </a:t>
            </a:r>
          </a:p>
          <a:p>
            <a:pPr marL="342900" indent="-342900" algn="ctr"/>
            <a:endParaRPr lang="pl-PL" sz="3600" b="1" dirty="0">
              <a:solidFill>
                <a:schemeClr val="tx2">
                  <a:lumMod val="75000"/>
                </a:schemeClr>
              </a:solidFill>
              <a:latin typeface="TitilliumText25L" pitchFamily="50" charset="-18"/>
            </a:endParaRP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1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2126" y="0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801" y="5999723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829677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5725682" y="153825"/>
            <a:ext cx="320467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INFORMACJE O NABORZE</a:t>
            </a: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898855431"/>
              </p:ext>
            </p:extLst>
          </p:nvPr>
        </p:nvGraphicFramePr>
        <p:xfrm>
          <a:off x="405845" y="1640228"/>
          <a:ext cx="8097220" cy="29659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4" name="Picture 2" descr="C:\Users\bkuza\Desktop\indeksjhyujytjy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22098" y="4524106"/>
            <a:ext cx="5175849" cy="1381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Obraz 8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 descr="cid:image002.jpg@01D56C83.D9744910"/>
          <p:cNvPicPr/>
          <p:nvPr/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076" y="6047931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95894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470019" y="1619794"/>
            <a:ext cx="83577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sz="2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412512" y="301927"/>
            <a:ext cx="429555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dirty="0">
                <a:latin typeface="Arial" pitchFamily="34" charset="0"/>
                <a:cs typeface="Arial" pitchFamily="34" charset="0"/>
              </a:rPr>
              <a:t>Ocena projektów – informacje ogólne</a:t>
            </a:r>
            <a:endParaRPr lang="pl-PL" sz="1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596214" y="925810"/>
            <a:ext cx="8050138" cy="5332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u="sng" dirty="0">
                <a:latin typeface="Arial" pitchFamily="34" charset="0"/>
                <a:cs typeface="Arial" pitchFamily="34" charset="0"/>
              </a:rPr>
              <a:t>Ocena projektów</a:t>
            </a:r>
            <a:endParaRPr lang="pl-PL" u="sng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ctr"/>
            <a:endParaRPr lang="pl-PL" sz="11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ctr"/>
            <a:r>
              <a:rPr lang="pl-PL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Warunki formalne</a:t>
            </a:r>
          </a:p>
          <a:p>
            <a:pPr algn="ctr"/>
            <a:endParaRPr lang="pl-PL" sz="19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ctr">
              <a:buFont typeface="Wingdings" pitchFamily="2" charset="2"/>
              <a:buChar char="Ø"/>
            </a:pPr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ctr"/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  <a:cs typeface="Arial" pitchFamily="34" charset="0"/>
            </a:endParaRPr>
          </a:p>
          <a:p>
            <a:pPr algn="ctr"/>
            <a:r>
              <a:rPr lang="pl-PL" dirty="0">
                <a:solidFill>
                  <a:schemeClr val="tx2">
                    <a:lumMod val="75000"/>
                  </a:schemeClr>
                </a:solidFill>
                <a:latin typeface="TitilliumText25L"/>
                <a:cs typeface="Arial" pitchFamily="34" charset="0"/>
              </a:rPr>
              <a:t>Kryteria wyboru projektów </a:t>
            </a:r>
            <a:br>
              <a:rPr lang="pl-PL" sz="1600" dirty="0">
                <a:solidFill>
                  <a:schemeClr val="tx2">
                    <a:lumMod val="75000"/>
                  </a:schemeClr>
                </a:solidFill>
                <a:latin typeface="TitilliumText25L"/>
                <a:cs typeface="Arial" pitchFamily="34" charset="0"/>
              </a:rPr>
            </a:br>
            <a:r>
              <a:rPr lang="pl-PL" sz="1600" dirty="0">
                <a:solidFill>
                  <a:schemeClr val="tx2">
                    <a:lumMod val="75000"/>
                  </a:schemeClr>
                </a:solidFill>
                <a:latin typeface="TitilliumText25L"/>
                <a:cs typeface="Arial" pitchFamily="34" charset="0"/>
              </a:rPr>
              <a:t>(załącznik nr 2 do regulaminu konkursu)</a:t>
            </a:r>
            <a:endParaRPr lang="pl-PL" sz="12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pl-PL" sz="8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l-PL" sz="1400" dirty="0">
                <a:latin typeface="Arial" pitchFamily="34" charset="0"/>
                <a:cs typeface="Arial" pitchFamily="34" charset="0"/>
              </a:rPr>
              <a:t>Pozytywna weryfikacja spełnienia warunków formalnych warunkuje przekazanie projektu do pozostałych etapów oceny</a:t>
            </a:r>
          </a:p>
          <a:p>
            <a:pPr algn="just"/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spcAft>
                <a:spcPts val="300"/>
              </a:spcAft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Ocena projektów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pod względem spełnienia kryteriów wyboru projektów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podzielona jest na trzy części: </a:t>
            </a:r>
          </a:p>
          <a:p>
            <a:pPr>
              <a:spcAft>
                <a:spcPts val="300"/>
              </a:spcAft>
            </a:pPr>
            <a:r>
              <a:rPr lang="pl-PL" sz="1400" b="1" dirty="0">
                <a:latin typeface="Arial" pitchFamily="34" charset="0"/>
                <a:cs typeface="Arial" pitchFamily="34" charset="0"/>
              </a:rPr>
              <a:t>- ocena wstępna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Aft>
                <a:spcPts val="300"/>
              </a:spcAft>
            </a:pPr>
            <a:r>
              <a:rPr lang="pl-PL" sz="1400" b="1" dirty="0">
                <a:latin typeface="Arial" pitchFamily="34" charset="0"/>
                <a:cs typeface="Arial" pitchFamily="34" charset="0"/>
              </a:rPr>
              <a:t>- ocena merytoryczna I stopnia</a:t>
            </a:r>
          </a:p>
          <a:p>
            <a:r>
              <a:rPr lang="pl-PL" sz="1400" b="1" dirty="0">
                <a:latin typeface="Arial" pitchFamily="34" charset="0"/>
                <a:cs typeface="Arial" pitchFamily="34" charset="0"/>
              </a:rPr>
              <a:t>- ocena merytoryczna II stopnia</a:t>
            </a:r>
          </a:p>
          <a:p>
            <a:endParaRPr lang="pl-PL" sz="14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400" dirty="0">
                <a:latin typeface="Arial" pitchFamily="34" charset="0"/>
                <a:cs typeface="Arial" pitchFamily="34" charset="0"/>
              </a:rPr>
              <a:t>Warunkiem przekazania projektu do kolejnej części oceny jest spełnienie wszystkich kryteriów wyboru w ramach poprzedniej części oceny. </a:t>
            </a:r>
          </a:p>
          <a:p>
            <a:pPr algn="just"/>
            <a:r>
              <a:rPr lang="pl-PL" sz="1900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553" y="0"/>
            <a:ext cx="1642454" cy="127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 descr="cid:image002.jpg@01D56C83.D9744910"/>
          <p:cNvPicPr/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166" y="5999723"/>
            <a:ext cx="6619875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trzałka w dół 3"/>
          <p:cNvSpPr/>
          <p:nvPr/>
        </p:nvSpPr>
        <p:spPr>
          <a:xfrm>
            <a:off x="4420381" y="1793875"/>
            <a:ext cx="401804" cy="6556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5725682" y="146050"/>
            <a:ext cx="320467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Kryteria wyboru projektów</a:t>
            </a:r>
          </a:p>
        </p:txBody>
      </p:sp>
      <p:pic>
        <p:nvPicPr>
          <p:cNvPr id="12" name="Obraz 1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58969" y="6337662"/>
            <a:ext cx="5760720" cy="488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4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0975" y="0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" name="Tabe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942664"/>
              </p:ext>
            </p:extLst>
          </p:nvPr>
        </p:nvGraphicFramePr>
        <p:xfrm>
          <a:off x="224172" y="1354247"/>
          <a:ext cx="8834768" cy="4983415"/>
        </p:xfrm>
        <a:graphic>
          <a:graphicData uri="http://schemas.openxmlformats.org/drawingml/2006/table">
            <a:tbl>
              <a:tblPr/>
              <a:tblGrid>
                <a:gridCol w="8909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130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5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51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600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b="1" dirty="0">
                          <a:latin typeface="Arial"/>
                          <a:ea typeface="Calibri"/>
                          <a:cs typeface="Times New Roman"/>
                        </a:rPr>
                        <a:t>OCENA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b="1" dirty="0">
                          <a:latin typeface="Arial"/>
                          <a:ea typeface="Calibri"/>
                          <a:cs typeface="Times New Roman"/>
                        </a:rPr>
                        <a:t>KRYTERIUM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b="1" dirty="0">
                          <a:latin typeface="Arial"/>
                          <a:ea typeface="Calibri"/>
                          <a:cs typeface="Times New Roman"/>
                        </a:rPr>
                        <a:t>PŁASZCZYZNA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b="1">
                          <a:latin typeface="Arial"/>
                          <a:ea typeface="Calibri"/>
                          <a:cs typeface="Times New Roman"/>
                        </a:rPr>
                        <a:t>OCENIAJĄCY</a:t>
                      </a:r>
                      <a:endParaRPr lang="pl-PL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773">
                <a:tc rowSpan="1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latin typeface="Arial"/>
                          <a:ea typeface="Calibri"/>
                          <a:cs typeface="Times New Roman"/>
                        </a:rPr>
                        <a:t>Wstępna</a:t>
                      </a:r>
                      <a:endParaRPr lang="pl-PL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1.1 Zgodność z celem szczegółowym i rezultatami priorytetu inwestycyjnego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dopuszczalności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latin typeface="Arial"/>
                          <a:ea typeface="Calibri"/>
                          <a:cs typeface="Times New Roman"/>
                        </a:rPr>
                        <a:t>Pracownik</a:t>
                      </a:r>
                      <a:endParaRPr lang="pl-PL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1.2 Zgodność z typami projektów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dopuszczalności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1.3 Kwalifikowalność projektu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dopuszczalności 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527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1.4 Zgodność z obszarem (terytorialnie) objętym wsparciem w ramach Programu 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dopuszczalności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1.6 Zgodność z zasadami horyzontalnymi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dopuszczalności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1.7 Kwalifikowalność Wnioskodawcy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dopuszczalności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50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1.8 Zgodność z wymogami pomocy publicznej/pomocy de minimis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dopuszczalności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1.10 Trwałość projektu 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dopuszczalności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736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2.1 Możliwość oceny merytorycznej wniosku 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administracyjności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736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2.5 Poprawność okresu realizacji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administracyjności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 dirty="0"/>
                    </a:p>
                  </a:txBody>
                  <a:tcPr marL="32522" marR="32522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1498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1.11 Zgodność ze Strategią Zintegrowanych Inwestycji Terytorialnych dla KKBOF</a:t>
                      </a: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dopuszczalności</a:t>
                      </a: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l-PL" sz="105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Pracownik IP ZIT</a:t>
                      </a:r>
                    </a:p>
                  </a:txBody>
                  <a:tcPr marL="32522" marR="32522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8234">
                <a:tc rowSpan="1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latin typeface="Arial"/>
                          <a:ea typeface="Calibri"/>
                          <a:cs typeface="Times New Roman"/>
                        </a:rPr>
                        <a:t>Merytoryczna</a:t>
                      </a:r>
                      <a:r>
                        <a:rPr lang="pl-PL" sz="1050" baseline="0" dirty="0"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br>
                        <a:rPr lang="pl-PL" sz="1050" baseline="0" dirty="0">
                          <a:latin typeface="Arial"/>
                          <a:ea typeface="Calibri"/>
                          <a:cs typeface="Times New Roman"/>
                        </a:rPr>
                      </a:br>
                      <a:r>
                        <a:rPr lang="pl-PL" sz="1050" dirty="0">
                          <a:latin typeface="Arial"/>
                          <a:ea typeface="Calibri"/>
                          <a:cs typeface="Times New Roman"/>
                        </a:rPr>
                        <a:t>I stopnia</a:t>
                      </a:r>
                      <a:endParaRPr lang="pl-PL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1.5 Zasadność realizacji projektu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dopuszczalności 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latin typeface="Arial"/>
                          <a:ea typeface="Calibri"/>
                          <a:cs typeface="Times New Roman"/>
                        </a:rPr>
                        <a:t>Pracownik/Ekspert</a:t>
                      </a:r>
                      <a:endParaRPr lang="pl-PL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494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1.9 Gotowość do uruchomienia funkcjonowania infrastruktury po zakończeniu projektu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dopuszczalności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736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2.1 Możliwość oceny merytorycznej wniosku 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administracyjności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736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2.2 Zgodność z kwalifikowalnością wydatków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administracyjności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736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2.3 Intensywność wsparcia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administracyjności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736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2.4 Prawidłowość pomocy publicznej/de </a:t>
                      </a:r>
                      <a:r>
                        <a:rPr lang="pl-PL" sz="1100" dirty="0" err="1">
                          <a:latin typeface="Arial"/>
                          <a:ea typeface="Calibri"/>
                          <a:cs typeface="Times New Roman"/>
                        </a:rPr>
                        <a:t>minimis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administracyjności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114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Times New Roman"/>
                          <a:cs typeface="Times New Roman"/>
                        </a:rPr>
                        <a:t>3.1 Zgodność z przepisami prawa krajowego i unijnego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wykonalności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3.2 Zdolność finansowa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wykonalności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3.3 Zdolność operacyjna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wykonalności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3.4 Wykonalność techniczna/technologiczna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wykonalności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3.5 Opłacalność realizacji projektu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wykonalności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60005"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50" dirty="0">
                          <a:latin typeface="Arial"/>
                          <a:ea typeface="Calibri"/>
                          <a:cs typeface="Times New Roman"/>
                        </a:rPr>
                        <a:t>Merytoryczna II stopnia</a:t>
                      </a:r>
                      <a:endParaRPr lang="pl-PL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Times New Roman"/>
                          <a:cs typeface="Times New Roman"/>
                        </a:rPr>
                        <a:t>4.1 Odpowiedniość/ Adekwatność/ Trafność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jakości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5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Pracownik IP ZIT</a:t>
                      </a:r>
                      <a:endParaRPr lang="pl-PL" sz="500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Times New Roman"/>
                          <a:cs typeface="Times New Roman"/>
                        </a:rPr>
                        <a:t>4.2 Skuteczność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jakości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latin typeface="Arial"/>
                          <a:ea typeface="Calibri"/>
                          <a:cs typeface="Times New Roman"/>
                        </a:rPr>
                        <a:t>Ekspert</a:t>
                      </a:r>
                      <a:endParaRPr lang="pl-PL" sz="105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Calibri"/>
                          <a:cs typeface="Times New Roman"/>
                        </a:rPr>
                        <a:t>4.3 Efektywność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jakości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Times New Roman"/>
                          <a:cs typeface="Times New Roman"/>
                        </a:rPr>
                        <a:t>4.4 Użyteczność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jakości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5823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latin typeface="Arial"/>
                          <a:ea typeface="Times New Roman"/>
                          <a:cs typeface="Times New Roman"/>
                        </a:rPr>
                        <a:t>4.5 Trwałość</a:t>
                      </a:r>
                      <a:endParaRPr lang="pl-PL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dirty="0">
                          <a:latin typeface="Arial"/>
                          <a:ea typeface="Calibri"/>
                          <a:cs typeface="Times New Roman"/>
                        </a:rPr>
                        <a:t>jakości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522" marR="3252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</a:tbl>
          </a:graphicData>
        </a:graphic>
      </p:graphicFrame>
      <p:sp>
        <p:nvSpPr>
          <p:cNvPr id="5" name="Prostokąt 4"/>
          <p:cNvSpPr/>
          <p:nvPr/>
        </p:nvSpPr>
        <p:spPr>
          <a:xfrm>
            <a:off x="1958969" y="469215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l-PL" sz="1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Szczegółowy opis kryteriów wyboru projektów stanowi załącznik nr 2  do Regulaminu konkursu</a:t>
            </a:r>
            <a:endParaRPr lang="pl-PL" b="1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64070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9144000" cy="6858000"/>
          </a:xfrm>
          <a:prstGeom prst="rect">
            <a:avLst/>
          </a:prstGeom>
        </p:spPr>
      </p:pic>
      <p:pic>
        <p:nvPicPr>
          <p:cNvPr id="5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42454" cy="127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5507666" y="231820"/>
            <a:ext cx="3540641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500" b="1" dirty="0">
                <a:latin typeface="Arial" pitchFamily="34" charset="0"/>
                <a:cs typeface="Arial" pitchFamily="34" charset="0"/>
              </a:rPr>
              <a:t>Procedura wyboru projektów</a:t>
            </a:r>
          </a:p>
        </p:txBody>
      </p:sp>
      <p:pic>
        <p:nvPicPr>
          <p:cNvPr id="13414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6958" y="2254102"/>
            <a:ext cx="6090081" cy="3685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pole tekstowe 13"/>
          <p:cNvSpPr txBox="1"/>
          <p:nvPr/>
        </p:nvSpPr>
        <p:spPr>
          <a:xfrm>
            <a:off x="419101" y="5135455"/>
            <a:ext cx="8515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400" dirty="0">
                <a:latin typeface="Arial" pitchFamily="34" charset="0"/>
                <a:ea typeface="Batang" pitchFamily="18" charset="-127"/>
                <a:cs typeface="Arial" pitchFamily="34" charset="0"/>
              </a:rPr>
              <a:t>.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8" name="Obraz 7" descr="cid:image002.jpg@01D56C83.D9744910"/>
          <p:cNvPicPr/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838" y="6021350"/>
            <a:ext cx="6619875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Prostokąt 3"/>
          <p:cNvSpPr/>
          <p:nvPr/>
        </p:nvSpPr>
        <p:spPr>
          <a:xfrm>
            <a:off x="1944208" y="671563"/>
            <a:ext cx="546513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u="sng" dirty="0">
                <a:latin typeface="Arial" pitchFamily="34" charset="0"/>
                <a:cs typeface="Arial" pitchFamily="34" charset="0"/>
              </a:rPr>
              <a:t>Weryfikacja warunków formalnych:</a:t>
            </a:r>
          </a:p>
          <a:p>
            <a:pPr algn="ctr"/>
            <a:endParaRPr lang="pl-PL" sz="1200" b="1" dirty="0">
              <a:latin typeface="Arial" pitchFamily="34" charset="0"/>
              <a:cs typeface="Arial" pitchFamily="34" charset="0"/>
            </a:endParaRPr>
          </a:p>
          <a:p>
            <a:pPr marL="285750" indent="-285750" algn="ctr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Kompletność wniosku</a:t>
            </a:r>
          </a:p>
          <a:p>
            <a:pPr marL="285750" indent="-285750" algn="ctr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pl-PL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Forma wniosku</a:t>
            </a:r>
          </a:p>
          <a:p>
            <a:pPr marL="285750" indent="-285750" algn="ctr">
              <a:buFont typeface="Wingdings" panose="05000000000000000000" pitchFamily="2" charset="2"/>
              <a:buChar char="§"/>
            </a:pPr>
            <a:r>
              <a:rPr lang="pl-PL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Termin </a:t>
            </a:r>
            <a:r>
              <a:rPr lang="pl-PL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złożenia wniosku</a:t>
            </a:r>
            <a:endParaRPr lang="pl-PL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pl-PL" b="1" dirty="0">
              <a:latin typeface="Arial" pitchFamily="34" charset="0"/>
              <a:cs typeface="Arial" pitchFamily="34" charset="0"/>
            </a:endParaRPr>
          </a:p>
          <a:p>
            <a:endParaRPr lang="pl-PL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42454" cy="127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4922874" y="276447"/>
            <a:ext cx="407227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dirty="0">
                <a:latin typeface="Arial" pitchFamily="34" charset="0"/>
                <a:cs typeface="Arial" pitchFamily="34" charset="0"/>
              </a:rPr>
              <a:t>Procedura wyboru projektów – warunki formalne</a:t>
            </a:r>
            <a:endParaRPr lang="pl-PL" sz="1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419101" y="1358283"/>
            <a:ext cx="8515350" cy="457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l-PL" sz="24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W razie stwierdzenia we wniosku o dofinansowanie </a:t>
            </a:r>
            <a:r>
              <a:rPr lang="pl-PL" sz="1400" b="1" u="sng" dirty="0">
                <a:latin typeface="Arial" pitchFamily="34" charset="0"/>
                <a:cs typeface="Arial" pitchFamily="34" charset="0"/>
              </a:rPr>
              <a:t>braków w zakresie warunków formalnych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, </a:t>
            </a:r>
            <a:br>
              <a:rPr lang="pl-PL" sz="1400" dirty="0">
                <a:latin typeface="Arial" pitchFamily="34" charset="0"/>
                <a:cs typeface="Arial" pitchFamily="34" charset="0"/>
              </a:rPr>
            </a:br>
            <a:r>
              <a:rPr lang="pl-PL" sz="1400" dirty="0">
                <a:latin typeface="Arial" pitchFamily="34" charset="0"/>
                <a:cs typeface="Arial" pitchFamily="34" charset="0"/>
              </a:rPr>
              <a:t>IZ RPO WZ wzywa wnioskodawcę do uzupełnienia wniosku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w terminie 7 dni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od dnia następującego po dniu wysłania wezwania, pod rygorem pozostawienia wniosku bez rozpatrzenia i w konsekwencji niedopuszczenia projektu do dalszej oceny. </a:t>
            </a:r>
          </a:p>
          <a:p>
            <a:pPr algn="just"/>
            <a:r>
              <a:rPr lang="pl-PL" sz="1400" dirty="0">
                <a:latin typeface="Arial" pitchFamily="34" charset="0"/>
                <a:cs typeface="Arial" pitchFamily="34" charset="0"/>
              </a:rPr>
              <a:t>W takim przypadku wnioskodawcy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nie będzie przysługiwało prawo do złożenia protestu.</a:t>
            </a:r>
          </a:p>
          <a:p>
            <a:pPr algn="just">
              <a:buFont typeface="Wingdings" pitchFamily="2" charset="2"/>
              <a:buChar char="Ø"/>
            </a:pPr>
            <a:endParaRPr lang="pl-PL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Wezwanie, o którym mowa powyżej zostanie dostarczone wnioskodawcy drogą elektroniczną (na adres e-mail wskazany przez wnioskodawcę we wniosku o dofinansowanie).</a:t>
            </a:r>
          </a:p>
          <a:p>
            <a:pPr algn="just">
              <a:buFont typeface="Wingdings" pitchFamily="2" charset="2"/>
              <a:buChar char="Ø"/>
            </a:pPr>
            <a:endParaRPr lang="pl-PL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Dokonanie korekty braków w zakresie warunków formalnych zawsze wiąże się z koniecznością ponownej publikacji wniosku o dofinansowanie wraz z załącznikami w wersji elektronicznej w LSI2014 oraz złożeniem do IZ RPO WZ oświadczenia o wprowadzeniu uzupełnień/poprawy dokumentacji aplikacyjnej.</a:t>
            </a:r>
          </a:p>
          <a:p>
            <a:pPr algn="just">
              <a:lnSpc>
                <a:spcPct val="120000"/>
              </a:lnSpc>
            </a:pPr>
            <a:r>
              <a:rPr lang="pl-PL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</a:p>
          <a:p>
            <a:pPr algn="just">
              <a:buFont typeface="Wingdings" pitchFamily="2" charset="2"/>
              <a:buChar char="Ø"/>
            </a:pPr>
            <a:endParaRPr lang="pl-PL" dirty="0"/>
          </a:p>
        </p:txBody>
      </p:sp>
      <p:pic>
        <p:nvPicPr>
          <p:cNvPr id="7" name="Obraz 6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838" y="5928979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287" y="0"/>
            <a:ext cx="9144000" cy="6858000"/>
          </a:xfrm>
          <a:prstGeom prst="rect">
            <a:avLst/>
          </a:prstGeom>
        </p:spPr>
      </p:pic>
      <p:pic>
        <p:nvPicPr>
          <p:cNvPr id="5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42454" cy="127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4593264" y="212651"/>
            <a:ext cx="45507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dirty="0">
                <a:latin typeface="Arial" pitchFamily="34" charset="0"/>
                <a:cs typeface="Arial" pitchFamily="34" charset="0"/>
              </a:rPr>
              <a:t>Procedura wyboru projektów – warunki formalne</a:t>
            </a:r>
            <a:endParaRPr lang="pl-PL" sz="1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180975" y="1358283"/>
            <a:ext cx="8753476" cy="33701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ctr">
              <a:spcAft>
                <a:spcPts val="600"/>
              </a:spcAft>
            </a:pPr>
            <a:endParaRPr lang="pl-PL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85750" lvl="0" indent="-285750" algn="ctr">
              <a:spcAft>
                <a:spcPts val="600"/>
              </a:spcAft>
            </a:pPr>
            <a:r>
              <a:rPr lang="pl-PL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UWAGA:</a:t>
            </a:r>
          </a:p>
          <a:p>
            <a:pPr marL="285750" lvl="0" indent="-285750" algn="ctr">
              <a:spcAft>
                <a:spcPts val="600"/>
              </a:spcAft>
            </a:pPr>
            <a:endParaRPr lang="pl-PL" dirty="0">
              <a:solidFill>
                <a:srgbClr val="FF0000"/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marL="285750" lvl="0" indent="-285750" algn="just"/>
            <a:r>
              <a:rPr lang="pl-PL" dirty="0">
                <a:latin typeface="Arial" pitchFamily="34" charset="0"/>
                <a:ea typeface="Batang" pitchFamily="18" charset="-127"/>
                <a:cs typeface="Arial" pitchFamily="34" charset="0"/>
              </a:rPr>
              <a:t>	Wniosek o dofinansowanie opublikowany w systemie LSI2014 po terminie naboru projektów określonym w regulaminie </a:t>
            </a:r>
          </a:p>
          <a:p>
            <a:pPr marL="285750" lvl="0" indent="-285750" algn="just"/>
            <a:endParaRPr lang="pl-PL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marL="285750" lvl="0" indent="-285750" algn="ctr"/>
            <a:r>
              <a:rPr lang="pl-PL" dirty="0">
                <a:latin typeface="Arial" pitchFamily="34" charset="0"/>
                <a:ea typeface="Batang" pitchFamily="18" charset="-127"/>
                <a:cs typeface="Arial" pitchFamily="34" charset="0"/>
              </a:rPr>
              <a:t>oraz </a:t>
            </a:r>
          </a:p>
          <a:p>
            <a:pPr marL="285750" lvl="0" indent="-285750" algn="ctr"/>
            <a:endParaRPr lang="pl-PL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marL="285750" lvl="0" indent="-285750" algn="just"/>
            <a:r>
              <a:rPr lang="pl-PL" dirty="0">
                <a:latin typeface="Arial" pitchFamily="34" charset="0"/>
                <a:ea typeface="Batang" pitchFamily="18" charset="-127"/>
                <a:cs typeface="Arial" pitchFamily="34" charset="0"/>
              </a:rPr>
              <a:t>	wniosek o dofinansowanie dla którego wygenerowany na jego podstawie pisemny wniosek o przyznanie pomocy z właściwą sumą kontrolną, nie zostanie </a:t>
            </a:r>
            <a:r>
              <a:rPr lang="pl-PL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dostarczony</a:t>
            </a:r>
            <a:r>
              <a:rPr lang="pl-PL" dirty="0">
                <a:latin typeface="Arial" pitchFamily="34" charset="0"/>
                <a:ea typeface="Batang" pitchFamily="18" charset="-127"/>
                <a:cs typeface="Arial" pitchFamily="34" charset="0"/>
              </a:rPr>
              <a:t> w terminie określonym w regulaminie </a:t>
            </a:r>
            <a:r>
              <a:rPr lang="pl-PL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pozostaje bez rozpatrzenia</a:t>
            </a:r>
          </a:p>
        </p:txBody>
      </p:sp>
      <p:pic>
        <p:nvPicPr>
          <p:cNvPr id="7" name="Obraz 6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691" y="6010718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7676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42454" cy="127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4508205" y="265814"/>
            <a:ext cx="450820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dirty="0">
                <a:latin typeface="Arial" pitchFamily="34" charset="0"/>
                <a:cs typeface="Arial" pitchFamily="34" charset="0"/>
              </a:rPr>
              <a:t>Procedura wyboru projektów konkursowych – oczywiste omyłki</a:t>
            </a:r>
            <a:endParaRPr lang="pl-PL" sz="1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419101" y="1358283"/>
            <a:ext cx="8515350" cy="4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Za oczywiste omyłki w rozumieniu art. 43 ust. 2 ustawy wdrożeniowej IZ RPO WZ uznaje wyłącznie oczywiste omyłki pisarskie. W tym trybie nie ma możliwości poprawienia innych omyłek niż pisarskie, np. omyłek/błędów rachunkowych.</a:t>
            </a:r>
          </a:p>
          <a:p>
            <a:pPr algn="just"/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Korekta oczywistych omyłek możliwa jest na etapie weryfikacji warunków formalnych, oceny wstępnej oraz merytorycznej I stopnia.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 razie stwierdzenia we wniosku o dofinansowanie projektu oczywistych omyłek, IZ RPO WZ może wezwać wnioskodawcę do poprawienia w nim oczywistej omyłki w terminie 7 dni od dnia następującego po dniu wysłania wezwania, pod rygorem pozostawienia wniosku bez rozpatrzenia i w konsekwencji niedopuszczenia projektu do dalszej oceny.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Wezwanie, o którym mowa powyżej zostanie dostarczone wnioskodawcy drogą elektroniczną. 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Niedokonanie uzupełnienia/poprawy w terminie wskazanym w regulaminie skutkuje pozostawieniem wniosku o dofinansowanie bez rozpatrzenia i w konsekwencji niedopuszczeniem projektu do dalszej oceny.</a:t>
            </a:r>
          </a:p>
        </p:txBody>
      </p:sp>
      <p:pic>
        <p:nvPicPr>
          <p:cNvPr id="7" name="Obraz 6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838" y="6021350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470019" y="1619794"/>
            <a:ext cx="83577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sz="2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2960952" y="760576"/>
            <a:ext cx="32774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24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654333" y="2471083"/>
            <a:ext cx="805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l-PL" sz="2400" dirty="0">
              <a:latin typeface="TitilliumText25L"/>
            </a:endParaRP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5081" y="0"/>
            <a:ext cx="1642454" cy="127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pole tekstowe 20"/>
          <p:cNvSpPr txBox="1"/>
          <p:nvPr/>
        </p:nvSpPr>
        <p:spPr>
          <a:xfrm>
            <a:off x="1414732" y="193231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grpSp>
        <p:nvGrpSpPr>
          <p:cNvPr id="2" name="Grupa 64"/>
          <p:cNvGrpSpPr/>
          <p:nvPr/>
        </p:nvGrpSpPr>
        <p:grpSpPr>
          <a:xfrm>
            <a:off x="348733" y="690132"/>
            <a:ext cx="8546601" cy="3183634"/>
            <a:chOff x="1200665" y="128241"/>
            <a:chExt cx="6491592" cy="3905415"/>
          </a:xfrm>
        </p:grpSpPr>
        <p:sp>
          <p:nvSpPr>
            <p:cNvPr id="33" name="Prostokąt 5"/>
            <p:cNvSpPr>
              <a:spLocks noChangeArrowheads="1"/>
            </p:cNvSpPr>
            <p:nvPr/>
          </p:nvSpPr>
          <p:spPr bwMode="auto">
            <a:xfrm>
              <a:off x="2712598" y="391145"/>
              <a:ext cx="1860141" cy="757948"/>
            </a:xfrm>
            <a:prstGeom prst="rect">
              <a:avLst/>
            </a:prstGeom>
            <a:solidFill>
              <a:srgbClr val="BFBFBF"/>
            </a:solidFill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cs typeface="Arial" pitchFamily="34" charset="0"/>
                </a:rPr>
                <a:t>Ocena wstępna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cs typeface="Arial" pitchFamily="34" charset="0"/>
                </a:rPr>
                <a:t>(tak/nie)</a:t>
              </a:r>
              <a:endParaRPr kumimoji="0" lang="pl-P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Prostokąt 7"/>
            <p:cNvSpPr>
              <a:spLocks noChangeArrowheads="1"/>
            </p:cNvSpPr>
            <p:nvPr/>
          </p:nvSpPr>
          <p:spPr bwMode="auto">
            <a:xfrm>
              <a:off x="3538085" y="3348805"/>
              <a:ext cx="2497085" cy="684851"/>
            </a:xfrm>
            <a:prstGeom prst="rect">
              <a:avLst/>
            </a:prstGeom>
            <a:solidFill>
              <a:srgbClr val="BFBFBF"/>
            </a:solidFill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cs typeface="Arial" pitchFamily="34" charset="0"/>
                </a:rPr>
                <a:t>Ocena merytoryczna I stopnia  (tak/nie)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Prostokąt 8"/>
            <p:cNvSpPr>
              <a:spLocks noChangeArrowheads="1"/>
            </p:cNvSpPr>
            <p:nvPr/>
          </p:nvSpPr>
          <p:spPr bwMode="auto">
            <a:xfrm>
              <a:off x="1200665" y="2331498"/>
              <a:ext cx="1767373" cy="378242"/>
            </a:xfrm>
            <a:prstGeom prst="rect">
              <a:avLst/>
            </a:prstGeom>
            <a:noFill/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cs typeface="Arial" pitchFamily="34" charset="0"/>
                </a:rPr>
                <a:t>ocena negatywna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Prostokąt 11"/>
            <p:cNvSpPr>
              <a:spLocks noChangeArrowheads="1"/>
            </p:cNvSpPr>
            <p:nvPr/>
          </p:nvSpPr>
          <p:spPr bwMode="auto">
            <a:xfrm>
              <a:off x="3784975" y="2330656"/>
              <a:ext cx="1572274" cy="378242"/>
            </a:xfrm>
            <a:prstGeom prst="rect">
              <a:avLst/>
            </a:prstGeom>
            <a:noFill/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pl-PL" sz="800" b="0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lang="pl-PL" sz="800" dirty="0">
                <a:solidFill>
                  <a:srgbClr val="0D0D0D"/>
                </a:solidFill>
                <a:latin typeface="Calibri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cs typeface="Arial" pitchFamily="34" charset="0"/>
                </a:rPr>
                <a:t>ocena pozytywna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br>
                <a:rPr kumimoji="0" lang="pl-PL" sz="8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Calibri" pitchFamily="34" charset="0"/>
                  <a:cs typeface="Arial" pitchFamily="34" charset="0"/>
                </a:rPr>
              </a:br>
              <a:endParaRPr kumimoji="0" lang="pl-P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Strzałka w lewo 12"/>
            <p:cNvSpPr>
              <a:spLocks noChangeArrowheads="1"/>
            </p:cNvSpPr>
            <p:nvPr/>
          </p:nvSpPr>
          <p:spPr bwMode="auto">
            <a:xfrm>
              <a:off x="4855784" y="128241"/>
              <a:ext cx="2836473" cy="2762124"/>
            </a:xfrm>
            <a:prstGeom prst="leftArrow">
              <a:avLst>
                <a:gd name="adj1" fmla="val 50000"/>
                <a:gd name="adj2" fmla="val 50001"/>
              </a:avLst>
            </a:prstGeom>
            <a:gradFill rotWithShape="0">
              <a:gsLst>
                <a:gs pos="0">
                  <a:srgbClr val="9AB5E4"/>
                </a:gs>
                <a:gs pos="37000">
                  <a:srgbClr val="C2D1ED"/>
                </a:gs>
                <a:gs pos="100000">
                  <a:srgbClr val="E1E8F5"/>
                </a:gs>
              </a:gsLst>
              <a:lin ang="5400000"/>
            </a:gradFill>
            <a:ln w="12700">
              <a:solidFill>
                <a:srgbClr val="243F6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Calibri" pitchFamily="34" charset="0"/>
                <a:cs typeface="Arial" pitchFamily="34" charset="0"/>
              </a:endParaRP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tabLst/>
              </a:pP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cs typeface="Arial" pitchFamily="34" charset="0"/>
                </a:rPr>
                <a:t>Płaszczyzna oceny: </a:t>
              </a:r>
              <a:b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cs typeface="Arial" pitchFamily="34" charset="0"/>
                </a:rPr>
              </a:b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cs typeface="Arial" pitchFamily="34" charset="0"/>
                </a:rPr>
                <a:t>- dopuszczalności, 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Char char="-"/>
                <a:tabLst/>
              </a:pPr>
              <a:r>
                <a:rPr lang="pl-PL" sz="1600" dirty="0">
                  <a:solidFill>
                    <a:srgbClr val="0D0D0D"/>
                  </a:solidFill>
                  <a:latin typeface="Arial" pitchFamily="34" charset="0"/>
                  <a:cs typeface="Arial" pitchFamily="34" charset="0"/>
                </a:rPr>
                <a:t> a</a:t>
              </a: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cs typeface="Arial" pitchFamily="34" charset="0"/>
                </a:rPr>
                <a:t>dministracyjności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Char char="-"/>
                <a:tabLst/>
              </a:pPr>
              <a:r>
                <a:rPr lang="pl-PL" sz="1600" dirty="0">
                  <a:solidFill>
                    <a:srgbClr val="0D0D0D"/>
                  </a:solidFill>
                  <a:latin typeface="Arial" pitchFamily="34" charset="0"/>
                  <a:cs typeface="Arial" pitchFamily="34" charset="0"/>
                </a:rPr>
                <a:t> oczywiste omyłki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6" name="Łącznik prosty ze strzałką 23"/>
            <p:cNvCxnSpPr>
              <a:cxnSpLocks noChangeShapeType="1"/>
            </p:cNvCxnSpPr>
            <p:nvPr/>
          </p:nvCxnSpPr>
          <p:spPr bwMode="auto">
            <a:xfrm flipH="1">
              <a:off x="2104235" y="1261801"/>
              <a:ext cx="1075545" cy="902697"/>
            </a:xfrm>
            <a:prstGeom prst="straightConnector1">
              <a:avLst/>
            </a:prstGeom>
            <a:noFill/>
            <a:ln w="19050">
              <a:solidFill>
                <a:srgbClr val="4579B8"/>
              </a:solidFill>
              <a:round/>
              <a:headEnd/>
              <a:tailEnd type="arrow" w="med" len="med"/>
            </a:ln>
          </p:spPr>
        </p:cxnSp>
        <p:cxnSp>
          <p:nvCxnSpPr>
            <p:cNvPr id="47" name="Łącznik prosty ze strzałką 24"/>
            <p:cNvCxnSpPr>
              <a:cxnSpLocks noChangeShapeType="1"/>
            </p:cNvCxnSpPr>
            <p:nvPr/>
          </p:nvCxnSpPr>
          <p:spPr bwMode="auto">
            <a:xfrm>
              <a:off x="3697187" y="1303019"/>
              <a:ext cx="969409" cy="943532"/>
            </a:xfrm>
            <a:prstGeom prst="straightConnector1">
              <a:avLst/>
            </a:prstGeom>
            <a:noFill/>
            <a:ln w="19050">
              <a:solidFill>
                <a:srgbClr val="4579B8"/>
              </a:solidFill>
              <a:round/>
              <a:headEnd/>
              <a:tailEnd type="arrow" w="med" len="med"/>
            </a:ln>
          </p:spPr>
        </p:cxnSp>
        <p:cxnSp>
          <p:nvCxnSpPr>
            <p:cNvPr id="48" name="Łącznik prosty ze strzałką 27"/>
            <p:cNvCxnSpPr>
              <a:cxnSpLocks noChangeShapeType="1"/>
            </p:cNvCxnSpPr>
            <p:nvPr/>
          </p:nvCxnSpPr>
          <p:spPr bwMode="auto">
            <a:xfrm>
              <a:off x="4625290" y="2820920"/>
              <a:ext cx="7591" cy="430777"/>
            </a:xfrm>
            <a:prstGeom prst="straightConnector1">
              <a:avLst/>
            </a:prstGeom>
            <a:noFill/>
            <a:ln w="19050">
              <a:solidFill>
                <a:srgbClr val="4579B8"/>
              </a:solidFill>
              <a:round/>
              <a:headEnd/>
              <a:tailEnd type="arrow" w="med" len="med"/>
            </a:ln>
          </p:spPr>
        </p:cxnSp>
        <p:sp>
          <p:nvSpPr>
            <p:cNvPr id="57" name="Prostokąt 10"/>
            <p:cNvSpPr>
              <a:spLocks noChangeArrowheads="1"/>
            </p:cNvSpPr>
            <p:nvPr/>
          </p:nvSpPr>
          <p:spPr bwMode="auto">
            <a:xfrm>
              <a:off x="1331300" y="3422515"/>
              <a:ext cx="1376218" cy="494817"/>
            </a:xfrm>
            <a:prstGeom prst="rect">
              <a:avLst/>
            </a:prstGeom>
            <a:noFill/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protest</a:t>
              </a:r>
            </a:p>
          </p:txBody>
        </p:sp>
        <p:cxnSp>
          <p:nvCxnSpPr>
            <p:cNvPr id="62" name="Łącznik prosty ze strzałką 25"/>
            <p:cNvCxnSpPr>
              <a:cxnSpLocks noChangeShapeType="1"/>
            </p:cNvCxnSpPr>
            <p:nvPr/>
          </p:nvCxnSpPr>
          <p:spPr bwMode="auto">
            <a:xfrm>
              <a:off x="2038201" y="2849782"/>
              <a:ext cx="0" cy="378242"/>
            </a:xfrm>
            <a:prstGeom prst="straightConnector1">
              <a:avLst/>
            </a:prstGeom>
            <a:noFill/>
            <a:ln w="19050">
              <a:solidFill>
                <a:srgbClr val="4579B8"/>
              </a:solidFill>
              <a:round/>
              <a:headEnd/>
              <a:tailEnd type="arrow" w="med" len="med"/>
            </a:ln>
          </p:spPr>
        </p:cxnSp>
      </p:grpSp>
      <p:sp>
        <p:nvSpPr>
          <p:cNvPr id="66" name="pole tekstowe 65"/>
          <p:cNvSpPr txBox="1"/>
          <p:nvPr/>
        </p:nvSpPr>
        <p:spPr>
          <a:xfrm>
            <a:off x="5858540" y="244550"/>
            <a:ext cx="3062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600" b="1" dirty="0">
                <a:latin typeface="Arial" pitchFamily="34" charset="0"/>
                <a:cs typeface="Arial" pitchFamily="34" charset="0"/>
              </a:rPr>
              <a:t>Ocena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pl-PL" sz="1600" b="1" dirty="0">
                <a:latin typeface="Arial" pitchFamily="34" charset="0"/>
                <a:cs typeface="Arial" pitchFamily="34" charset="0"/>
              </a:rPr>
              <a:t>wstępna</a:t>
            </a:r>
          </a:p>
        </p:txBody>
      </p:sp>
      <p:sp>
        <p:nvSpPr>
          <p:cNvPr id="69" name="pole tekstowe 68"/>
          <p:cNvSpPr txBox="1"/>
          <p:nvPr/>
        </p:nvSpPr>
        <p:spPr>
          <a:xfrm>
            <a:off x="1447800" y="63055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71" name="pole tekstowe 70"/>
          <p:cNvSpPr txBox="1"/>
          <p:nvPr/>
        </p:nvSpPr>
        <p:spPr>
          <a:xfrm>
            <a:off x="923925" y="58769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pic>
        <p:nvPicPr>
          <p:cNvPr id="72" name="Obraz 7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73" name="pole tekstowe 72"/>
          <p:cNvSpPr txBox="1"/>
          <p:nvPr/>
        </p:nvSpPr>
        <p:spPr>
          <a:xfrm>
            <a:off x="421727" y="4111362"/>
            <a:ext cx="8515350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1500" dirty="0">
                <a:latin typeface="Arial" pitchFamily="34" charset="0"/>
                <a:cs typeface="Arial" pitchFamily="34" charset="0"/>
              </a:rPr>
              <a:t>Celem oceny wstępnej jest wyselekcjonowanie projektów wpisujących się w założenia konkursu</a:t>
            </a:r>
          </a:p>
          <a:p>
            <a:pPr algn="ctr"/>
            <a:endParaRPr lang="pl-PL" sz="1050" dirty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pl-PL" sz="1500" dirty="0">
                <a:latin typeface="Arial" pitchFamily="34" charset="0"/>
                <a:cs typeface="Arial" pitchFamily="34" charset="0"/>
              </a:rPr>
              <a:t>Oceny projektów dokonują pracownicy IZ RPO WZ oraz pracownicy IP ZIT (w zakresie zgodności projektów ze Strategią ZIT KKBOF)</a:t>
            </a:r>
          </a:p>
          <a:p>
            <a:pPr algn="ctr">
              <a:lnSpc>
                <a:spcPct val="120000"/>
              </a:lnSpc>
            </a:pPr>
            <a:endParaRPr lang="pl-PL" sz="1100" dirty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20000"/>
              </a:lnSpc>
            </a:pPr>
            <a:r>
              <a:rPr lang="pl-PL" sz="1500" dirty="0">
                <a:latin typeface="Arial" pitchFamily="34" charset="0"/>
                <a:cs typeface="Arial" pitchFamily="34" charset="0"/>
              </a:rPr>
              <a:t>Niespełnienie  przez  wnioskodawcę  co  najmniej  jednego  z  kryteriów  dopuszczalności skutkować będzie </a:t>
            </a:r>
            <a:r>
              <a:rPr lang="pl-PL" sz="1500" u="sng" dirty="0">
                <a:latin typeface="Arial" pitchFamily="34" charset="0"/>
                <a:cs typeface="Arial" pitchFamily="34" charset="0"/>
              </a:rPr>
              <a:t>negatywną oceną projektu</a:t>
            </a:r>
            <a:r>
              <a:rPr lang="pl-PL" sz="1500" dirty="0">
                <a:latin typeface="Arial" pitchFamily="34" charset="0"/>
                <a:cs typeface="Arial" pitchFamily="34" charset="0"/>
              </a:rPr>
              <a:t> bez  możliwości poprawy dokumentacji aplikacyjnej</a:t>
            </a:r>
          </a:p>
          <a:p>
            <a:pPr algn="ctr"/>
            <a:endParaRPr lang="pl-PL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1" name="Obraz 30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732" y="6140327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sp>
        <p:nvSpPr>
          <p:cNvPr id="14" name="pole tekstowe 13"/>
          <p:cNvSpPr txBox="1"/>
          <p:nvPr/>
        </p:nvSpPr>
        <p:spPr>
          <a:xfrm>
            <a:off x="3359888" y="136735"/>
            <a:ext cx="55191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pl-PL" sz="2400" b="1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pl-PL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Główne założenia konkursu dla Działania 1.8</a:t>
            </a:r>
            <a:endParaRPr lang="pl-PL" sz="1600" b="1" u="sng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504210579"/>
              </p:ext>
            </p:extLst>
          </p:nvPr>
        </p:nvGraphicFramePr>
        <p:xfrm>
          <a:off x="1392965" y="1711842"/>
          <a:ext cx="6973368" cy="3944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1" name="Obraz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2286000" y="4496716"/>
            <a:ext cx="51036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pl-PL" sz="1600" b="1" u="sng" dirty="0">
                <a:solidFill>
                  <a:schemeClr val="bg1"/>
                </a:solidFill>
                <a:latin typeface="Arial" panose="020B0604020202020204" pitchFamily="34" charset="0"/>
                <a:ea typeface="Batang" pitchFamily="18" charset="-127"/>
                <a:cs typeface="Arial" pitchFamily="34" charset="0"/>
              </a:rPr>
              <a:t>Cel szczegółowy </a:t>
            </a:r>
          </a:p>
          <a:p>
            <a:pPr lvl="0" algn="ctr"/>
            <a:endParaRPr lang="pl-PL" sz="800" b="1" dirty="0">
              <a:solidFill>
                <a:schemeClr val="bg1"/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lvl="0" algn="ctr"/>
            <a:r>
              <a:rPr lang="pl-PL" sz="14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zwiększenie konkurencyjności sektora MŚP na terenie ZIT KKBOF poprzez wdrażanie w przedsiębiorstwach innowacyjnych rozwiązań</a:t>
            </a:r>
            <a:endParaRPr lang="pl-PL" sz="1400" dirty="0"/>
          </a:p>
        </p:txBody>
      </p:sp>
      <p:sp>
        <p:nvSpPr>
          <p:cNvPr id="13" name="pole tekstowe 12"/>
          <p:cNvSpPr txBox="1"/>
          <p:nvPr/>
        </p:nvSpPr>
        <p:spPr>
          <a:xfrm>
            <a:off x="2489236" y="1857453"/>
            <a:ext cx="47001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pl-PL" sz="1600" b="1" u="sng" dirty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  <a:latin typeface="Arial" pitchFamily="34" charset="0"/>
                <a:ea typeface="Batang" pitchFamily="18" charset="-127"/>
                <a:cs typeface="Arial" pitchFamily="34" charset="0"/>
              </a:rPr>
              <a:t>Cel główny </a:t>
            </a:r>
          </a:p>
          <a:p>
            <a:pPr lvl="0" algn="ctr"/>
            <a:endParaRPr lang="pl-PL" sz="1600" b="1" dirty="0">
              <a:solidFill>
                <a:schemeClr val="bg1"/>
              </a:solidFill>
              <a:uFill>
                <a:solidFill>
                  <a:schemeClr val="bg1"/>
                </a:solidFill>
              </a:uFill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lvl="0" algn="ctr"/>
            <a:r>
              <a:rPr lang="pl-PL" sz="1600" b="1" dirty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  <a:latin typeface="Arial" pitchFamily="34" charset="0"/>
                <a:ea typeface="Batang" pitchFamily="18" charset="-127"/>
                <a:cs typeface="Arial" pitchFamily="34" charset="0"/>
              </a:rPr>
              <a:t>podniesienie poziomu innowacyjności </a:t>
            </a:r>
            <a:br>
              <a:rPr lang="pl-PL" sz="1600" b="1" dirty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  <a:latin typeface="Arial" pitchFamily="34" charset="0"/>
                <a:ea typeface="Batang" pitchFamily="18" charset="-127"/>
                <a:cs typeface="Arial" pitchFamily="34" charset="0"/>
              </a:rPr>
            </a:br>
            <a:r>
              <a:rPr lang="pl-PL" sz="1600" b="1" dirty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  <a:latin typeface="Arial" pitchFamily="34" charset="0"/>
                <a:ea typeface="Batang" pitchFamily="18" charset="-127"/>
                <a:cs typeface="Arial" pitchFamily="34" charset="0"/>
              </a:rPr>
              <a:t>i konkurencyjności gospodarki regionu, </a:t>
            </a:r>
          </a:p>
          <a:p>
            <a:pPr lvl="0" algn="ctr"/>
            <a:r>
              <a:rPr lang="pl-PL" sz="1600" b="1" dirty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  <a:latin typeface="Arial" pitchFamily="34" charset="0"/>
                <a:ea typeface="Batang" pitchFamily="18" charset="-127"/>
                <a:cs typeface="Arial" pitchFamily="34" charset="0"/>
              </a:rPr>
              <a:t>dzięki wykorzystaniu potencjału</a:t>
            </a:r>
          </a:p>
          <a:p>
            <a:pPr lvl="0" algn="ctr"/>
            <a:r>
              <a:rPr lang="pl-PL" sz="1600" b="1" dirty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  <a:latin typeface="Arial" pitchFamily="34" charset="0"/>
                <a:ea typeface="Batang" pitchFamily="18" charset="-127"/>
                <a:cs typeface="Arial" pitchFamily="34" charset="0"/>
              </a:rPr>
              <a:t>regionalnych i inteligentnych specjalizacji</a:t>
            </a:r>
            <a:endParaRPr lang="pl-PL" sz="1600" dirty="0">
              <a:solidFill>
                <a:schemeClr val="bg1"/>
              </a:solidFill>
              <a:uFill>
                <a:solidFill>
                  <a:schemeClr val="bg1"/>
                </a:solidFill>
              </a:u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Obraz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Prostokąt 1"/>
          <p:cNvSpPr/>
          <p:nvPr/>
        </p:nvSpPr>
        <p:spPr>
          <a:xfrm>
            <a:off x="2617421" y="721710"/>
            <a:ext cx="4572000" cy="8925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l-PL" sz="1600" spc="50" dirty="0">
                <a:solidFill>
                  <a:schemeClr val="accent1">
                    <a:lumMod val="50000"/>
                  </a:schemeClr>
                </a:solidFill>
                <a:latin typeface="TitilliumText25L"/>
              </a:rPr>
              <a:t>Konkurs skierowany jest do </a:t>
            </a:r>
            <a:br>
              <a:rPr lang="pl-PL" sz="1600" spc="50" dirty="0">
                <a:solidFill>
                  <a:schemeClr val="accent1">
                    <a:lumMod val="50000"/>
                  </a:schemeClr>
                </a:solidFill>
                <a:latin typeface="TitilliumText25L"/>
              </a:rPr>
            </a:br>
            <a:r>
              <a:rPr lang="pl-PL" sz="1600" b="1" spc="50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mikro, małych i średnich przedsiębiorstw </a:t>
            </a:r>
            <a:r>
              <a:rPr lang="pl-PL" sz="1000" b="1" spc="50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funkcjonujących na obszarze Koszalińsko-Kołobrzesko-Białogardzkiego Obszaru Funkcjonalnego </a:t>
            </a:r>
            <a:endParaRPr lang="pl-PL" sz="1000" dirty="0"/>
          </a:p>
        </p:txBody>
      </p:sp>
      <p:pic>
        <p:nvPicPr>
          <p:cNvPr id="16" name="Obraz 15" descr="cid:image002.jpg@01D56C83.D9744910"/>
          <p:cNvPicPr/>
          <p:nvPr/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876" y="5957554"/>
            <a:ext cx="649970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40972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966" y="185540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470019" y="1619794"/>
            <a:ext cx="83577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sz="2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816549" y="159488"/>
            <a:ext cx="414669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dirty="0">
                <a:latin typeface="Arial" pitchFamily="34" charset="0"/>
                <a:cs typeface="Arial" pitchFamily="34" charset="0"/>
              </a:rPr>
              <a:t>Ocena wstępna – procedura uzupełnień i poprawek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445564" y="1712758"/>
            <a:ext cx="8534564" cy="4816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l-PL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 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W przypadku konieczności dokonania uzupełnienia lub poprawy dokumentacji aplikacyjnej,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z uwagi na niespełnienie przez wnioskodawcę kryteriów  administracyjności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IZ  RPO  WZ  wezwie wnioskodawcę do uzupełnienia lub poprawy dokumentacji. Poprawy/uzupełnienia należy dokonać w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terminie 7 dni </a:t>
            </a:r>
            <a:br>
              <a:rPr lang="pl-PL" sz="1400" b="1" dirty="0">
                <a:latin typeface="Arial" pitchFamily="34" charset="0"/>
                <a:cs typeface="Arial" pitchFamily="34" charset="0"/>
              </a:rPr>
            </a:br>
            <a:r>
              <a:rPr lang="pl-PL" sz="1400" b="1" dirty="0">
                <a:latin typeface="Arial" pitchFamily="34" charset="0"/>
                <a:cs typeface="Arial" pitchFamily="34" charset="0"/>
              </a:rPr>
              <a:t>(uwaga: publikacja wniosku i dostarczenie pisemnej wersji – decyduje data nadania)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od dnia następującego po dniu wysłania wezwania, pod rygorem negatywnej oceny spełniania danego kryterium.</a:t>
            </a:r>
          </a:p>
          <a:p>
            <a:pPr algn="just">
              <a:lnSpc>
                <a:spcPct val="150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marL="177800" lvl="0" indent="-177800"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Wezwanie, o którym mowa powyżej zostanie dostarczone wnioskodawcy drogą elektroniczną (e-mail)</a:t>
            </a:r>
          </a:p>
          <a:p>
            <a:pPr algn="just"/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l-PL" sz="1400" b="1" dirty="0">
                <a:latin typeface="Arial" pitchFamily="34" charset="0"/>
                <a:cs typeface="Arial" pitchFamily="34" charset="0"/>
              </a:rPr>
              <a:t> Wnioskodawcy przysługuje prawo do  jednokrotnej poprawy/uzupełnienia  złożonej  dokumentacji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IZ RPO WZ ma ponadto możliwość żądania dodatkowych wyjaśnień ze strony wnioskodawcy. Poprzez wyjaśnienia wnioskodawca może uszczegółowić informacje zawarte w dokumentacji.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pl-PL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3492" y="0"/>
            <a:ext cx="1642454" cy="127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929" y="6081848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24169" y="1687343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470019" y="1619794"/>
            <a:ext cx="83577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sz="2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2960952" y="760576"/>
            <a:ext cx="32774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24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654333" y="2471083"/>
            <a:ext cx="805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l-PL" sz="2400" dirty="0">
              <a:latin typeface="TitilliumText25L"/>
            </a:endParaRP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876" y="0"/>
            <a:ext cx="1642454" cy="127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pole tekstowe 20"/>
          <p:cNvSpPr txBox="1"/>
          <p:nvPr/>
        </p:nvSpPr>
        <p:spPr>
          <a:xfrm>
            <a:off x="1414732" y="193231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66" name="pole tekstowe 65"/>
          <p:cNvSpPr txBox="1"/>
          <p:nvPr/>
        </p:nvSpPr>
        <p:spPr>
          <a:xfrm flipH="1">
            <a:off x="6060558" y="191386"/>
            <a:ext cx="26368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500" b="1" dirty="0">
                <a:latin typeface="Arial" pitchFamily="34" charset="0"/>
                <a:cs typeface="Arial" pitchFamily="34" charset="0"/>
              </a:rPr>
              <a:t>Ocena merytoryczna </a:t>
            </a:r>
            <a:br>
              <a:rPr lang="pl-PL" sz="1500" b="1" dirty="0">
                <a:latin typeface="Arial" pitchFamily="34" charset="0"/>
                <a:cs typeface="Arial" pitchFamily="34" charset="0"/>
              </a:rPr>
            </a:br>
            <a:r>
              <a:rPr lang="pl-PL" sz="1500" b="1" dirty="0">
                <a:latin typeface="Arial" pitchFamily="34" charset="0"/>
                <a:cs typeface="Arial" pitchFamily="34" charset="0"/>
              </a:rPr>
              <a:t>I stopnia</a:t>
            </a:r>
          </a:p>
        </p:txBody>
      </p:sp>
      <p:sp>
        <p:nvSpPr>
          <p:cNvPr id="69" name="pole tekstowe 68"/>
          <p:cNvSpPr txBox="1"/>
          <p:nvPr/>
        </p:nvSpPr>
        <p:spPr>
          <a:xfrm>
            <a:off x="1447800" y="63055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71" name="pole tekstowe 70"/>
          <p:cNvSpPr txBox="1"/>
          <p:nvPr/>
        </p:nvSpPr>
        <p:spPr>
          <a:xfrm>
            <a:off x="923925" y="58769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pic>
        <p:nvPicPr>
          <p:cNvPr id="72" name="Obraz 7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73766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 dirty="0"/>
          </a:p>
        </p:txBody>
      </p:sp>
      <p:grpSp>
        <p:nvGrpSpPr>
          <p:cNvPr id="2" name="Grupa 73"/>
          <p:cNvGrpSpPr/>
          <p:nvPr/>
        </p:nvGrpSpPr>
        <p:grpSpPr>
          <a:xfrm>
            <a:off x="1115073" y="849666"/>
            <a:ext cx="7439025" cy="2532448"/>
            <a:chOff x="1765853" y="1923801"/>
            <a:chExt cx="4108928" cy="2168557"/>
          </a:xfrm>
        </p:grpSpPr>
        <p:sp>
          <p:nvSpPr>
            <p:cNvPr id="73763" name="Prostokąt 7"/>
            <p:cNvSpPr>
              <a:spLocks noChangeArrowheads="1"/>
            </p:cNvSpPr>
            <p:nvPr/>
          </p:nvSpPr>
          <p:spPr bwMode="auto">
            <a:xfrm>
              <a:off x="2281093" y="2046147"/>
              <a:ext cx="1566115" cy="500534"/>
            </a:xfrm>
            <a:prstGeom prst="rect">
              <a:avLst/>
            </a:prstGeom>
            <a:solidFill>
              <a:srgbClr val="BFBFBF"/>
            </a:solidFill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Ocena merytoryczna I stopnia  (tak/nie)</a:t>
              </a:r>
              <a:endParaRPr kumimoji="0" lang="pl-P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759" name="Prostokąt 14"/>
            <p:cNvSpPr>
              <a:spLocks noChangeArrowheads="1"/>
            </p:cNvSpPr>
            <p:nvPr/>
          </p:nvSpPr>
          <p:spPr bwMode="auto">
            <a:xfrm>
              <a:off x="3138827" y="2761900"/>
              <a:ext cx="1095260" cy="250198"/>
            </a:xfrm>
            <a:prstGeom prst="rect">
              <a:avLst/>
            </a:prstGeom>
            <a:noFill/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l-PL" sz="1600" dirty="0">
                  <a:solidFill>
                    <a:srgbClr val="0D0D0D"/>
                  </a:solidFill>
                  <a:latin typeface="Arial" pitchFamily="34" charset="0"/>
                  <a:ea typeface="Calibri" pitchFamily="34" charset="0"/>
                  <a:cs typeface="Arial" pitchFamily="34" charset="0"/>
                </a:rPr>
                <a:t>o</a:t>
              </a: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cena pozytywna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758" name="Prostokąt 16"/>
            <p:cNvSpPr>
              <a:spLocks noChangeArrowheads="1"/>
            </p:cNvSpPr>
            <p:nvPr/>
          </p:nvSpPr>
          <p:spPr bwMode="auto">
            <a:xfrm>
              <a:off x="2836175" y="3586665"/>
              <a:ext cx="1849827" cy="505693"/>
            </a:xfrm>
            <a:prstGeom prst="rect">
              <a:avLst/>
            </a:prstGeom>
            <a:solidFill>
              <a:srgbClr val="BFBFBF"/>
            </a:solidFill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Ocena merytoryczna II stopnia  (punktowana) </a:t>
              </a:r>
              <a:b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</a:br>
              <a:b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</a:b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756" name="Strzałka w lewo 18"/>
            <p:cNvSpPr>
              <a:spLocks noChangeArrowheads="1"/>
            </p:cNvSpPr>
            <p:nvPr/>
          </p:nvSpPr>
          <p:spPr bwMode="auto">
            <a:xfrm>
              <a:off x="4305114" y="1923801"/>
              <a:ext cx="1569667" cy="2130784"/>
            </a:xfrm>
            <a:prstGeom prst="leftArrow">
              <a:avLst>
                <a:gd name="adj1" fmla="val 50000"/>
                <a:gd name="adj2" fmla="val 50003"/>
              </a:avLst>
            </a:prstGeom>
            <a:gradFill rotWithShape="0">
              <a:gsLst>
                <a:gs pos="0">
                  <a:srgbClr val="9AB5E4"/>
                </a:gs>
                <a:gs pos="37000">
                  <a:srgbClr val="C2D1ED"/>
                </a:gs>
                <a:gs pos="100000">
                  <a:srgbClr val="E1E8F5"/>
                </a:gs>
              </a:gsLst>
              <a:lin ang="5400000"/>
            </a:gradFill>
            <a:ln w="12700">
              <a:solidFill>
                <a:srgbClr val="385D8A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Płaszczyzna oceny: </a:t>
              </a:r>
              <a:b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</a:b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- dopuszczalności, 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- administracyjności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r>
                <a:rPr lang="pl-PL" sz="1600" dirty="0">
                  <a:solidFill>
                    <a:srgbClr val="0D0D0D"/>
                  </a:solidFill>
                  <a:latin typeface="Arial" pitchFamily="34" charset="0"/>
                  <a:ea typeface="Calibri" pitchFamily="34" charset="0"/>
                  <a:cs typeface="Arial" pitchFamily="34" charset="0"/>
                </a:rPr>
                <a:t>w</a:t>
              </a: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ykonalności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r>
                <a:rPr lang="pl-PL" sz="1600" dirty="0">
                  <a:solidFill>
                    <a:srgbClr val="0D0D0D"/>
                  </a:solidFill>
                  <a:latin typeface="Arial" pitchFamily="34" charset="0"/>
                  <a:cs typeface="Arial" pitchFamily="34" charset="0"/>
                </a:rPr>
                <a:t>oczywiste omył</a:t>
              </a:r>
              <a:r>
                <a:rPr lang="pl-PL" sz="1600" dirty="0">
                  <a:solidFill>
                    <a:srgbClr val="0D0D0D"/>
                  </a:solidFill>
                  <a:cs typeface="Times New Roman" pitchFamily="18" charset="0"/>
                </a:rPr>
                <a:t>ki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Łącznik prosty ze strzałką 29"/>
            <p:cNvSpPr>
              <a:spLocks noChangeShapeType="1"/>
            </p:cNvSpPr>
            <p:nvPr/>
          </p:nvSpPr>
          <p:spPr bwMode="auto">
            <a:xfrm flipH="1">
              <a:off x="2333277" y="2547166"/>
              <a:ext cx="482850" cy="204045"/>
            </a:xfrm>
            <a:prstGeom prst="straightConnector1">
              <a:avLst/>
            </a:prstGeom>
            <a:noFill/>
            <a:ln w="19050">
              <a:solidFill>
                <a:srgbClr val="4579B8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dirty="0"/>
            </a:p>
          </p:txBody>
        </p:sp>
        <p:sp>
          <p:nvSpPr>
            <p:cNvPr id="22" name="Łącznik prosty ze strzałką 30"/>
            <p:cNvSpPr>
              <a:spLocks noChangeShapeType="1"/>
            </p:cNvSpPr>
            <p:nvPr/>
          </p:nvSpPr>
          <p:spPr bwMode="auto">
            <a:xfrm>
              <a:off x="3319371" y="2547652"/>
              <a:ext cx="438464" cy="203560"/>
            </a:xfrm>
            <a:prstGeom prst="straightConnector1">
              <a:avLst/>
            </a:prstGeom>
            <a:noFill/>
            <a:ln w="19050">
              <a:solidFill>
                <a:srgbClr val="4579B8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dirty="0"/>
            </a:p>
          </p:txBody>
        </p:sp>
        <p:sp>
          <p:nvSpPr>
            <p:cNvPr id="73741" name="Prostokąt 13"/>
            <p:cNvSpPr>
              <a:spLocks noChangeArrowheads="1"/>
            </p:cNvSpPr>
            <p:nvPr/>
          </p:nvSpPr>
          <p:spPr bwMode="auto">
            <a:xfrm>
              <a:off x="1765853" y="2772102"/>
              <a:ext cx="986094" cy="250198"/>
            </a:xfrm>
            <a:prstGeom prst="rect">
              <a:avLst/>
            </a:prstGeom>
            <a:noFill/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l-PL" sz="1600" dirty="0">
                  <a:solidFill>
                    <a:srgbClr val="0D0D0D"/>
                  </a:solidFill>
                  <a:latin typeface="Arial" pitchFamily="34" charset="0"/>
                  <a:ea typeface="Calibri" pitchFamily="34" charset="0"/>
                  <a:cs typeface="Arial" pitchFamily="34" charset="0"/>
                </a:rPr>
                <a:t>ocena</a:t>
              </a: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 negatywna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739" name="Prostokąt 15"/>
            <p:cNvSpPr>
              <a:spLocks noChangeArrowheads="1"/>
            </p:cNvSpPr>
            <p:nvPr/>
          </p:nvSpPr>
          <p:spPr bwMode="auto">
            <a:xfrm>
              <a:off x="1765853" y="3257924"/>
              <a:ext cx="986094" cy="255543"/>
            </a:xfrm>
            <a:prstGeom prst="rect">
              <a:avLst/>
            </a:prstGeom>
            <a:noFill/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protest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Łącznik prosty ze strzałką 31"/>
            <p:cNvSpPr>
              <a:spLocks noChangeShapeType="1"/>
            </p:cNvSpPr>
            <p:nvPr/>
          </p:nvSpPr>
          <p:spPr bwMode="auto">
            <a:xfrm>
              <a:off x="2274495" y="3021814"/>
              <a:ext cx="0" cy="228822"/>
            </a:xfrm>
            <a:prstGeom prst="straightConnector1">
              <a:avLst/>
            </a:prstGeom>
            <a:noFill/>
            <a:ln w="19050">
              <a:solidFill>
                <a:srgbClr val="4579B8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dirty="0"/>
            </a:p>
          </p:txBody>
        </p:sp>
      </p:grpSp>
      <p:sp>
        <p:nvSpPr>
          <p:cNvPr id="76" name="pole tekstowe 75"/>
          <p:cNvSpPr txBox="1"/>
          <p:nvPr/>
        </p:nvSpPr>
        <p:spPr>
          <a:xfrm>
            <a:off x="429919" y="3747764"/>
            <a:ext cx="8372475" cy="2108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Celem oceny merytorycznej I stopnia jest:</a:t>
            </a:r>
          </a:p>
          <a:p>
            <a:pPr marL="177800" indent="-177800">
              <a:lnSpc>
                <a:spcPct val="120000"/>
              </a:lnSpc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-  wyselekcjonowanie projektów, których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realizacja jest zasadna,  założenia są  realne,  a  wyniki analiz oparte zostały o adekwatne założenia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ocena kwalifikowalności wydatków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, </a:t>
            </a:r>
          </a:p>
          <a:p>
            <a:pPr marL="177800" indent="-177800">
              <a:lnSpc>
                <a:spcPct val="120000"/>
              </a:lnSpc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- 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poprawność obliczeń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kosztów całkowitych i kosztów kwalifikowalnych oraz intensywności wsparcia,</a:t>
            </a:r>
          </a:p>
          <a:p>
            <a:pPr>
              <a:lnSpc>
                <a:spcPct val="120000"/>
              </a:lnSpc>
              <a:buFontTx/>
              <a:buChar char="-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weryfikacja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zgodności projektów z regulacjami dotyczącymi pomocy publicznej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Tx/>
              <a:buChar char="-"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Oceny projektów w ww. zakresie dokonują pracownicy IZ RPO WZ oraz niezależni eksperci.</a:t>
            </a:r>
          </a:p>
        </p:txBody>
      </p:sp>
      <p:sp>
        <p:nvSpPr>
          <p:cNvPr id="33" name="Łącznik prosty ze strzałką 32"/>
          <p:cNvSpPr>
            <a:spLocks noChangeShapeType="1"/>
          </p:cNvSpPr>
          <p:nvPr/>
        </p:nvSpPr>
        <p:spPr bwMode="auto">
          <a:xfrm>
            <a:off x="4567561" y="2160042"/>
            <a:ext cx="45719" cy="512137"/>
          </a:xfrm>
          <a:prstGeom prst="straightConnector1">
            <a:avLst/>
          </a:prstGeom>
          <a:noFill/>
          <a:ln w="19050">
            <a:solidFill>
              <a:srgbClr val="4579B8"/>
            </a:solidFill>
            <a:round/>
            <a:headEnd/>
            <a:tailEnd type="arrow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 dirty="0"/>
          </a:p>
        </p:txBody>
      </p:sp>
      <p:pic>
        <p:nvPicPr>
          <p:cNvPr id="34" name="Obraz 33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7417" y="6087212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6025" cy="7049386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sp>
        <p:nvSpPr>
          <p:cNvPr id="17" name="Prostokąt 16"/>
          <p:cNvSpPr/>
          <p:nvPr/>
        </p:nvSpPr>
        <p:spPr>
          <a:xfrm>
            <a:off x="4816549" y="148856"/>
            <a:ext cx="432745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dirty="0">
                <a:latin typeface="Arial" pitchFamily="34" charset="0"/>
                <a:cs typeface="Arial" pitchFamily="34" charset="0"/>
              </a:rPr>
              <a:t>Ocena merytoryczna I stopnia – procedura uzupełnień i poprawek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632387" y="1725405"/>
            <a:ext cx="8033047" cy="4463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Niespełnienie  co  najmniej  jednego  z  kryteriów  ocenianych  w  tej  części  oceny  skutkować będzie negatywną oceną projektu</a:t>
            </a:r>
          </a:p>
          <a:p>
            <a:pPr algn="just">
              <a:lnSpc>
                <a:spcPct val="120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W ramach oceny merytorycznej I stopnia przewidziana jest możliwość poprawy/aktualizacji dokumentacji  aplikacyjnej,  w zakresie wskazanym przez IZ RPO WZ.</a:t>
            </a:r>
          </a:p>
          <a:p>
            <a:pPr algn="just">
              <a:lnSpc>
                <a:spcPct val="120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W  ww.  przypadku  IZ  RPO  WZ  wezwie  wnioskodawcę  do 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poprawy/aktualizacji dokumentacji  aplikacyjnej  w  terminie  7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dni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(uwaga: publikacja wniosku i dostarczenie pisemnej wersji – decyduje data nadania)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od  dnia  otrzymania  wezwania  oraz  wskaże wnioskodawcy zakres koniecznej aktualizacji, z zastrzeżeniem że poziom wsparcia (procent dofinansowania)  nie  może  ulec  zwiększeniu.  </a:t>
            </a:r>
          </a:p>
          <a:p>
            <a:pPr algn="just">
              <a:lnSpc>
                <a:spcPct val="120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20000"/>
              </a:lnSpc>
            </a:pPr>
            <a:r>
              <a:rPr lang="pl-PL" sz="1400" b="1" dirty="0">
                <a:latin typeface="Arial" pitchFamily="34" charset="0"/>
                <a:cs typeface="Arial" pitchFamily="34" charset="0"/>
              </a:rPr>
              <a:t>Wnioskodawcy przysługuje prawo do  jednokrotnej poprawy/uzupełnienia  złożonej  dokumentacji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lnSpc>
                <a:spcPct val="120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Niedokonanie  aktualizacji  dokumentacji w wyznaczonym terminie będzie skutkować negatywną oceną projektu.</a:t>
            </a: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3492" y="0"/>
            <a:ext cx="1642454" cy="127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974" y="6256898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Obraz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470019" y="1619794"/>
            <a:ext cx="83577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sz="2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2960952" y="760576"/>
            <a:ext cx="32774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24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654333" y="2471083"/>
            <a:ext cx="8050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l-PL" sz="2400" dirty="0">
              <a:latin typeface="TitilliumText25L"/>
            </a:endParaRP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448" y="0"/>
            <a:ext cx="1642454" cy="127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pole tekstowe 20"/>
          <p:cNvSpPr txBox="1"/>
          <p:nvPr/>
        </p:nvSpPr>
        <p:spPr>
          <a:xfrm>
            <a:off x="1414732" y="193231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66" name="pole tekstowe 65"/>
          <p:cNvSpPr txBox="1"/>
          <p:nvPr/>
        </p:nvSpPr>
        <p:spPr>
          <a:xfrm>
            <a:off x="5067656" y="219539"/>
            <a:ext cx="407634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500" b="1" dirty="0">
                <a:latin typeface="Arial" pitchFamily="34" charset="0"/>
                <a:cs typeface="Arial" pitchFamily="34" charset="0"/>
              </a:rPr>
              <a:t>Ocena merytoryczna  II stopnia</a:t>
            </a:r>
          </a:p>
        </p:txBody>
      </p:sp>
      <p:sp>
        <p:nvSpPr>
          <p:cNvPr id="69" name="pole tekstowe 68"/>
          <p:cNvSpPr txBox="1"/>
          <p:nvPr/>
        </p:nvSpPr>
        <p:spPr>
          <a:xfrm>
            <a:off x="1447800" y="63055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71" name="pole tekstowe 70"/>
          <p:cNvSpPr txBox="1"/>
          <p:nvPr/>
        </p:nvSpPr>
        <p:spPr>
          <a:xfrm>
            <a:off x="923925" y="58769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pic>
        <p:nvPicPr>
          <p:cNvPr id="72" name="Obraz 7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73766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 dirty="0"/>
          </a:p>
        </p:txBody>
      </p:sp>
      <p:sp>
        <p:nvSpPr>
          <p:cNvPr id="74790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l-PL" dirty="0"/>
          </a:p>
        </p:txBody>
      </p:sp>
      <p:grpSp>
        <p:nvGrpSpPr>
          <p:cNvPr id="2" name="Grupa 72"/>
          <p:cNvGrpSpPr/>
          <p:nvPr/>
        </p:nvGrpSpPr>
        <p:grpSpPr>
          <a:xfrm>
            <a:off x="1507097" y="610993"/>
            <a:ext cx="7169063" cy="3191708"/>
            <a:chOff x="1832290" y="3808847"/>
            <a:chExt cx="4732489" cy="2295300"/>
          </a:xfrm>
        </p:grpSpPr>
        <p:sp>
          <p:nvSpPr>
            <p:cNvPr id="74782" name="Prostokąt 16"/>
            <p:cNvSpPr>
              <a:spLocks noChangeArrowheads="1"/>
            </p:cNvSpPr>
            <p:nvPr/>
          </p:nvSpPr>
          <p:spPr bwMode="auto">
            <a:xfrm>
              <a:off x="2952709" y="4023765"/>
              <a:ext cx="1849827" cy="699098"/>
            </a:xfrm>
            <a:prstGeom prst="rect">
              <a:avLst/>
            </a:prstGeom>
            <a:solidFill>
              <a:srgbClr val="BFBFBF"/>
            </a:solidFill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b="0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Ocena merytoryczna II stopnia  (punktowana) </a:t>
              </a:r>
              <a:br>
                <a:rPr kumimoji="0" lang="pl-PL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Times New Roman" pitchFamily="18" charset="0"/>
                </a:rPr>
              </a:br>
              <a:endParaRPr kumimoji="0" lang="pl-PL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781" name="Prostokąt 17"/>
            <p:cNvSpPr>
              <a:spLocks noChangeArrowheads="1"/>
            </p:cNvSpPr>
            <p:nvPr/>
          </p:nvSpPr>
          <p:spPr bwMode="auto">
            <a:xfrm>
              <a:off x="2058562" y="5020001"/>
              <a:ext cx="1281803" cy="375541"/>
            </a:xfrm>
            <a:prstGeom prst="rect">
              <a:avLst/>
            </a:prstGeom>
            <a:noFill/>
            <a:ln w="25400" cmpd="thickThin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b="1" i="0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Ocena</a:t>
              </a:r>
              <a:r>
                <a:rPr kumimoji="0" lang="pl-PL" b="1" i="0" u="sng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 </a:t>
              </a:r>
              <a:r>
                <a:rPr kumimoji="0" lang="pl-PL" b="1" i="0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pozytywna</a:t>
              </a:r>
              <a:endParaRPr kumimoji="0" lang="pl-PL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779" name="Strzałka w lewo 19"/>
            <p:cNvSpPr>
              <a:spLocks noChangeArrowheads="1"/>
            </p:cNvSpPr>
            <p:nvPr/>
          </p:nvSpPr>
          <p:spPr bwMode="auto">
            <a:xfrm>
              <a:off x="5160987" y="3808847"/>
              <a:ext cx="1403792" cy="1254285"/>
            </a:xfrm>
            <a:prstGeom prst="leftArrow">
              <a:avLst>
                <a:gd name="adj1" fmla="val 50000"/>
                <a:gd name="adj2" fmla="val 50003"/>
              </a:avLst>
            </a:prstGeom>
            <a:gradFill rotWithShape="0">
              <a:gsLst>
                <a:gs pos="0">
                  <a:srgbClr val="9AB5E4"/>
                </a:gs>
                <a:gs pos="37000">
                  <a:srgbClr val="C2D1ED"/>
                </a:gs>
                <a:gs pos="100000">
                  <a:srgbClr val="E1E8F5"/>
                </a:gs>
              </a:gsLst>
              <a:lin ang="5400000"/>
            </a:gradFill>
            <a:ln w="12700">
              <a:solidFill>
                <a:srgbClr val="385D8A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rgbClr val="0D0D0D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Płaszczyzna oceny: </a:t>
              </a:r>
              <a:b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</a:b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- jakości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778" name="Prostokąt 22"/>
            <p:cNvSpPr>
              <a:spLocks noChangeArrowheads="1"/>
            </p:cNvSpPr>
            <p:nvPr/>
          </p:nvSpPr>
          <p:spPr bwMode="auto">
            <a:xfrm>
              <a:off x="4584379" y="5707440"/>
              <a:ext cx="837340" cy="260887"/>
            </a:xfrm>
            <a:prstGeom prst="rect">
              <a:avLst/>
            </a:prstGeom>
            <a:noFill/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l-PL" sz="1600" dirty="0">
                  <a:solidFill>
                    <a:srgbClr val="0D0D0D"/>
                  </a:solidFill>
                  <a:latin typeface="Arial" pitchFamily="34" charset="0"/>
                  <a:ea typeface="Calibri" pitchFamily="34" charset="0"/>
                  <a:cs typeface="Arial" pitchFamily="34" charset="0"/>
                </a:rPr>
                <a:t>p</a:t>
              </a: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rotest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Łącznik prosty ze strzałką 33"/>
            <p:cNvSpPr>
              <a:spLocks noChangeShapeType="1"/>
            </p:cNvSpPr>
            <p:nvPr/>
          </p:nvSpPr>
          <p:spPr bwMode="auto">
            <a:xfrm flipH="1">
              <a:off x="2649979" y="4737739"/>
              <a:ext cx="572223" cy="281777"/>
            </a:xfrm>
            <a:prstGeom prst="straightConnector1">
              <a:avLst/>
            </a:prstGeom>
            <a:noFill/>
            <a:ln w="19050">
              <a:solidFill>
                <a:srgbClr val="4579B8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dirty="0"/>
            </a:p>
          </p:txBody>
        </p:sp>
        <p:sp>
          <p:nvSpPr>
            <p:cNvPr id="28" name="Łącznik prosty ze strzałką 34"/>
            <p:cNvSpPr>
              <a:spLocks noChangeShapeType="1"/>
            </p:cNvSpPr>
            <p:nvPr/>
          </p:nvSpPr>
          <p:spPr bwMode="auto">
            <a:xfrm>
              <a:off x="4511801" y="4737739"/>
              <a:ext cx="527836" cy="281777"/>
            </a:xfrm>
            <a:prstGeom prst="straightConnector1">
              <a:avLst/>
            </a:prstGeom>
            <a:noFill/>
            <a:ln w="19050">
              <a:solidFill>
                <a:srgbClr val="4579B8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dirty="0"/>
            </a:p>
          </p:txBody>
        </p:sp>
        <p:sp>
          <p:nvSpPr>
            <p:cNvPr id="29" name="Łącznik prosty ze strzałką 35"/>
            <p:cNvSpPr>
              <a:spLocks noChangeShapeType="1"/>
            </p:cNvSpPr>
            <p:nvPr/>
          </p:nvSpPr>
          <p:spPr bwMode="auto">
            <a:xfrm>
              <a:off x="5012046" y="5416432"/>
              <a:ext cx="0" cy="276433"/>
            </a:xfrm>
            <a:prstGeom prst="straightConnector1">
              <a:avLst/>
            </a:prstGeom>
            <a:noFill/>
            <a:ln w="19050">
              <a:solidFill>
                <a:srgbClr val="4579B8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dirty="0"/>
            </a:p>
          </p:txBody>
        </p:sp>
        <p:sp>
          <p:nvSpPr>
            <p:cNvPr id="30" name="Łącznik prosty ze strzałką 6"/>
            <p:cNvSpPr>
              <a:spLocks noChangeShapeType="1"/>
            </p:cNvSpPr>
            <p:nvPr/>
          </p:nvSpPr>
          <p:spPr bwMode="auto">
            <a:xfrm flipH="1">
              <a:off x="2348682" y="5416432"/>
              <a:ext cx="301297" cy="311398"/>
            </a:xfrm>
            <a:prstGeom prst="straightConnector1">
              <a:avLst/>
            </a:prstGeom>
            <a:noFill/>
            <a:ln w="19050">
              <a:solidFill>
                <a:srgbClr val="4579B8"/>
              </a:solidFill>
              <a:round/>
              <a:headEnd/>
              <a:tailEnd type="arrow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l-PL" dirty="0"/>
            </a:p>
          </p:txBody>
        </p:sp>
        <p:sp>
          <p:nvSpPr>
            <p:cNvPr id="74759" name="Prostokąt 38"/>
            <p:cNvSpPr>
              <a:spLocks noChangeArrowheads="1"/>
            </p:cNvSpPr>
            <p:nvPr/>
          </p:nvSpPr>
          <p:spPr bwMode="auto">
            <a:xfrm>
              <a:off x="1832290" y="5727830"/>
              <a:ext cx="1103797" cy="376317"/>
            </a:xfrm>
            <a:prstGeom prst="rect">
              <a:avLst/>
            </a:prstGeom>
            <a:noFill/>
            <a:ln w="12700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pl-PL" sz="1600" dirty="0">
                  <a:latin typeface="Arial" pitchFamily="34" charset="0"/>
                  <a:ea typeface="Calibri" pitchFamily="34" charset="0"/>
                  <a:cs typeface="Arial" pitchFamily="34" charset="0"/>
                </a:rPr>
                <a:t>d</a:t>
              </a:r>
              <a:r>
                <a:rPr kumimoji="0" lang="pl-PL" sz="16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ofinansowanie projektu</a:t>
              </a:r>
              <a:endParaRPr kumimoji="0" lang="pl-P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754" name="Prostokąt 46"/>
            <p:cNvSpPr>
              <a:spLocks noChangeArrowheads="1"/>
            </p:cNvSpPr>
            <p:nvPr/>
          </p:nvSpPr>
          <p:spPr bwMode="auto">
            <a:xfrm>
              <a:off x="4361848" y="5025831"/>
              <a:ext cx="1281803" cy="375541"/>
            </a:xfrm>
            <a:prstGeom prst="rect">
              <a:avLst/>
            </a:prstGeom>
            <a:noFill/>
            <a:ln w="25400" cmpd="thickThin">
              <a:solidFill>
                <a:srgbClr val="7F7F7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pl-PL" b="1" i="0" strike="noStrike" cap="none" normalizeH="0" baseline="0" dirty="0">
                  <a:ln>
                    <a:noFill/>
                  </a:ln>
                  <a:solidFill>
                    <a:srgbClr val="0D0D0D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Ocena negatywna</a:t>
              </a:r>
              <a:endParaRPr kumimoji="0" lang="pl-PL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4" name="pole tekstowe 73"/>
          <p:cNvSpPr txBox="1"/>
          <p:nvPr/>
        </p:nvSpPr>
        <p:spPr>
          <a:xfrm>
            <a:off x="417153" y="3925365"/>
            <a:ext cx="8562975" cy="21362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Ocena polega na przyznaniu punktów za dane kryterium oraz przemnożeniu przyznanej liczby punktów przez odpowiednią wagę. Ocenę kryterium stanowi średnia arytmetyczna punktów przyznanych przez poszczególnych członków KOP w ramach kryterium.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 Oceny projektów w ramach tej części dokonują niezależni eksperci z ramienia IZ RPO WZ oraz pracownicy IP ZIT.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 ramach oceny merytorycznej II stopnia projekt może uzyskać łącznie 100 punktów (40 pkt w ramach oceny dokonywanej przez IZ RPO WZ i 60 pkt w ramach oceny dokonywanej przez pracowników IP ZIT)</a:t>
            </a:r>
            <a:r>
              <a:rPr lang="pl-PL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.</a:t>
            </a:r>
            <a:endParaRPr lang="pl-PL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4" name="Obraz 33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6160532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470019" y="1619794"/>
            <a:ext cx="83577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sz="2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067656" y="476941"/>
            <a:ext cx="355127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500" b="1" dirty="0">
                <a:latin typeface="TitilliumText25L"/>
              </a:rPr>
              <a:t>Ocena merytoryczna II stopnia c.d.</a:t>
            </a:r>
            <a:endParaRPr lang="pl-PL" sz="1500" dirty="0">
              <a:latin typeface="TitilliumText25L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400005" y="1528479"/>
            <a:ext cx="8497813" cy="3670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l-PL" sz="17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lvl="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500" dirty="0">
                <a:latin typeface="Arial" pitchFamily="34" charset="0"/>
                <a:cs typeface="Arial" pitchFamily="34" charset="0"/>
              </a:rPr>
              <a:t>Warunkiem  uzyskania  pozytywnej  oceny  jest  otrzymanie  co najmniej </a:t>
            </a:r>
            <a:r>
              <a:rPr lang="pl-PL" sz="1500" b="1" dirty="0">
                <a:latin typeface="Arial" pitchFamily="34" charset="0"/>
                <a:cs typeface="Arial" pitchFamily="34" charset="0"/>
              </a:rPr>
              <a:t>40%</a:t>
            </a:r>
            <a:r>
              <a:rPr lang="pl-PL" sz="1500" dirty="0">
                <a:latin typeface="Arial" pitchFamily="34" charset="0"/>
                <a:cs typeface="Arial" pitchFamily="34" charset="0"/>
              </a:rPr>
              <a:t> maksymalnej łącznej liczby punktów spośród punktów możliwych do przyznania w części oceny dokonywanej przez IZ RPO WZ oraz co najmniej </a:t>
            </a:r>
            <a:r>
              <a:rPr lang="pl-PL" sz="1500" b="1" dirty="0">
                <a:latin typeface="Arial" pitchFamily="34" charset="0"/>
                <a:cs typeface="Arial" pitchFamily="34" charset="0"/>
              </a:rPr>
              <a:t>40%</a:t>
            </a:r>
            <a:r>
              <a:rPr lang="pl-PL" sz="1500" dirty="0">
                <a:latin typeface="Arial" pitchFamily="34" charset="0"/>
                <a:cs typeface="Arial" pitchFamily="34" charset="0"/>
              </a:rPr>
              <a:t> maksymalnej łącznej liczby punktów spośród punktów możliwych do przyznania w części oceny dokonywanej przez IP ZIT)</a:t>
            </a:r>
          </a:p>
          <a:p>
            <a:pPr lvl="0" algn="just">
              <a:lnSpc>
                <a:spcPct val="120000"/>
              </a:lnSpc>
            </a:pPr>
            <a:endParaRPr lang="pl-PL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500" dirty="0">
                <a:latin typeface="Arial" panose="020B0604020202020204" pitchFamily="34" charset="0"/>
                <a:cs typeface="Arial" panose="020B0604020202020204" pitchFamily="34" charset="0"/>
              </a:rPr>
              <a:t> W  wyniku  przeprowadzenia  oceny  merytorycznej  II  stopnia  tworzona  jest  lista  projektów (</a:t>
            </a:r>
            <a:r>
              <a:rPr lang="pl-PL" sz="1500" u="sng" dirty="0">
                <a:latin typeface="Arial" pitchFamily="34" charset="0"/>
                <a:cs typeface="Arial" pitchFamily="34" charset="0"/>
              </a:rPr>
              <a:t>lista  rankingowa</a:t>
            </a:r>
            <a:r>
              <a:rPr lang="pl-PL" sz="1500" dirty="0">
                <a:latin typeface="Arial" pitchFamily="34" charset="0"/>
                <a:cs typeface="Arial" pitchFamily="34" charset="0"/>
              </a:rPr>
              <a:t>). Kolejność  projektów  na  ww.  liście  uzależniona  jest  od  liczby  punktów uzyskanych  przez  projekt.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v"/>
            </a:pPr>
            <a:endParaRPr lang="pl-PL" sz="15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500" dirty="0">
                <a:latin typeface="Arial" pitchFamily="34" charset="0"/>
                <a:cs typeface="Arial" pitchFamily="34" charset="0"/>
              </a:rPr>
              <a:t> W  ramach  oceny  merytorycznej  II  stopnia  nie  przewiduje  się  możliwości  uzupełnienia lub  poprawy  dokumentacji  aplikacyjnej.  Jednakże  IZ  RPO  WZ / IP ZIT  ma  możliwość  żądania dodatkowych wyjaśnień ze strony wnioskodawcy.</a:t>
            </a: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642454" cy="127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581" y="5999723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470019" y="1619794"/>
            <a:ext cx="83577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sz="2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018567" y="287079"/>
            <a:ext cx="41254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2400" b="1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  <a:r>
              <a:rPr lang="pl-PL" sz="1500" b="1" dirty="0">
                <a:latin typeface="Arial" pitchFamily="34" charset="0"/>
                <a:cs typeface="Arial" pitchFamily="34" charset="0"/>
              </a:rPr>
              <a:t>Informacja o wynikach oceny</a:t>
            </a:r>
            <a:endParaRPr lang="pl-PL" sz="15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489433" y="1558834"/>
            <a:ext cx="8406739" cy="4321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Po zakończeniu oceny danego projektu IZ RPO WZ przekazuje niezwłocznie wnioskodawcy pisemną  informację,  która  zawiera  co  najmniej  wyniki  oceny  jego  projektu  wraz z   uzasadnieniem   oceny   i   podaniem   punktacji   otrzymanej   przez   projekt   lub   informacji o spełnieniu albo niespełnieniu kryteriów.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Przez zakończenie oceny projektu należy rozumieć sytuację, w której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:</a:t>
            </a:r>
          </a:p>
          <a:p>
            <a:pPr marL="342900" indent="-342900" algn="just">
              <a:lnSpc>
                <a:spcPct val="120000"/>
              </a:lnSpc>
              <a:buFont typeface="+mj-lt"/>
              <a:buAutoNum type="alphaLcParenR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projekt został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pozytywnie oceniony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oraz został wybrany do dofinansowania,</a:t>
            </a:r>
          </a:p>
          <a:p>
            <a:pPr marL="342900" indent="-342900" algn="just">
              <a:lnSpc>
                <a:spcPct val="120000"/>
              </a:lnSpc>
              <a:buFont typeface="+mj-lt"/>
              <a:buAutoNum type="alphaLcParenR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projekt został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negatywnie oceniony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w rozumieniu ustawy wdrożeniowej.</a:t>
            </a:r>
          </a:p>
          <a:p>
            <a:pPr algn="just">
              <a:lnSpc>
                <a:spcPct val="120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Po zakończeniu każdego etapu oceny, IZ RPO WZ zamieszcza na swojej stronie internetowej </a:t>
            </a:r>
            <a:r>
              <a:rPr lang="pl-PL" sz="1400" dirty="0">
                <a:latin typeface="Arial" pitchFamily="34" charset="0"/>
                <a:cs typeface="Arial" pitchFamily="34" charset="0"/>
                <a:hlinkClick r:id="rId6"/>
              </a:rPr>
              <a:t>www.rpo.wzp.pl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listę projektów zakwalifikowanych do kolejnego etapu. </a:t>
            </a:r>
          </a:p>
          <a:p>
            <a:pPr algn="just">
              <a:lnSpc>
                <a:spcPct val="120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Po  rozstrzygnięciu  konkursu  IZ  RPO  WZ  zamieszcza  na  swojej  stronie internetowej </a:t>
            </a:r>
            <a:r>
              <a:rPr lang="pl-PL" sz="1400" dirty="0">
                <a:latin typeface="Arial" pitchFamily="34" charset="0"/>
                <a:cs typeface="Arial" pitchFamily="34" charset="0"/>
                <a:hlinkClick r:id="rId6"/>
              </a:rPr>
              <a:t>www.rpo.wzp.pl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oraz na portalu </a:t>
            </a:r>
            <a:r>
              <a:rPr lang="pl-PL" sz="1400" dirty="0">
                <a:latin typeface="Arial" pitchFamily="34" charset="0"/>
                <a:cs typeface="Arial" pitchFamily="34" charset="0"/>
                <a:hlinkClick r:id="rId7"/>
              </a:rPr>
              <a:t>www.funduszeeuropejskie.gov.pl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listę projektów, które spełniły kryteria wyboru i uzyskały wymaganą liczbę punktów, z wyróżnieniem projektów wybranych do dofinansowania. </a:t>
            </a:r>
          </a:p>
          <a:p>
            <a:pPr algn="just"/>
            <a:endParaRPr lang="pl-PL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 descr="cid:image002.jpg@01D56C83.D9744910"/>
          <p:cNvPicPr/>
          <p:nvPr/>
        </p:nvPicPr>
        <p:blipFill>
          <a:blip r:embed="rId9" r:link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359" y="60230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250" y="0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470019" y="1619794"/>
            <a:ext cx="83577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sz="2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472091" y="416907"/>
            <a:ext cx="333862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dirty="0">
                <a:latin typeface="TitilliumText25L"/>
              </a:rPr>
              <a:t>Środki odwoławcze</a:t>
            </a:r>
            <a:endParaRPr lang="pl-PL" sz="1600" dirty="0">
              <a:latin typeface="TitilliumText25L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489433" y="1558834"/>
            <a:ext cx="8321281" cy="40203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Wnioskodawcy, w przypadku negatywnej oceny jego projektu wybieranego </a:t>
            </a:r>
            <a:br>
              <a:rPr lang="pl-PL" sz="1400" dirty="0">
                <a:latin typeface="Arial" pitchFamily="34" charset="0"/>
                <a:cs typeface="Arial" pitchFamily="34" charset="0"/>
              </a:rPr>
            </a:br>
            <a:r>
              <a:rPr lang="pl-PL" sz="1400" dirty="0">
                <a:latin typeface="Arial" pitchFamily="34" charset="0"/>
                <a:cs typeface="Arial" pitchFamily="34" charset="0"/>
              </a:rPr>
              <a:t>w trybie konkursowym, przysługuje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prawo wniesienia protestu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w celu   ponownego sprawdzenia złożonego wniosku w zakresie spełniania kryteriów wyboru projektów.</a:t>
            </a:r>
          </a:p>
          <a:p>
            <a:pPr algn="just">
              <a:lnSpc>
                <a:spcPct val="120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Negatywną oceną w rozumieniu art. 53 ust. 2 ustawy jest ocena w zakresie spełniania przez projekt kryteriów wyboru projektów, w ramach której:</a:t>
            </a:r>
          </a:p>
          <a:p>
            <a:pPr marL="342900" indent="-342900" algn="just">
              <a:lnSpc>
                <a:spcPct val="120000"/>
              </a:lnSpc>
              <a:buFont typeface="+mj-lt"/>
              <a:buAutoNum type="alphaLcParenR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projekt nie uzyskał wymaganej liczby punktów lub nie spełnił kryteriów wyboru projektów, na skutek czego nie może być wybrany do dofinansowania  albo  skierowany do  kolejnego etapu oceny,</a:t>
            </a:r>
          </a:p>
          <a:p>
            <a:pPr marL="342900" indent="-342900" algn="just">
              <a:lnSpc>
                <a:spcPct val="120000"/>
              </a:lnSpc>
              <a:buFont typeface="+mj-lt"/>
              <a:buAutoNum type="alphaLcParenR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projekt uzyskał wymaganą liczbę punktów lub spełnił kryteria wyboru projektów, jednak kwota</a:t>
            </a:r>
            <a:br>
              <a:rPr lang="pl-PL" sz="1400" dirty="0">
                <a:latin typeface="Arial" pitchFamily="34" charset="0"/>
                <a:cs typeface="Arial" pitchFamily="34" charset="0"/>
              </a:rPr>
            </a:br>
            <a:r>
              <a:rPr lang="pl-PL" sz="1400" dirty="0">
                <a:latin typeface="Arial" pitchFamily="34" charset="0"/>
                <a:cs typeface="Arial" pitchFamily="34" charset="0"/>
              </a:rPr>
              <a:t>przeznaczona na dofinansowanie projektów w konkursie nie wystarcza na wybranie go do dofinansowania.</a:t>
            </a:r>
          </a:p>
          <a:p>
            <a:pPr algn="just">
              <a:lnSpc>
                <a:spcPct val="120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Wnioskodawca może wnieść protest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w terminie 14 dni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od dnia doręczenia pisemnej informacji o  zakończeniu  oceny  jego  projektu  i  jej  wyniku.  Protest  jest  wnoszony  bezpośrednio do  komórki  </a:t>
            </a:r>
            <a:br>
              <a:rPr lang="pl-PL" sz="1400" dirty="0">
                <a:latin typeface="Arial" pitchFamily="34" charset="0"/>
                <a:cs typeface="Arial" pitchFamily="34" charset="0"/>
              </a:rPr>
            </a:br>
            <a:r>
              <a:rPr lang="pl-PL" sz="1400" dirty="0">
                <a:latin typeface="Arial" pitchFamily="34" charset="0"/>
                <a:cs typeface="Arial" pitchFamily="34" charset="0"/>
              </a:rPr>
              <a:t>IZ  RPO  WZ  rozpatrującej  protesty, którą jest Wydział Zarządzania Strategicznego.</a:t>
            </a: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0121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135" y="5962509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470019" y="1619794"/>
            <a:ext cx="83577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sz="2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626213" y="473903"/>
            <a:ext cx="278284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dirty="0">
                <a:latin typeface="Arial" pitchFamily="34" charset="0"/>
                <a:cs typeface="Arial" pitchFamily="34" charset="0"/>
              </a:rPr>
              <a:t>Podpisanie umowy </a:t>
            </a:r>
            <a:br>
              <a:rPr lang="pl-PL" sz="1600" b="1" dirty="0">
                <a:latin typeface="Arial" pitchFamily="34" charset="0"/>
                <a:cs typeface="Arial" pitchFamily="34" charset="0"/>
              </a:rPr>
            </a:br>
            <a:r>
              <a:rPr lang="pl-PL" sz="1600" b="1" dirty="0">
                <a:latin typeface="Arial" pitchFamily="34" charset="0"/>
                <a:cs typeface="Arial" pitchFamily="34" charset="0"/>
              </a:rPr>
              <a:t>o dofinansowanie</a:t>
            </a:r>
            <a:endParaRPr lang="pl-PL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386884" y="2007656"/>
            <a:ext cx="8483650" cy="325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Przed podpisaniem umowy, wnioskodawca zostanie wezwany do złożenia niezbędnych do jej sporządzenia dokumentów</a:t>
            </a: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IZ RPO WZ zastrzega sobie prawo do wezwania wnioskodawcy do  złożenia 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dokumentów potwierdzających oświadczenia 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złożone na etapie oceny wniosku o dofinansowanie</a:t>
            </a:r>
          </a:p>
          <a:p>
            <a:pPr algn="just">
              <a:lnSpc>
                <a:spcPct val="120000"/>
              </a:lnSpc>
            </a:pPr>
            <a:endParaRPr lang="pl-PL" sz="16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 Przed zawarciem umowy o dofinansowanie, IZ RPO WZ może zobowiązać wnioskodawcę do przedłożenia 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innych dokumentów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, w celu weryfikacji czy projekt spełnia nadal wszystkie kryteria wyboru projektu w dniu podpisania umowy o dofinansowanie</a:t>
            </a:r>
          </a:p>
          <a:p>
            <a:pPr algn="just">
              <a:lnSpc>
                <a:spcPct val="120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4114" y="153154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779" y="5999723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19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776" y="0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470019" y="1619794"/>
            <a:ext cx="83577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sz="2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255267" y="395642"/>
            <a:ext cx="357253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dirty="0">
                <a:latin typeface="Arial" pitchFamily="34" charset="0"/>
                <a:cs typeface="Arial" pitchFamily="34" charset="0"/>
              </a:rPr>
              <a:t>Odmowa podpisania umowy</a:t>
            </a:r>
            <a:endParaRPr lang="pl-PL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514907" y="1900666"/>
            <a:ext cx="8441085" cy="2751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pl-PL" sz="1600" u="sng" dirty="0">
                <a:latin typeface="Arial" pitchFamily="34" charset="0"/>
                <a:cs typeface="Arial" pitchFamily="34" charset="0"/>
              </a:rPr>
              <a:t>IZ RPO WZ może odmówić podpisania umowy o dofinansowanie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, w przypadku gdy:</a:t>
            </a:r>
          </a:p>
          <a:p>
            <a:pPr algn="just">
              <a:lnSpc>
                <a:spcPct val="120000"/>
              </a:lnSpc>
            </a:pPr>
            <a:endParaRPr lang="pl-PL" sz="16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 wnioskodawca nie dostarcza lub dostarcza dokumenty niezgodne z oświadczeniami złożonymi na etapie aplikowania o dofinansowanie,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pl-PL" sz="16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 projekt i/lub wnioskodawca nie spełnia wymaganych kryteriów wyboru,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pl-PL" sz="16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 wnioskodawca nie dostarcza we wskazanym przez IZ RPO WZ terminie lub dostarcza niepoprawne dokumenty niezbędne do sporządzenia umowy o dofinansowanie.</a:t>
            </a: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531" y="5999723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470019" y="1619794"/>
            <a:ext cx="835778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§"/>
              <a:defRPr/>
            </a:pPr>
            <a:endParaRPr lang="pl-PL" sz="22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4915025" y="473903"/>
            <a:ext cx="391278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dirty="0">
                <a:latin typeface="Arial" pitchFamily="34" charset="0"/>
                <a:cs typeface="Arial" pitchFamily="34" charset="0"/>
              </a:rPr>
              <a:t>Zabezpieczenie prawidłowej realizacji umowy o dofinansowanie – weksel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1489166" y="23774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497816" y="1809750"/>
            <a:ext cx="8497813" cy="3674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 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Beneficjent wnosi do Instytucji Zarządzającej RPO WZ poprawnie ustanowione zabezpieczenie prawidłowej realizacji umowy (</a:t>
            </a:r>
            <a:r>
              <a:rPr lang="pl-PL" sz="1600" b="1" i="1" dirty="0">
                <a:latin typeface="Arial" pitchFamily="34" charset="0"/>
                <a:cs typeface="Arial" pitchFamily="34" charset="0"/>
              </a:rPr>
              <a:t>weksel własny in blanco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) nie później niż w dniu złożenia pierwszego wniosku o płatność, na kwotę nie mniejszą niż wysokość łącznej kwoty dofinansowania, bez względu na to czy zamierza ubiegać się o zaliczkę.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pl-PL" sz="16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 IZ RPO WZ może rozwiązać umowę o dofinansowanie projektu bez  wypowiedzenia, jeżeli beneficjent 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nie wniesie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 poprawnie ustanowionego zabezpieczenia w formie i terminie określonym w umowie o dofinansowanie.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pl-PL" sz="16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 Zabezpieczenie  ustanawiane jest  przez beneficjenta na okres od dnia jego  złożenia do czasu wypełnienia  wszelkich  obowiązków  określonych  w  umowie o dofinansowanie projektu, z wyłączeniem obowiązków w zakresie przechowywania dokumentów.</a:t>
            </a:r>
          </a:p>
        </p:txBody>
      </p:sp>
      <p:pic>
        <p:nvPicPr>
          <p:cNvPr id="20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276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Obraz 20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784" y="6033639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7999"/>
          </a:xfrm>
          <a:prstGeom prst="rect">
            <a:avLst/>
          </a:prstGeom>
        </p:spPr>
      </p:pic>
      <p:sp>
        <p:nvSpPr>
          <p:cNvPr id="16" name="Prostokąt 15"/>
          <p:cNvSpPr/>
          <p:nvPr/>
        </p:nvSpPr>
        <p:spPr>
          <a:xfrm>
            <a:off x="2211572" y="186472"/>
            <a:ext cx="6717561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sz="1600" b="1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pl-PL" b="1" dirty="0">
                <a:latin typeface="Arial" pitchFamily="34" charset="0"/>
                <a:cs typeface="Arial" pitchFamily="34" charset="0"/>
              </a:rPr>
              <a:t>Projekty podlegające dofinansowaniu</a:t>
            </a:r>
            <a:endParaRPr lang="pl-PL" sz="1600" b="1" u="sng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4" name="Prostokąt 13"/>
          <p:cNvSpPr/>
          <p:nvPr/>
        </p:nvSpPr>
        <p:spPr>
          <a:xfrm>
            <a:off x="744279" y="1541721"/>
            <a:ext cx="7538484" cy="4240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4000"/>
              </a:lnSpc>
            </a:pPr>
            <a:r>
              <a:rPr lang="pl-PL" dirty="0">
                <a:latin typeface="Arial" pitchFamily="34" charset="0"/>
                <a:cs typeface="Arial" pitchFamily="34" charset="0"/>
              </a:rPr>
              <a:t>Wsparcie w konkursie przeznaczone będzie na typ projektu:</a:t>
            </a:r>
          </a:p>
          <a:p>
            <a:pPr lvl="0" algn="ctr">
              <a:lnSpc>
                <a:spcPct val="114000"/>
              </a:lnSpc>
            </a:pPr>
            <a:r>
              <a:rPr lang="pl-PL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Innowacyjne inwestycje przedsiębiorstw</a:t>
            </a:r>
            <a:r>
              <a:rPr lang="pl-PL" dirty="0">
                <a:latin typeface="Arial" pitchFamily="34" charset="0"/>
                <a:cs typeface="Arial" pitchFamily="34" charset="0"/>
              </a:rPr>
              <a:t>.</a:t>
            </a:r>
          </a:p>
          <a:p>
            <a:pPr lvl="0" algn="ctr">
              <a:lnSpc>
                <a:spcPct val="114000"/>
              </a:lnSpc>
            </a:pPr>
            <a:endParaRPr lang="pl-PL" dirty="0">
              <a:latin typeface="Arial" pitchFamily="34" charset="0"/>
              <a:cs typeface="Arial" pitchFamily="34" charset="0"/>
            </a:endParaRPr>
          </a:p>
          <a:p>
            <a:pPr lvl="0" algn="ctr">
              <a:lnSpc>
                <a:spcPct val="114000"/>
              </a:lnSpc>
              <a:spcAft>
                <a:spcPts val="1000"/>
              </a:spcAft>
            </a:pPr>
            <a:r>
              <a:rPr lang="pl-PL" dirty="0">
                <a:latin typeface="Arial" pitchFamily="34" charset="0"/>
                <a:cs typeface="Arial" pitchFamily="34" charset="0"/>
              </a:rPr>
              <a:t>Wspierane będą przedsięwzięcia polegające na wdrażaniu przez przedsiębiorstwa innowacji produktowych lub procesowych, obejmujące inwestycje w grunty, budynki, budowle, nowoczesne maszyny i urządzenia, wartości niematerialne i prawne, czy wdrażanie nowych rozwiązań technologicznych, prowadzące do:</a:t>
            </a:r>
          </a:p>
          <a:p>
            <a:pPr marL="285750" lvl="0" indent="-285750" algn="ctr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>
                <a:latin typeface="Arial" pitchFamily="34" charset="0"/>
                <a:cs typeface="Arial" pitchFamily="34" charset="0"/>
              </a:rPr>
              <a:t> budowy/rozbudowy przedsiębiorstwa,</a:t>
            </a:r>
          </a:p>
          <a:p>
            <a:pPr marL="285750" lvl="0" indent="-285750" algn="ctr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>
                <a:latin typeface="Arial" pitchFamily="34" charset="0"/>
                <a:cs typeface="Arial" pitchFamily="34" charset="0"/>
              </a:rPr>
              <a:t>wykreowania nowego lub zasadniczo ulepszonego produktu/usługi,</a:t>
            </a:r>
          </a:p>
          <a:p>
            <a:pPr marL="285750" lvl="0" indent="-285750" algn="ctr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>
                <a:latin typeface="Arial" pitchFamily="34" charset="0"/>
                <a:cs typeface="Arial" pitchFamily="34" charset="0"/>
              </a:rPr>
              <a:t>zwiększenia efektywności produkcji przedsiębiorstwa, </a:t>
            </a:r>
          </a:p>
          <a:p>
            <a:pPr marL="285750" lvl="0" indent="-285750" algn="ctr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pl-PL" dirty="0">
                <a:latin typeface="Arial" pitchFamily="34" charset="0"/>
                <a:cs typeface="Arial" pitchFamily="34" charset="0"/>
              </a:rPr>
              <a:t>zasadniczej zmiany procesu produkcyjnego.</a:t>
            </a:r>
          </a:p>
        </p:txBody>
      </p:sp>
      <p:pic>
        <p:nvPicPr>
          <p:cNvPr id="8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751" y="0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876" y="6021350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46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pic>
        <p:nvPicPr>
          <p:cNvPr id="10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1620" y="0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Prostokąt 17"/>
          <p:cNvSpPr/>
          <p:nvPr/>
        </p:nvSpPr>
        <p:spPr>
          <a:xfrm>
            <a:off x="4785646" y="526303"/>
            <a:ext cx="41254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dirty="0">
                <a:latin typeface="Arial" pitchFamily="34" charset="0"/>
                <a:cs typeface="Arial" pitchFamily="34" charset="0"/>
              </a:rPr>
              <a:t>Rozliczenie projektu i wypłata dofinansowania </a:t>
            </a:r>
            <a:endParaRPr lang="pl-PL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412089" y="1497345"/>
            <a:ext cx="8497813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2000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Beneficjent dokonuje rozliczenia projektu we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wnioskach o płatność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w terminie i na warunkach określonych w umowie o dofinansowanie.</a:t>
            </a:r>
          </a:p>
          <a:p>
            <a:pPr marL="0" lvl="3" algn="just">
              <a:lnSpc>
                <a:spcPct val="120000"/>
              </a:lnSpc>
              <a:buFont typeface="Wingdings" pitchFamily="2" charset="2"/>
              <a:buChar char="Ø"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Wypłata dofinansowania odbywa się na podstawie wniosku o płatność, złożonego w formie elektronicznej w systemie SL2014. Wniosek o płatność powinien być przygotowany zgodnie z podręcznikiem do SL2014 udostępnionym przez IZ RPO WZ na stronie internetowej www.rpo.wzp.pl.</a:t>
            </a:r>
          </a:p>
          <a:p>
            <a:pPr algn="just">
              <a:lnSpc>
                <a:spcPct val="120000"/>
              </a:lnSpc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Warunkiem wypłaty dofinansowania (zaliczka/refundacja) jest przedstawienie dokumentu potwierdzającego rozpoczęcie prac w projekcie.</a:t>
            </a:r>
          </a:p>
          <a:p>
            <a:pPr algn="just">
              <a:lnSpc>
                <a:spcPct val="120000"/>
              </a:lnSpc>
              <a:buFont typeface="Wingdings" pitchFamily="2" charset="2"/>
              <a:buChar char="Ø"/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marL="0" lvl="3" algn="just">
              <a:lnSpc>
                <a:spcPct val="120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Beneficjent po podpisaniu umowy oraz spełnieniu warunków w niej określonych otrzymuje dofinansowanie w formie:</a:t>
            </a:r>
          </a:p>
          <a:p>
            <a:pPr marL="0" lvl="3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płatności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zaliczkowej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(do 70% wysokości dofinansowania, 1 transza nie więcej niż 40% wartości dofinansowania),</a:t>
            </a:r>
          </a:p>
          <a:p>
            <a:pPr marL="0" lvl="3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płatności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pośredniej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, </a:t>
            </a:r>
          </a:p>
          <a:p>
            <a:pPr marL="0" lvl="3" algn="just">
              <a:lnSpc>
                <a:spcPct val="120000"/>
              </a:lnSpc>
              <a:buFont typeface="Arial" pitchFamily="34" charset="0"/>
              <a:buChar char="•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płatności </a:t>
            </a:r>
            <a:r>
              <a:rPr lang="pl-PL" sz="1400" b="1" dirty="0">
                <a:latin typeface="Arial" pitchFamily="34" charset="0"/>
                <a:cs typeface="Arial" pitchFamily="34" charset="0"/>
              </a:rPr>
              <a:t>końcowej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0" lvl="3" algn="just">
              <a:buFont typeface="Arial" pitchFamily="34" charset="0"/>
              <a:buChar char="•"/>
            </a:pPr>
            <a:endParaRPr lang="pl-PL" sz="19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16" name="Obraz 15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342" y="5980081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476" y="0"/>
            <a:ext cx="9144000" cy="6858000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497476" y="1718550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948" y="194086"/>
            <a:ext cx="1939526" cy="833815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497476" y="1668697"/>
            <a:ext cx="8269817" cy="76015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ctr" defTabSz="8001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pl-PL" sz="18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Prostokąt 7"/>
          <p:cNvSpPr/>
          <p:nvPr/>
        </p:nvSpPr>
        <p:spPr>
          <a:xfrm>
            <a:off x="506413" y="2440688"/>
            <a:ext cx="87439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endParaRPr lang="pl-PL" b="1" dirty="0">
              <a:solidFill>
                <a:schemeClr val="tx2">
                  <a:lumMod val="75000"/>
                </a:schemeClr>
              </a:solidFill>
              <a:latin typeface="TitilliumText25L" pitchFamily="50" charset="-18"/>
            </a:endParaRPr>
          </a:p>
          <a:p>
            <a:pPr marL="342900" indent="-342900" algn="ctr"/>
            <a:r>
              <a:rPr lang="pl-PL" sz="3600" b="1" dirty="0">
                <a:solidFill>
                  <a:schemeClr val="tx2">
                    <a:lumMod val="75000"/>
                  </a:schemeClr>
                </a:solidFill>
                <a:latin typeface="TitilliumText25L" pitchFamily="50" charset="-18"/>
              </a:rPr>
              <a:t>Wniosek o dofinansowanie </a:t>
            </a: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1" name="Obraz 8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2126" y="0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 descr="cid:image002.jpg@01D56C83.D9744910"/>
          <p:cNvPicPr/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849" y="5999723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637630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94297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914399" y="1695570"/>
            <a:ext cx="7527851" cy="4149753"/>
          </a:xfrm>
          <a:prstGeom prst="rect">
            <a:avLst/>
          </a:prstGeom>
        </p:spPr>
        <p:txBody>
          <a:bodyPr/>
          <a:lstStyle/>
          <a:p>
            <a:pPr marL="0" lvl="3" algn="just"/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0" lvl="3" algn="just"/>
            <a:r>
              <a:rPr lang="pl-PL" sz="20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Wniosek o dofinansowanie należy wypełnić w systemie LSI2014 dostępnym pod adresem </a:t>
            </a:r>
            <a:r>
              <a:rPr lang="pl-PL" sz="20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https://beneficjent.wzp.pl</a:t>
            </a:r>
            <a:endParaRPr lang="pl-PL" sz="20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3" algn="just"/>
            <a:endParaRPr lang="pl-PL" sz="20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3" algn="ctr"/>
            <a:endParaRPr lang="pl-PL" sz="20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3" algn="ctr"/>
            <a:r>
              <a:rPr lang="pl-PL" sz="20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Wszelkie dokumenty niezbędne do prawidłowego wypełnienia wniosku o dofinansowanie dostępne są na stronie</a:t>
            </a:r>
          </a:p>
          <a:p>
            <a:pPr marL="0" lvl="3" algn="ctr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http://www.rpo.wzp.pl/skorzystaj/nabory/18-inwestycje-przedsiebiorstw-w-ramach-strategii-zit-dla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l-PL" sz="1700" b="1" dirty="0">
              <a:latin typeface="Arial" pitchFamily="34" charset="0"/>
              <a:cs typeface="Arial" pitchFamily="34" charset="0"/>
            </a:endParaRPr>
          </a:p>
          <a:p>
            <a:pPr lvl="0" algn="l"/>
            <a:endParaRPr lang="pl-PL" sz="1700" b="1" dirty="0">
              <a:latin typeface="Arial" pitchFamily="34" charset="0"/>
              <a:cs typeface="Arial" pitchFamily="34" charset="0"/>
            </a:endParaRPr>
          </a:p>
          <a:p>
            <a:pPr lvl="0" algn="l"/>
            <a:endParaRPr lang="pl-PL" sz="1700" b="1" dirty="0">
              <a:latin typeface="Arial" pitchFamily="34" charset="0"/>
              <a:cs typeface="Arial" pitchFamily="34" charset="0"/>
            </a:endParaRPr>
          </a:p>
          <a:p>
            <a:pPr lvl="0" algn="ctr">
              <a:buChar char="•"/>
            </a:pPr>
            <a:endParaRPr lang="pl-PL" sz="1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5167424" y="492379"/>
            <a:ext cx="31249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6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INFORMACJE O NABORZE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887090357"/>
              </p:ext>
            </p:extLst>
          </p:nvPr>
        </p:nvGraphicFramePr>
        <p:xfrm>
          <a:off x="2334381" y="4201376"/>
          <a:ext cx="4572391" cy="92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9" name="Obraz 8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 descr="cid:image002.jpg@01D56C83.D9744910"/>
          <p:cNvPicPr/>
          <p:nvPr/>
        </p:nvPicPr>
        <p:blipFill>
          <a:blip r:embed="rId12" r:link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386" y="6031983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599929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94297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988827" y="1468400"/>
            <a:ext cx="7527851" cy="4376923"/>
          </a:xfrm>
          <a:prstGeom prst="rect">
            <a:avLst/>
          </a:prstGeom>
        </p:spPr>
        <p:txBody>
          <a:bodyPr/>
          <a:lstStyle/>
          <a:p>
            <a:pPr lvl="0" algn="ctr"/>
            <a:r>
              <a:rPr lang="pl-PL" sz="1700" b="1" dirty="0">
                <a:latin typeface="Arial" pitchFamily="34" charset="0"/>
                <a:cs typeface="Arial" pitchFamily="34" charset="0"/>
              </a:rPr>
              <a:t>Strona Programu  </a:t>
            </a:r>
            <a:r>
              <a:rPr lang="pl-PL" sz="1700" b="1" dirty="0" err="1">
                <a:latin typeface="Arial" pitchFamily="34" charset="0"/>
                <a:cs typeface="Arial" pitchFamily="34" charset="0"/>
                <a:hlinkClick r:id="rId4"/>
              </a:rPr>
              <a:t>www.rpo.wzp.pl</a:t>
            </a:r>
            <a:endParaRPr lang="pl-PL" sz="1700" b="1" dirty="0">
              <a:latin typeface="Arial" pitchFamily="34" charset="0"/>
              <a:cs typeface="Arial" pitchFamily="34" charset="0"/>
            </a:endParaRPr>
          </a:p>
          <a:p>
            <a:pPr lvl="0" algn="ctr"/>
            <a:endParaRPr lang="pl-PL" sz="1700" b="1" dirty="0">
              <a:latin typeface="Arial" pitchFamily="34" charset="0"/>
              <a:cs typeface="Arial" pitchFamily="34" charset="0"/>
            </a:endParaRPr>
          </a:p>
          <a:p>
            <a:pPr marL="285750" lvl="0" indent="-2857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1700" b="1" dirty="0">
                <a:latin typeface="Arial" pitchFamily="34" charset="0"/>
                <a:cs typeface="Arial" pitchFamily="34" charset="0"/>
              </a:rPr>
              <a:t>Regulamin konkursu wraz załącznikami, w szczególności:</a:t>
            </a:r>
          </a:p>
          <a:p>
            <a:pPr lvl="0" algn="l">
              <a:lnSpc>
                <a:spcPct val="150000"/>
              </a:lnSpc>
            </a:pPr>
            <a:r>
              <a:rPr lang="pl-PL" sz="1700" b="1" dirty="0">
                <a:latin typeface="Arial" pitchFamily="34" charset="0"/>
                <a:cs typeface="Arial" pitchFamily="34" charset="0"/>
              </a:rPr>
              <a:t>    - Instrukcja wypełniania wniosku o dofinansowanie (załącznik nr 1);</a:t>
            </a:r>
          </a:p>
          <a:p>
            <a:pPr lvl="0" algn="l">
              <a:lnSpc>
                <a:spcPct val="150000"/>
              </a:lnSpc>
            </a:pPr>
            <a:r>
              <a:rPr lang="pl-PL" sz="1700" b="1" dirty="0">
                <a:latin typeface="Arial" pitchFamily="34" charset="0"/>
                <a:cs typeface="Arial" pitchFamily="34" charset="0"/>
              </a:rPr>
              <a:t>    - Kryteria wyboru projektów (załącznik nr 2),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1700" b="1" dirty="0">
                <a:latin typeface="Arial" pitchFamily="34" charset="0"/>
                <a:cs typeface="Arial" pitchFamily="34" charset="0"/>
              </a:rPr>
              <a:t>Karty oceny</a:t>
            </a:r>
          </a:p>
          <a:p>
            <a:pPr marL="285750" lvl="0" indent="-285750" algn="l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1700" b="1" dirty="0">
                <a:latin typeface="Arial" pitchFamily="34" charset="0"/>
                <a:cs typeface="Arial" pitchFamily="34" charset="0"/>
              </a:rPr>
              <a:t>Link do Serwisu Beneficjenta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pl-PL" sz="1700" b="1" dirty="0">
                <a:latin typeface="Arial" pitchFamily="34" charset="0"/>
                <a:cs typeface="Arial" pitchFamily="34" charset="0"/>
              </a:rPr>
              <a:t>Najczęściej zadawane pytania i udzielane odpowiedzi</a:t>
            </a:r>
          </a:p>
          <a:p>
            <a:pPr lvl="0" algn="l"/>
            <a:endParaRPr lang="pl-PL" sz="1700" b="1" dirty="0">
              <a:latin typeface="Arial" pitchFamily="34" charset="0"/>
              <a:cs typeface="Arial" pitchFamily="34" charset="0"/>
            </a:endParaRPr>
          </a:p>
          <a:p>
            <a:pPr lvl="0" algn="l"/>
            <a:endParaRPr lang="pl-PL" sz="1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5999148" y="153825"/>
            <a:ext cx="2931205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INFORMACJE O NABORZE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082186276"/>
              </p:ext>
            </p:extLst>
          </p:nvPr>
        </p:nvGraphicFramePr>
        <p:xfrm>
          <a:off x="2334381" y="4201376"/>
          <a:ext cx="4572391" cy="920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9" name="Obraz 8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Obraz 9" descr="cid:image002.jpg@01D56C83.D9744910"/>
          <p:cNvPicPr/>
          <p:nvPr/>
        </p:nvPicPr>
        <p:blipFill>
          <a:blip r:embed="rId11" r:link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793" y="5989453"/>
            <a:ext cx="6619875" cy="5143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Grupa 10"/>
          <p:cNvGrpSpPr/>
          <p:nvPr/>
        </p:nvGrpSpPr>
        <p:grpSpPr>
          <a:xfrm>
            <a:off x="2389767" y="4605934"/>
            <a:ext cx="4567925" cy="920958"/>
            <a:chOff x="4465" y="0"/>
            <a:chExt cx="4567925" cy="920958"/>
          </a:xfrm>
          <a:scene3d>
            <a:camera prst="orthographicFront"/>
            <a:lightRig rig="flat" dir="t"/>
          </a:scene3d>
        </p:grpSpPr>
        <p:sp>
          <p:nvSpPr>
            <p:cNvPr id="12" name="Prostokąt zaokrąglony 11"/>
            <p:cNvSpPr/>
            <p:nvPr/>
          </p:nvSpPr>
          <p:spPr>
            <a:xfrm>
              <a:off x="4465" y="0"/>
              <a:ext cx="4567925" cy="920958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Prostokąt 12"/>
            <p:cNvSpPr/>
            <p:nvPr/>
          </p:nvSpPr>
          <p:spPr>
            <a:xfrm>
              <a:off x="31439" y="26974"/>
              <a:ext cx="4513977" cy="86701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900" b="1" kern="12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DOKUMENTACJA KONKURSOWA – ZAPOZNAJ SIĘ ! </a:t>
              </a:r>
            </a:p>
          </p:txBody>
        </p:sp>
      </p:grp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5725682" y="153825"/>
            <a:ext cx="320467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Nabór  - podstawowe informacje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419429758"/>
              </p:ext>
            </p:extLst>
          </p:nvPr>
        </p:nvGraphicFramePr>
        <p:xfrm>
          <a:off x="738969" y="1612896"/>
          <a:ext cx="8242662" cy="12328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4208347340"/>
              </p:ext>
            </p:extLst>
          </p:nvPr>
        </p:nvGraphicFramePr>
        <p:xfrm>
          <a:off x="353683" y="3955312"/>
          <a:ext cx="8576672" cy="1746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10" name="Obraz 8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 descr="cid:image002.jpg@01D56C83.D9744910"/>
          <p:cNvPicPr/>
          <p:nvPr/>
        </p:nvPicPr>
        <p:blipFill>
          <a:blip r:embed="rId15" r:link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031983"/>
            <a:ext cx="6619875" cy="51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 descr="C:\Users\bkuza\Desktop\fsdfsdfsdfsdfsdfsdfsdfsd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071166" y="2824457"/>
            <a:ext cx="3217652" cy="12265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709047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sp>
        <p:nvSpPr>
          <p:cNvPr id="5" name="Prostokąt 4"/>
          <p:cNvSpPr/>
          <p:nvPr/>
        </p:nvSpPr>
        <p:spPr>
          <a:xfrm>
            <a:off x="4392538" y="153825"/>
            <a:ext cx="453781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PISEMNY WNIOSEK O PRZYZNANIE POMOCY</a:t>
            </a: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 l="16675" t="27491" r="27712" b="9626"/>
          <a:stretch>
            <a:fillRect/>
          </a:stretch>
        </p:blipFill>
        <p:spPr bwMode="auto">
          <a:xfrm>
            <a:off x="535806" y="1689254"/>
            <a:ext cx="4606505" cy="416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Strzałka w lewo 11"/>
          <p:cNvSpPr/>
          <p:nvPr/>
        </p:nvSpPr>
        <p:spPr>
          <a:xfrm>
            <a:off x="5298392" y="1606609"/>
            <a:ext cx="3110669" cy="2016808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0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Przez pisemny wniosek o przyznanie pomocy rozumie się dokument, który generuje się po opublikowaniu wniosku o dofinansowanie w wersji elektronicznej w LSI2014. </a:t>
            </a:r>
          </a:p>
        </p:txBody>
      </p:sp>
      <p:sp>
        <p:nvSpPr>
          <p:cNvPr id="13" name="Strzałka w lewo 12"/>
          <p:cNvSpPr/>
          <p:nvPr/>
        </p:nvSpPr>
        <p:spPr>
          <a:xfrm>
            <a:off x="5348243" y="3955278"/>
            <a:ext cx="3110669" cy="2016808"/>
          </a:xfrm>
          <a:prstGeom prst="lef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pl-PL" sz="1100" b="1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  <a:p>
            <a:pPr lvl="0" algn="ctr"/>
            <a:r>
              <a:rPr lang="pl-PL" sz="10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W wersji papierowej należy złożyć jedynie przedmiotowy pisemny podpisany wniosek o przyznanie pomocy, nie zaś pełny wydruk wniosku o dofinansowanie. </a:t>
            </a:r>
          </a:p>
          <a:p>
            <a:pPr algn="ctr"/>
            <a:r>
              <a:rPr lang="pl-PL" sz="1100" b="1" dirty="0">
                <a:solidFill>
                  <a:srgbClr val="002060"/>
                </a:solidFill>
                <a:latin typeface="Batang" pitchFamily="18" charset="-127"/>
                <a:ea typeface="Batang" pitchFamily="18" charset="-127"/>
              </a:rPr>
              <a:t> </a:t>
            </a:r>
          </a:p>
        </p:txBody>
      </p:sp>
      <p:sp>
        <p:nvSpPr>
          <p:cNvPr id="14" name="Objaśnienie ze strzałką w dół 13"/>
          <p:cNvSpPr/>
          <p:nvPr/>
        </p:nvSpPr>
        <p:spPr>
          <a:xfrm>
            <a:off x="2136448" y="649480"/>
            <a:ext cx="4315626" cy="837487"/>
          </a:xfrm>
          <a:prstGeom prst="downArrowCallou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l-PL" sz="11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Treść </a:t>
            </a:r>
            <a:r>
              <a:rPr lang="pl-PL" sz="1100" b="1" u="sng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pisemnego wniosku </a:t>
            </a:r>
            <a:r>
              <a:rPr lang="pl-PL" sz="1100" b="1" dirty="0">
                <a:solidFill>
                  <a:schemeClr val="bg1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o przyznanie pomocy zostanie wygenerowana w oparciu o następujący wzór:</a:t>
            </a: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6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16" descr="cid:image002.jpg@01D56C83.D9744910"/>
          <p:cNvPicPr/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08514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5725682" y="153825"/>
            <a:ext cx="320467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Nabór  - podstawowe informacje</a:t>
            </a:r>
          </a:p>
        </p:txBody>
      </p:sp>
      <p:sp>
        <p:nvSpPr>
          <p:cNvPr id="4100" name="AutoShape 4" descr="Znalezione obrazy dla zapytania podpsianie umowy czerwony lude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4102" name="AutoShape 6" descr="Znalezione obrazy dla zapytania podpsianie umowy czerwony lude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graphicFrame>
        <p:nvGraphicFramePr>
          <p:cNvPr id="14" name="Diagram 13"/>
          <p:cNvGraphicFramePr/>
          <p:nvPr/>
        </p:nvGraphicFramePr>
        <p:xfrm>
          <a:off x="681084" y="2102265"/>
          <a:ext cx="7958714" cy="37349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5" name="Diagram 14"/>
          <p:cNvGraphicFramePr/>
          <p:nvPr/>
        </p:nvGraphicFramePr>
        <p:xfrm>
          <a:off x="3028436" y="762590"/>
          <a:ext cx="5391510" cy="1164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16" name="Obraz 8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 descr="cid:image002.jpg@01D56C83.D9744910"/>
          <p:cNvPicPr/>
          <p:nvPr/>
        </p:nvPicPr>
        <p:blipFill>
          <a:blip r:embed="rId15" r:link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077" y="6085145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sp>
        <p:nvSpPr>
          <p:cNvPr id="4" name="Prostokąt 3"/>
          <p:cNvSpPr/>
          <p:nvPr/>
        </p:nvSpPr>
        <p:spPr>
          <a:xfrm>
            <a:off x="7845039" y="153825"/>
            <a:ext cx="108531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LSI2014</a:t>
            </a:r>
          </a:p>
        </p:txBody>
      </p:sp>
      <p:sp>
        <p:nvSpPr>
          <p:cNvPr id="6" name="Prostokąt 5"/>
          <p:cNvSpPr/>
          <p:nvPr/>
        </p:nvSpPr>
        <p:spPr>
          <a:xfrm>
            <a:off x="2038004" y="476990"/>
            <a:ext cx="6892349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lnSpc>
                <a:spcPct val="120000"/>
              </a:lnSpc>
            </a:pPr>
            <a:r>
              <a:rPr lang="pl-PL" sz="1400" dirty="0"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Wniosek o dofinansowanie musi być sporządzony w Serwisie Beneficjenta poprzez</a:t>
            </a:r>
          </a:p>
          <a:p>
            <a:pPr marL="228600" indent="-228600" algn="just">
              <a:lnSpc>
                <a:spcPct val="120000"/>
              </a:lnSpc>
            </a:pPr>
            <a:r>
              <a:rPr lang="pl-PL" sz="1400" dirty="0"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wypełnienie on-line właściwego formularza. </a:t>
            </a:r>
          </a:p>
          <a:p>
            <a:pPr algn="just">
              <a:lnSpc>
                <a:spcPct val="120000"/>
              </a:lnSpc>
            </a:pPr>
            <a:r>
              <a:rPr lang="pl-PL" sz="1400" dirty="0"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Dostęp do Serwisu Beneficjenta jest możliwy za pośrednictwem strony internetowej </a:t>
            </a:r>
            <a:r>
              <a:rPr lang="pl-PL" sz="1400" dirty="0">
                <a:solidFill>
                  <a:schemeClr val="accent2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  <a:hlinkClick r:id="rId3"/>
              </a:rPr>
              <a:t>www.rpo.wzp.pl</a:t>
            </a:r>
            <a:r>
              <a:rPr lang="pl-PL" sz="1400" dirty="0"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 lub bezpośrednio poprzez adres  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  <a:hlinkClick r:id="rId4"/>
              </a:rPr>
              <a:t>https://beneficjent.wzp.pl</a:t>
            </a:r>
            <a:r>
              <a:rPr lang="pl-PL" sz="1400" dirty="0">
                <a:solidFill>
                  <a:srgbClr val="0070C0"/>
                </a:solidFill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.</a:t>
            </a:r>
          </a:p>
          <a:p>
            <a:pPr algn="just"/>
            <a:endParaRPr lang="pl-PL" sz="1400" dirty="0">
              <a:latin typeface="Arial" panose="020B0604020202020204" pitchFamily="34" charset="0"/>
              <a:ea typeface="Batang" pitchFamily="18" charset="-127"/>
              <a:cs typeface="Arial" panose="020B0604020202020204" pitchFamily="34" charset="0"/>
            </a:endParaRPr>
          </a:p>
          <a:p>
            <a:pPr algn="just"/>
            <a:r>
              <a:rPr lang="pl-PL" sz="1400" dirty="0">
                <a:latin typeface="Arial" panose="020B0604020202020204" pitchFamily="34" charset="0"/>
                <a:ea typeface="Batang" pitchFamily="18" charset="-127"/>
                <a:cs typeface="Arial" panose="020B0604020202020204" pitchFamily="34" charset="0"/>
              </a:rPr>
              <a:t>Przed przystąpieniem do wypełnienia wniosku o dofinansowanie należy założyć konto w Serwisie Beneficjenta.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907" y="2243470"/>
            <a:ext cx="7111789" cy="37586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2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298233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94087"/>
            <a:ext cx="2533440" cy="717662"/>
          </a:xfrm>
          <a:prstGeom prst="rect">
            <a:avLst/>
          </a:prstGeom>
        </p:spPr>
      </p:pic>
      <p:sp>
        <p:nvSpPr>
          <p:cNvPr id="10" name="Prostokąt 9"/>
          <p:cNvSpPr/>
          <p:nvPr/>
        </p:nvSpPr>
        <p:spPr>
          <a:xfrm>
            <a:off x="1794618" y="911749"/>
            <a:ext cx="7075916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pl-PL" sz="1400" dirty="0">
                <a:latin typeface="TitilliumText25L"/>
              </a:rPr>
              <a:t>W celu wypełnienia wniosku o dofinansowanie należy po zalogowaniu do Serwisu Beneficjenta wybrać opcję „utwórz nowy wniosek”, następnie zapisać go pod określoną nazwą w Teczce projektu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796" y="2094614"/>
            <a:ext cx="7581000" cy="4515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Obraz 8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0975" y="-16694"/>
            <a:ext cx="1613643" cy="1254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Prostokąt 19"/>
          <p:cNvSpPr/>
          <p:nvPr/>
        </p:nvSpPr>
        <p:spPr>
          <a:xfrm>
            <a:off x="5554766" y="159489"/>
            <a:ext cx="334468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cs typeface="Arial" pitchFamily="34" charset="0"/>
              </a:rPr>
              <a:t>Wniosek o dofinansowanie</a:t>
            </a:r>
            <a:br>
              <a:rPr lang="pl-PL" sz="1500" b="1" u="sng" dirty="0">
                <a:latin typeface="Arial" pitchFamily="34" charset="0"/>
                <a:cs typeface="Arial" pitchFamily="34" charset="0"/>
              </a:rPr>
            </a:br>
            <a:r>
              <a:rPr lang="pl-PL" sz="1500" b="1" u="sng" dirty="0">
                <a:latin typeface="Arial" pitchFamily="34" charset="0"/>
                <a:cs typeface="Arial" pitchFamily="34" charset="0"/>
              </a:rPr>
              <a:t> dla działania 1.8</a:t>
            </a:r>
          </a:p>
        </p:txBody>
      </p:sp>
    </p:spTree>
    <p:extLst>
      <p:ext uri="{BB962C8B-B14F-4D97-AF65-F5344CB8AC3E}">
        <p14:creationId xmlns:p14="http://schemas.microsoft.com/office/powerpoint/2010/main" val="268738147"/>
      </p:ext>
    </p:extLst>
  </p:cSld>
  <p:clrMapOvr>
    <a:masterClrMapping/>
  </p:clrMapOvr>
  <p:transition>
    <p:fad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839658" y="2025411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0243" y="782001"/>
            <a:ext cx="8639886" cy="59761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0" name="Obraz 8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0185" y="-106041"/>
            <a:ext cx="129656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Prostokąt 15"/>
          <p:cNvSpPr/>
          <p:nvPr/>
        </p:nvSpPr>
        <p:spPr>
          <a:xfrm>
            <a:off x="3648734" y="3607783"/>
            <a:ext cx="4304420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l-PL" sz="800" dirty="0">
                <a:latin typeface="Arial" pitchFamily="34" charset="0"/>
                <a:ea typeface="Batang" pitchFamily="18" charset="-127"/>
                <a:cs typeface="Arial" pitchFamily="34" charset="0"/>
              </a:rPr>
              <a:t>RPZP.01.08.00 Inwestycje przedsiębiorstw w ramach strategii ZIT dla Koszalińsko-Kołobrzesko-Białogardzkiego Obszaru Funkcjonalnego</a:t>
            </a:r>
          </a:p>
        </p:txBody>
      </p:sp>
      <p:sp>
        <p:nvSpPr>
          <p:cNvPr id="17" name="Prostokąt 16"/>
          <p:cNvSpPr/>
          <p:nvPr/>
        </p:nvSpPr>
        <p:spPr>
          <a:xfrm>
            <a:off x="3648733" y="4910629"/>
            <a:ext cx="4304421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Zwiększenie konkurencyjności sektora MŚP na terenie ZIT KKBOF poprzez  wdrażanie w przedsiębiorstwach innowacyjnych rozwiązań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3648734" y="5616247"/>
            <a:ext cx="3294326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pl-PL" sz="900" dirty="0">
                <a:latin typeface="Arial" panose="020B0604020202020204" pitchFamily="34" charset="0"/>
                <a:cs typeface="Arial" panose="020B0604020202020204" pitchFamily="34" charset="0"/>
              </a:rPr>
              <a:t>RPZP.01.08.00-IZ.00-32-002/19</a:t>
            </a:r>
            <a:endParaRPr lang="pl-PL" sz="900" dirty="0"/>
          </a:p>
        </p:txBody>
      </p:sp>
    </p:spTree>
    <p:extLst>
      <p:ext uri="{BB962C8B-B14F-4D97-AF65-F5344CB8AC3E}">
        <p14:creationId xmlns:p14="http://schemas.microsoft.com/office/powerpoint/2010/main" val="265718191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2150779" y="178423"/>
            <a:ext cx="663493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pl-PL" sz="1600" dirty="0"/>
          </a:p>
          <a:p>
            <a:pPr algn="r"/>
            <a:r>
              <a:rPr lang="pl-PL" b="1" dirty="0">
                <a:latin typeface="Arial" pitchFamily="34" charset="0"/>
                <a:cs typeface="Arial" pitchFamily="34" charset="0"/>
              </a:rPr>
              <a:t>ZASADY PRZYZNANIA DOFINANSOWANIA</a:t>
            </a:r>
            <a:endParaRPr lang="pl-PL" sz="1600" b="1" u="sng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98205" y="1854437"/>
            <a:ext cx="80501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</a:pPr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/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606752" y="1461331"/>
            <a:ext cx="8015956" cy="78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pl-PL" sz="1300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lvl="0"/>
            <a:endParaRPr lang="pl-PL" sz="1500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lvl="0">
              <a:lnSpc>
                <a:spcPct val="114000"/>
              </a:lnSpc>
            </a:pPr>
            <a:r>
              <a:rPr lang="pl-PL" sz="1500" dirty="0">
                <a:latin typeface="Arial" pitchFamily="34" charset="0"/>
                <a:ea typeface="Batang" pitchFamily="18" charset="-127"/>
                <a:cs typeface="Arial" pitchFamily="34" charset="0"/>
              </a:rPr>
              <a:t>Każdy projekt musi polegać na realizacji </a:t>
            </a:r>
            <a:r>
              <a:rPr lang="pl-PL" sz="1500" b="1" u="sng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inwestycji początkowej.</a:t>
            </a:r>
            <a:endParaRPr lang="pl-PL" sz="1500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665148" y="2340120"/>
            <a:ext cx="8050139" cy="3337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endParaRPr lang="pl-PL" sz="1100" b="1" u="sng" dirty="0">
              <a:solidFill>
                <a:schemeClr val="accent1">
                  <a:lumMod val="75000"/>
                </a:schemeClr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pl-PL" sz="1500" b="1" u="sng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Inwestycja początkowa </a:t>
            </a:r>
            <a:r>
              <a:rPr lang="pl-PL" sz="1500" dirty="0">
                <a:latin typeface="Arial" pitchFamily="34" charset="0"/>
                <a:ea typeface="Batang" pitchFamily="18" charset="-127"/>
                <a:cs typeface="Arial" pitchFamily="34" charset="0"/>
              </a:rPr>
              <a:t>oznacza inwestycję w rzeczowe aktywa trwałe lub wartości niematerialne i prawne związane z :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500" dirty="0">
                <a:latin typeface="Arial" pitchFamily="34" charset="0"/>
                <a:ea typeface="Batang" pitchFamily="18" charset="-127"/>
                <a:cs typeface="Arial" pitchFamily="34" charset="0"/>
              </a:rPr>
              <a:t>założeniem nowego zakładu, 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500" dirty="0">
                <a:latin typeface="Arial" pitchFamily="34" charset="0"/>
                <a:ea typeface="Batang" pitchFamily="18" charset="-127"/>
                <a:cs typeface="Arial" pitchFamily="34" charset="0"/>
              </a:rPr>
              <a:t>zwiększeniem zdolności produkcyjnej istniejącego zakładu, 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500" dirty="0">
                <a:latin typeface="Arial" pitchFamily="34" charset="0"/>
                <a:ea typeface="Batang" pitchFamily="18" charset="-127"/>
                <a:cs typeface="Arial" pitchFamily="34" charset="0"/>
              </a:rPr>
              <a:t>dywersyfikacją produkcji zakładu poprzez wprowadzenie produktów uprzednio nieprodukowanych w zakładzie,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sz="1500" dirty="0">
                <a:latin typeface="Arial" pitchFamily="34" charset="0"/>
                <a:ea typeface="Batang" pitchFamily="18" charset="-127"/>
                <a:cs typeface="Arial" pitchFamily="34" charset="0"/>
              </a:rPr>
              <a:t>zasadniczą zmianą dotyczącą procesu produkcyjnego istniejącego zakładu, </a:t>
            </a:r>
          </a:p>
          <a:p>
            <a:pPr marL="285750" indent="-285750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pl-PL" sz="1500" dirty="0">
                <a:latin typeface="Arial" pitchFamily="34" charset="0"/>
                <a:ea typeface="Batang" pitchFamily="18" charset="-127"/>
                <a:cs typeface="Arial" pitchFamily="34" charset="0"/>
              </a:rPr>
              <a:t>nabycie aktywów należących do zakładu, który został zamknięty lub zostałby zamknięty, gdyby zakup nie nastąpił.</a:t>
            </a:r>
          </a:p>
          <a:p>
            <a:endParaRPr lang="pl-PL" sz="1600" b="1" u="sng" dirty="0">
              <a:solidFill>
                <a:schemeClr val="accent1">
                  <a:lumMod val="75000"/>
                </a:schemeClr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46"/>
            <a:ext cx="180975" cy="6858000"/>
          </a:xfrm>
          <a:prstGeom prst="rect">
            <a:avLst/>
          </a:prstGeom>
        </p:spPr>
      </p:pic>
      <p:pic>
        <p:nvPicPr>
          <p:cNvPr id="18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Prostokąt 19"/>
          <p:cNvSpPr/>
          <p:nvPr/>
        </p:nvSpPr>
        <p:spPr>
          <a:xfrm>
            <a:off x="3098605" y="1180972"/>
            <a:ext cx="31832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Inwestycja początkowa</a:t>
            </a:r>
          </a:p>
        </p:txBody>
      </p:sp>
      <p:pic>
        <p:nvPicPr>
          <p:cNvPr id="19" name="Obraz 18" descr="cid:image002.jpg@01D56C83.D9744910"/>
          <p:cNvPicPr/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508" y="600008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276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10" name="Prostokąt 9"/>
          <p:cNvSpPr/>
          <p:nvPr/>
        </p:nvSpPr>
        <p:spPr>
          <a:xfrm>
            <a:off x="5436096" y="404665"/>
            <a:ext cx="3456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  <a:r>
              <a:rPr lang="pl-PL" sz="1500" b="1" u="sng" dirty="0">
                <a:latin typeface="TitilliumText25L"/>
              </a:rPr>
              <a:t>A. Informacje o projekcie</a:t>
            </a:r>
          </a:p>
        </p:txBody>
      </p:sp>
      <p:sp>
        <p:nvSpPr>
          <p:cNvPr id="16" name="pole tekstowe 15"/>
          <p:cNvSpPr txBox="1"/>
          <p:nvPr/>
        </p:nvSpPr>
        <p:spPr>
          <a:xfrm>
            <a:off x="1435395" y="1998921"/>
            <a:ext cx="6697560" cy="36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just">
              <a:lnSpc>
                <a:spcPct val="114000"/>
              </a:lnSpc>
            </a:pPr>
            <a:r>
              <a:rPr lang="pl-PL" dirty="0">
                <a:latin typeface="Arial" pitchFamily="34" charset="0"/>
                <a:cs typeface="Arial" pitchFamily="34" charset="0"/>
              </a:rPr>
              <a:t>Sekcja </a:t>
            </a:r>
            <a:r>
              <a:rPr lang="pl-PL" b="1" dirty="0">
                <a:latin typeface="Arial" pitchFamily="34" charset="0"/>
                <a:cs typeface="Arial" pitchFamily="34" charset="0"/>
              </a:rPr>
              <a:t>A. Informacje o projekcie </a:t>
            </a:r>
            <a:r>
              <a:rPr lang="pl-PL" dirty="0">
                <a:latin typeface="Arial" pitchFamily="34" charset="0"/>
                <a:cs typeface="Arial" pitchFamily="34" charset="0"/>
              </a:rPr>
              <a:t>zawiera następujące informacje:</a:t>
            </a:r>
          </a:p>
          <a:p>
            <a:pPr marL="0" lvl="3" algn="just">
              <a:lnSpc>
                <a:spcPct val="114000"/>
              </a:lnSpc>
            </a:pPr>
            <a:endParaRPr lang="pl-PL" dirty="0">
              <a:latin typeface="Arial" pitchFamily="34" charset="0"/>
              <a:cs typeface="Arial" pitchFamily="34" charset="0"/>
            </a:endParaRPr>
          </a:p>
          <a:p>
            <a:pPr marL="2844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dirty="0">
                <a:latin typeface="Arial" pitchFamily="34" charset="0"/>
                <a:cs typeface="Arial" pitchFamily="34" charset="0"/>
              </a:rPr>
              <a:t>A.1 Okres realizacji projektu</a:t>
            </a:r>
          </a:p>
          <a:p>
            <a:pPr marL="2844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dirty="0">
                <a:latin typeface="Arial" pitchFamily="34" charset="0"/>
                <a:cs typeface="Arial" pitchFamily="34" charset="0"/>
              </a:rPr>
              <a:t>A.3 Charakter projektu: stacjonarny/niestacjonarny</a:t>
            </a:r>
          </a:p>
          <a:p>
            <a:pPr marL="2844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dirty="0">
                <a:latin typeface="Arial" pitchFamily="34" charset="0"/>
                <a:cs typeface="Arial" pitchFamily="34" charset="0"/>
              </a:rPr>
              <a:t>A.4 Miejsce realizacji projektu</a:t>
            </a:r>
          </a:p>
          <a:p>
            <a:pPr marL="2844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dirty="0">
                <a:latin typeface="Arial" pitchFamily="34" charset="0"/>
                <a:cs typeface="Arial" pitchFamily="34" charset="0"/>
              </a:rPr>
              <a:t>A.9 Zintegrowane Inwestycje Terytorialne – informacje o zgodności projektu ze Strategią ZIT KKBOF</a:t>
            </a:r>
          </a:p>
          <a:p>
            <a:pPr marL="2844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dirty="0">
                <a:latin typeface="Arial" pitchFamily="34" charset="0"/>
                <a:cs typeface="Arial" pitchFamily="34" charset="0"/>
              </a:rPr>
              <a:t>A.12 Pomoc publiczna</a:t>
            </a:r>
          </a:p>
          <a:p>
            <a:pPr marL="284400" lvl="3" indent="-284400" algn="just">
              <a:lnSpc>
                <a:spcPct val="114000"/>
              </a:lnSpc>
              <a:buFont typeface="Wingdings" pitchFamily="2" charset="2"/>
              <a:buChar char="Ø"/>
            </a:pPr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12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504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16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0432285"/>
      </p:ext>
    </p:extLst>
  </p:cSld>
  <p:clrMapOvr>
    <a:masterClrMapping/>
  </p:clrMapOvr>
  <p:transition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16" name="pole tekstowe 15"/>
          <p:cNvSpPr txBox="1"/>
          <p:nvPr/>
        </p:nvSpPr>
        <p:spPr>
          <a:xfrm>
            <a:off x="579631" y="1608287"/>
            <a:ext cx="8290903" cy="3500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4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b="1" dirty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A.12 Pomoc publiczna</a:t>
            </a:r>
          </a:p>
          <a:p>
            <a:pPr marL="11430" algn="just">
              <a:lnSpc>
                <a:spcPct val="115000"/>
              </a:lnSpc>
              <a:spcAft>
                <a:spcPts val="600"/>
              </a:spcAft>
            </a:pPr>
            <a:r>
              <a:rPr lang="pl-PL" sz="1400" u="sng" dirty="0">
                <a:latin typeface="Arial" pitchFamily="34" charset="0"/>
                <a:ea typeface="Calibri"/>
                <a:cs typeface="Arial" pitchFamily="34" charset="0"/>
              </a:rPr>
              <a:t>Pomoc w ramach Działania 1.8 udzielana jest w oparciu o:</a:t>
            </a:r>
            <a:r>
              <a:rPr lang="pl-PL" sz="1400" dirty="0">
                <a:latin typeface="Arial" pitchFamily="34" charset="0"/>
                <a:ea typeface="Calibri"/>
                <a:cs typeface="Arial" pitchFamily="34" charset="0"/>
              </a:rPr>
              <a:t> </a:t>
            </a:r>
          </a:p>
          <a:p>
            <a:pPr marL="35433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pl-PL" sz="1400" dirty="0">
                <a:latin typeface="Arial" pitchFamily="34" charset="0"/>
                <a:ea typeface="Calibri"/>
                <a:cs typeface="Arial" pitchFamily="34" charset="0"/>
              </a:rPr>
              <a:t>Rozporządzenie Ministra Infrastruktury i Rozwoju z dnia 3 września 2015 r. w sprawie udzielania regionalnej pomocy inwestycyjnej w zakresie celu tematycznego 3 wzmacnianie konkurencyjności mikro, małych i średnich przedsiębiorców w ramach regionalnych programów operacyjnych na lata 2014-2020; </a:t>
            </a:r>
          </a:p>
          <a:p>
            <a:pPr marL="354330" indent="-342900" algn="just">
              <a:lnSpc>
                <a:spcPct val="115000"/>
              </a:lnSpc>
              <a:spcAft>
                <a:spcPts val="0"/>
              </a:spcAft>
            </a:pPr>
            <a:endParaRPr lang="pl-PL" sz="1400" dirty="0">
              <a:latin typeface="Arial" pitchFamily="34" charset="0"/>
              <a:ea typeface="Calibri"/>
              <a:cs typeface="Arial" pitchFamily="34" charset="0"/>
            </a:endParaRPr>
          </a:p>
          <a:p>
            <a:pPr marL="34290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Rozporządzenie Ministra Infrastruktury i Rozwoju z dnia 19 marca 2015 r. w sprawie udzielania pomocy de </a:t>
            </a:r>
            <a:r>
              <a:rPr lang="pl-PL" sz="1400" dirty="0" err="1">
                <a:latin typeface="Arial" pitchFamily="34" charset="0"/>
                <a:cs typeface="Arial" pitchFamily="34" charset="0"/>
              </a:rPr>
              <a:t>minimis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w ramach regionalnych programów operacyjnych na lata 2014-2020 (Dz. U. z 2015 r. poz. 488) –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należy wybrać jedynie w przypadku, gdy w projekcie występują wydatki związane z nabyciem urządzeń do wytwarzania energii ze źródeł konwencjonalnych (np. kotły/piece gazowe, kotły/piece na olej opałowy, nagrzewnice gazowe, promienniki gazowe, agregaty prądotwórcze, itp.).</a:t>
            </a:r>
            <a:endParaRPr lang="pl-PL" sz="1400" u="sng" dirty="0">
              <a:latin typeface="Arial" pitchFamily="34" charset="0"/>
              <a:ea typeface="Calibri"/>
              <a:cs typeface="Arial" pitchFamily="34" charset="0"/>
            </a:endParaRPr>
          </a:p>
        </p:txBody>
      </p:sp>
      <p:pic>
        <p:nvPicPr>
          <p:cNvPr id="12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Prostokąt 18"/>
          <p:cNvSpPr/>
          <p:nvPr/>
        </p:nvSpPr>
        <p:spPr>
          <a:xfrm>
            <a:off x="6156176" y="332655"/>
            <a:ext cx="298782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500" b="1" u="sng" dirty="0">
                <a:latin typeface="TitilliumText25L"/>
              </a:rPr>
              <a:t>A. Informacje o projekcie c.d.</a:t>
            </a:r>
            <a:endParaRPr lang="pl-PL" sz="1500" u="sng" dirty="0"/>
          </a:p>
        </p:txBody>
      </p:sp>
      <p:pic>
        <p:nvPicPr>
          <p:cNvPr id="10" name="Obraz 9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8948819"/>
      </p:ext>
    </p:extLst>
  </p:cSld>
  <p:clrMapOvr>
    <a:masterClrMapping/>
  </p:clrMapOvr>
  <p:transition>
    <p:fad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032" y="691117"/>
            <a:ext cx="7828442" cy="565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4" name="pole tekstowe 13"/>
          <p:cNvSpPr txBox="1"/>
          <p:nvPr/>
        </p:nvSpPr>
        <p:spPr>
          <a:xfrm>
            <a:off x="752031" y="1647329"/>
            <a:ext cx="7982408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6" name="Obraz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997" y="6048519"/>
            <a:ext cx="5960042" cy="657695"/>
          </a:xfrm>
          <a:prstGeom prst="rect">
            <a:avLst/>
          </a:prstGeom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35308" y="4095564"/>
            <a:ext cx="37757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8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0975" y="-1"/>
            <a:ext cx="1355541" cy="76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3835400" y="2209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22" name="Prostokąt 21"/>
          <p:cNvSpPr/>
          <p:nvPr/>
        </p:nvSpPr>
        <p:spPr>
          <a:xfrm>
            <a:off x="5171746" y="566236"/>
            <a:ext cx="360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  <a:r>
              <a:rPr lang="pl-PL" sz="1600" b="1" u="sng" dirty="0">
                <a:latin typeface="Arial" pitchFamily="34" charset="0"/>
                <a:cs typeface="Arial" pitchFamily="34" charset="0"/>
              </a:rPr>
              <a:t>B. Informacje o wnioskodawcy</a:t>
            </a:r>
            <a:endParaRPr lang="pl-PL" sz="15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pole tekstowe 24"/>
          <p:cNvSpPr txBox="1"/>
          <p:nvPr/>
        </p:nvSpPr>
        <p:spPr>
          <a:xfrm>
            <a:off x="750570" y="1988823"/>
            <a:ext cx="8143875" cy="3816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just">
              <a:lnSpc>
                <a:spcPct val="114000"/>
              </a:lnSpc>
              <a:spcAft>
                <a:spcPts val="600"/>
              </a:spcAft>
            </a:pPr>
            <a:r>
              <a:rPr lang="pl-PL" sz="1700" dirty="0">
                <a:latin typeface="Arial" pitchFamily="34" charset="0"/>
                <a:cs typeface="Arial" pitchFamily="34" charset="0"/>
              </a:rPr>
              <a:t>Sekcja </a:t>
            </a:r>
            <a:r>
              <a:rPr lang="pl-PL" sz="17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B. Informacje o wnioskodawcy </a:t>
            </a:r>
            <a:r>
              <a:rPr lang="pl-PL" sz="1700" dirty="0">
                <a:latin typeface="Arial" pitchFamily="34" charset="0"/>
                <a:cs typeface="Arial" pitchFamily="34" charset="0"/>
              </a:rPr>
              <a:t>zawiera następujące  informacje:</a:t>
            </a:r>
          </a:p>
          <a:p>
            <a:pPr marL="284400" lvl="3" indent="-284400" algn="just">
              <a:lnSpc>
                <a:spcPct val="114000"/>
              </a:lnSpc>
              <a:buFont typeface="Wingdings" pitchFamily="2" charset="2"/>
              <a:buChar char="Ø"/>
            </a:pPr>
            <a:r>
              <a:rPr lang="pl-PL" sz="1700" dirty="0">
                <a:latin typeface="Arial" pitchFamily="34" charset="0"/>
                <a:cs typeface="Arial" pitchFamily="34" charset="0"/>
              </a:rPr>
              <a:t>B.1 Dane podstawowe wnioskodawcy, m.in. nazwa wnioskodawcy, NIP, adres </a:t>
            </a:r>
          </a:p>
          <a:p>
            <a:pPr marL="266700" lvl="3" algn="just">
              <a:lnSpc>
                <a:spcPct val="114000"/>
              </a:lnSpc>
              <a:spcAft>
                <a:spcPts val="600"/>
              </a:spcAft>
            </a:pPr>
            <a:r>
              <a:rPr lang="pl-PL" sz="1700" i="1" dirty="0">
                <a:latin typeface="Arial" pitchFamily="34" charset="0"/>
                <a:cs typeface="Arial" pitchFamily="34" charset="0"/>
              </a:rPr>
              <a:t>Uwaga: Na wskazany w polu adres e-mail IZ RPO WZ będzie przesyłać wezwania w zakresie korekty warunków formalnych, oczywistych omyłek, poprawy/uzupełnienia złożonej dokumentacji aplikacyjnej, złożenia wyjaśnień.</a:t>
            </a:r>
          </a:p>
          <a:p>
            <a:pPr marL="2844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700" dirty="0">
                <a:latin typeface="Arial" pitchFamily="34" charset="0"/>
                <a:cs typeface="Arial" pitchFamily="34" charset="0"/>
              </a:rPr>
              <a:t>B.2 Typ wnioskodawcy: mikro-, małe i średnie przedsiębiorstwo, </a:t>
            </a:r>
          </a:p>
          <a:p>
            <a:pPr marL="2844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700" dirty="0">
                <a:latin typeface="Arial" pitchFamily="34" charset="0"/>
                <a:cs typeface="Arial" pitchFamily="34" charset="0"/>
              </a:rPr>
              <a:t>B.3 Forma własności: m.in. krajowe  osoby fizyczne,</a:t>
            </a:r>
          </a:p>
          <a:p>
            <a:pPr marL="2844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700" dirty="0">
                <a:latin typeface="Arial" pitchFamily="34" charset="0"/>
                <a:cs typeface="Arial" pitchFamily="34" charset="0"/>
              </a:rPr>
              <a:t>B.4 Forma prawna, m.in. osoba fizyczna prowadząca działalność gospodarczą,</a:t>
            </a:r>
          </a:p>
          <a:p>
            <a:pPr marL="2844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700" dirty="0">
                <a:latin typeface="Arial" pitchFamily="34" charset="0"/>
                <a:cs typeface="Arial" pitchFamily="34" charset="0"/>
              </a:rPr>
              <a:t>B.5 Forma ewidencji księgowej, m.in. pełna księgowość, podatkowa księga przychodów i rozchodów</a:t>
            </a:r>
          </a:p>
          <a:p>
            <a:pPr marL="0" lvl="3" algn="just">
              <a:lnSpc>
                <a:spcPct val="114000"/>
              </a:lnSpc>
              <a:buFont typeface="Wingdings" pitchFamily="2" charset="2"/>
              <a:buChar char="Ø"/>
            </a:pPr>
            <a:endParaRPr lang="pl-PL" sz="1600" dirty="0">
              <a:latin typeface="TitilliumText25L"/>
            </a:endParaRPr>
          </a:p>
        </p:txBody>
      </p:sp>
      <p:pic>
        <p:nvPicPr>
          <p:cNvPr id="11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Obraz 11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2424548"/>
      </p:ext>
    </p:extLst>
  </p:cSld>
  <p:clrMapOvr>
    <a:masterClrMapping/>
  </p:clrMapOvr>
  <p:transition>
    <p:fade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3" name="pole tekstowe 2"/>
          <p:cNvSpPr txBox="1"/>
          <p:nvPr/>
        </p:nvSpPr>
        <p:spPr>
          <a:xfrm>
            <a:off x="3835400" y="2209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10" name="pole tekstowe 9"/>
          <p:cNvSpPr txBox="1"/>
          <p:nvPr/>
        </p:nvSpPr>
        <p:spPr>
          <a:xfrm>
            <a:off x="781050" y="1866903"/>
            <a:ext cx="8143875" cy="3845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08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B.6 Osoba/y uprawniona/e do reprezentowania wnioskodawcy</a:t>
            </a:r>
          </a:p>
          <a:p>
            <a:pPr marL="2808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B.7 Osoba/y do kontaktów roboczych w sprawie projektu</a:t>
            </a:r>
          </a:p>
          <a:p>
            <a:pPr marL="280800" lvl="3" indent="-284400" algn="just">
              <a:lnSpc>
                <a:spcPct val="114000"/>
              </a:lnSpc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B.8 Charakterystyka podmiotu prowadzącego działalność gospodarczą </a:t>
            </a:r>
          </a:p>
          <a:p>
            <a:pPr marL="280800" lvl="3" indent="-284400" algn="just">
              <a:lnSpc>
                <a:spcPct val="114000"/>
              </a:lnSpc>
              <a:spcAft>
                <a:spcPts val="600"/>
              </a:spcAft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	(m.in. kod PKD, którego dotyczy projekt; kod PKD wnioskodawcy; status przedsiębiorstwa),</a:t>
            </a:r>
          </a:p>
          <a:p>
            <a:pPr marL="2808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B.9 Potencjał i doświadczenie wnioskodawcy,</a:t>
            </a:r>
          </a:p>
          <a:p>
            <a:pPr marL="2808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B.10 Czy wnioskodawca ubiega się w ramach aktualnych naborów do RPO WZ 2014-2020 o dofinansowanie innego projektu?</a:t>
            </a:r>
          </a:p>
          <a:p>
            <a:pPr marL="280800" lvl="3" indent="-284400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B.11 Powiązanie projektu z innymi zrealizowanymi/planowanymi projektami, w tym finansowanymi z funduszy strukturalnych (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należy wskazać przedsięwzięcia zrealizowane, trwające, bądź planowane do realizacji w ramach Strategii ZIT KKBOF, które są zintegrowane/komplementarne z projektem wnioskodawcy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  <p:pic>
        <p:nvPicPr>
          <p:cNvPr id="12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Prostokąt 15"/>
          <p:cNvSpPr/>
          <p:nvPr/>
        </p:nvSpPr>
        <p:spPr>
          <a:xfrm>
            <a:off x="5113305" y="369758"/>
            <a:ext cx="36724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600" b="1" u="sng" dirty="0">
                <a:latin typeface="Arial" pitchFamily="34" charset="0"/>
                <a:cs typeface="Arial" pitchFamily="34" charset="0"/>
              </a:rPr>
              <a:t>B. Informacje o wnioskodawcy c.d.</a:t>
            </a:r>
            <a:endParaRPr lang="pl-PL" sz="1600" u="sng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Obraz 16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4327223"/>
      </p:ext>
    </p:extLst>
  </p:cSld>
  <p:clrMapOvr>
    <a:masterClrMapping/>
  </p:clrMapOvr>
  <p:transition>
    <p:fad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40" y="765023"/>
            <a:ext cx="7868093" cy="574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89304" y="1394811"/>
            <a:ext cx="6533702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Objaśnienie prostokątne zaokrąglone 18"/>
          <p:cNvSpPr/>
          <p:nvPr/>
        </p:nvSpPr>
        <p:spPr>
          <a:xfrm>
            <a:off x="1405826" y="1745205"/>
            <a:ext cx="2445259" cy="1306339"/>
          </a:xfrm>
          <a:prstGeom prst="wedgeRoundRectCallout">
            <a:avLst>
              <a:gd name="adj1" fmla="val 71865"/>
              <a:gd name="adj2" fmla="val 55594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l-PL" sz="1000" dirty="0">
                <a:latin typeface="TitilliumText25L"/>
              </a:rPr>
              <a:t>Należy wpisać pełną nazwę wnioskodawcy (zgodną z KRS, CEIDG bądź z innym dokumentem określającym status prawny w przypadku podmiotów nieujętych w KRS). </a:t>
            </a:r>
          </a:p>
          <a:p>
            <a:pPr algn="just"/>
            <a:r>
              <a:rPr lang="pl-PL" sz="1000" dirty="0">
                <a:latin typeface="TitilliumText25L"/>
              </a:rPr>
              <a:t>W przypadku spółki cywilnej należy wpisać nazwę spółki cywilnej. </a:t>
            </a:r>
          </a:p>
        </p:txBody>
      </p:sp>
      <p:sp>
        <p:nvSpPr>
          <p:cNvPr id="20" name="Objaśnienie prostokątne zaokrąglone 19"/>
          <p:cNvSpPr/>
          <p:nvPr/>
        </p:nvSpPr>
        <p:spPr>
          <a:xfrm>
            <a:off x="1405826" y="5674030"/>
            <a:ext cx="2443384" cy="486576"/>
          </a:xfrm>
          <a:prstGeom prst="wedgeRoundRectCallout">
            <a:avLst>
              <a:gd name="adj1" fmla="val 62947"/>
              <a:gd name="adj2" fmla="val 13442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l-PL" sz="900" dirty="0">
                <a:latin typeface="TitilliumText25L"/>
              </a:rPr>
              <a:t>Wpisywanie nazwy ulicy należy rozpocząć od wprowadzenia wielkiej litery.</a:t>
            </a:r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08675" y="4131075"/>
            <a:ext cx="37757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8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80975" y="-107083"/>
            <a:ext cx="1011941" cy="7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  <p:transition>
    <p:fad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Obraz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987" y="279544"/>
            <a:ext cx="1939526" cy="833815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1735667" y="40690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1735667" y="406903"/>
            <a:ext cx="7244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000" dirty="0">
              <a:latin typeface="TitilliumText25L"/>
            </a:endParaRPr>
          </a:p>
        </p:txBody>
      </p:sp>
      <p:pic>
        <p:nvPicPr>
          <p:cNvPr id="17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Prostokąt 17"/>
          <p:cNvSpPr/>
          <p:nvPr/>
        </p:nvSpPr>
        <p:spPr>
          <a:xfrm>
            <a:off x="4532055" y="360736"/>
            <a:ext cx="38844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pl-PL" sz="1600" b="1" u="sng" dirty="0">
                <a:latin typeface="Arial" pitchFamily="34" charset="0"/>
                <a:cs typeface="Arial" pitchFamily="34" charset="0"/>
              </a:rPr>
              <a:t>D. Charakterystyka projektu</a:t>
            </a:r>
            <a:endParaRPr lang="pl-PL" sz="1500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pole tekstowe 18"/>
          <p:cNvSpPr txBox="1"/>
          <p:nvPr/>
        </p:nvSpPr>
        <p:spPr>
          <a:xfrm>
            <a:off x="609600" y="1666878"/>
            <a:ext cx="7762043" cy="3438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just">
              <a:lnSpc>
                <a:spcPct val="114000"/>
              </a:lnSpc>
              <a:spcAft>
                <a:spcPts val="600"/>
              </a:spcAft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Sekcja </a:t>
            </a:r>
            <a:r>
              <a:rPr lang="pl-PL" sz="16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D. Charakterystyka projektu 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zawiera następujące informacje:</a:t>
            </a:r>
          </a:p>
          <a:p>
            <a:pPr marL="0" lvl="3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  D.1 Krótki opis projektu</a:t>
            </a:r>
          </a:p>
          <a:p>
            <a:pPr marL="0" lvl="3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  D.2 Cele i rezultaty projektu – tło i uzasadnienie</a:t>
            </a:r>
          </a:p>
          <a:p>
            <a:pPr marL="0" lvl="3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  D.3 Rozwiązania techniczne</a:t>
            </a:r>
          </a:p>
          <a:p>
            <a:pPr marL="0" lvl="3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  D.5 Czynniki ryzyka realizacji projektu</a:t>
            </a:r>
          </a:p>
          <a:p>
            <a:pPr marL="0" lvl="3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   D.7 Zgodność z właściwymi politykami i zasadami wspólnotowymi</a:t>
            </a:r>
          </a:p>
          <a:p>
            <a:pPr marL="265113" lvl="3" indent="-265113" algn="just">
              <a:lnSpc>
                <a:spcPct val="114000"/>
              </a:lnSpc>
              <a:spcAft>
                <a:spcPts val="600"/>
              </a:spcAft>
              <a:buFont typeface="Wingdings" pitchFamily="2" charset="2"/>
              <a:buChar char="Ø"/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D.10 Czy do realizacji działalności z którą jest związany projekt wymagana jest koncesja/zezwolenie/pozwolenie? – należy podać wszystkie koncesje/ zezwolenia/pozwolenia niezbędne do realizacji projektu, 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w tym pozwolenia na budowę/zgłoszenia budowy/robót budowlanych</a:t>
            </a:r>
          </a:p>
        </p:txBody>
      </p:sp>
      <p:pic>
        <p:nvPicPr>
          <p:cNvPr id="20" name="Obraz 19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3360774"/>
      </p:ext>
    </p:extLst>
  </p:cSld>
  <p:clrMapOvr>
    <a:masterClrMapping/>
  </p:clrMapOvr>
  <p:transition>
    <p:fad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Obraz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987" y="279544"/>
            <a:ext cx="1939526" cy="833815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1735667" y="40690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2317898" y="450230"/>
            <a:ext cx="61269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000" dirty="0">
              <a:latin typeface="TitilliumText25L"/>
            </a:endParaRPr>
          </a:p>
        </p:txBody>
      </p:sp>
      <p:pic>
        <p:nvPicPr>
          <p:cNvPr id="17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-99392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Prostokąt 17"/>
          <p:cNvSpPr/>
          <p:nvPr/>
        </p:nvSpPr>
        <p:spPr>
          <a:xfrm>
            <a:off x="2483636" y="401053"/>
            <a:ext cx="649649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 algn="ctr"/>
            <a:r>
              <a:rPr lang="pl-PL" sz="1500" b="1" u="sng" dirty="0">
                <a:latin typeface="Arial" pitchFamily="34" charset="0"/>
                <a:cs typeface="Arial" pitchFamily="34" charset="0"/>
              </a:rPr>
              <a:t>D.7 Zgodność z właściwymi politykami i zasadami wspólnotowymi</a:t>
            </a:r>
          </a:p>
        </p:txBody>
      </p:sp>
      <p:sp>
        <p:nvSpPr>
          <p:cNvPr id="19" name="pole tekstowe 18"/>
          <p:cNvSpPr txBox="1"/>
          <p:nvPr/>
        </p:nvSpPr>
        <p:spPr>
          <a:xfrm>
            <a:off x="408373" y="1666877"/>
            <a:ext cx="8673483" cy="4218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just">
              <a:lnSpc>
                <a:spcPct val="114000"/>
              </a:lnSpc>
              <a:spcAft>
                <a:spcPts val="600"/>
              </a:spcAft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Projekt powinien być zgodny z właściwymi politykami i zasadami wspólnotowymi:</a:t>
            </a:r>
          </a:p>
          <a:p>
            <a:pPr marL="0" lvl="3" algn="just">
              <a:lnSpc>
                <a:spcPct val="114000"/>
              </a:lnSpc>
              <a:spcAft>
                <a:spcPts val="600"/>
              </a:spcAft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a)   zrównoważonego rozwoju,</a:t>
            </a:r>
          </a:p>
          <a:p>
            <a:pPr marL="0" lvl="3" algn="just">
              <a:lnSpc>
                <a:spcPct val="114000"/>
              </a:lnSpc>
              <a:spcAft>
                <a:spcPts val="600"/>
              </a:spcAft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b)   z zasadą równości szans kobiet i mężczyzn</a:t>
            </a:r>
          </a:p>
          <a:p>
            <a:pPr marL="361950" lvl="3" indent="-361950" algn="just">
              <a:lnSpc>
                <a:spcPct val="114000"/>
              </a:lnSpc>
            </a:pPr>
            <a:r>
              <a:rPr lang="pl-PL" sz="1600" dirty="0">
                <a:latin typeface="Arial" pitchFamily="34" charset="0"/>
                <a:cs typeface="Arial" pitchFamily="34" charset="0"/>
              </a:rPr>
              <a:t>c) z zasadą równości szans i niedyskryminacji, w tym dostępności dla osób z niepełnosprawnościami (tj. m. in. budowanie infrastruktury w zgodzie z zasadą uniwersalnego projektowania).</a:t>
            </a:r>
          </a:p>
          <a:p>
            <a:pPr marL="0" lvl="3" algn="just">
              <a:lnSpc>
                <a:spcPct val="114000"/>
              </a:lnSpc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lvl="3" algn="just">
              <a:lnSpc>
                <a:spcPct val="114000"/>
              </a:lnSpc>
            </a:pPr>
            <a:r>
              <a:rPr lang="pl-PL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Przed wypełnieniem sekcji D.7 niezbędne jest zapoznanie się z „</a:t>
            </a:r>
            <a:r>
              <a:rPr lang="pl-PL" sz="1600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Wytycznymi Ministra Inwestycji i Rozwoju w zakresie realizacji zasady równości szans i niedyskryminacji, w tym dostępności dla osób z niepełnosprawnościami oraz zasady równości szans kobiet i mężczyzn w ramach funduszy unijnych na lata 2014-2020</a:t>
            </a:r>
            <a:r>
              <a:rPr lang="pl-PL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” z dnia 5 kwietnia 2018  r. wraz załącznikami, w szczególności z załącznikiem nr 2 pn. „</a:t>
            </a:r>
            <a:r>
              <a:rPr lang="pl-PL" sz="1600" b="1" i="1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Standardy dostępności dla polityki spójności 2014-2020</a:t>
            </a:r>
            <a:r>
              <a:rPr lang="pl-PL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” (dokumenty dostępne na stronie www.funduszeeuropejskie.gov.pl).</a:t>
            </a:r>
          </a:p>
          <a:p>
            <a:pPr marL="0" lvl="3" algn="just">
              <a:lnSpc>
                <a:spcPct val="114000"/>
              </a:lnSpc>
            </a:pPr>
            <a:r>
              <a:rPr lang="pl-PL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20" name="Obraz 19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7061712"/>
      </p:ext>
    </p:extLst>
  </p:cSld>
  <p:clrMapOvr>
    <a:masterClrMapping/>
  </p:clrMapOvr>
  <p:transition>
    <p:fad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Obraz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68633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987" y="279544"/>
            <a:ext cx="1939526" cy="833815"/>
          </a:xfrm>
          <a:prstGeom prst="rect">
            <a:avLst/>
          </a:prstGeom>
        </p:spPr>
      </p:pic>
      <p:sp>
        <p:nvSpPr>
          <p:cNvPr id="2" name="pole tekstowe 1"/>
          <p:cNvSpPr txBox="1"/>
          <p:nvPr/>
        </p:nvSpPr>
        <p:spPr>
          <a:xfrm>
            <a:off x="1735667" y="40690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l-PL" dirty="0"/>
          </a:p>
        </p:txBody>
      </p:sp>
      <p:sp>
        <p:nvSpPr>
          <p:cNvPr id="3" name="pole tekstowe 2"/>
          <p:cNvSpPr txBox="1"/>
          <p:nvPr/>
        </p:nvSpPr>
        <p:spPr>
          <a:xfrm>
            <a:off x="1735667" y="447710"/>
            <a:ext cx="724446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000" dirty="0">
              <a:latin typeface="TitilliumText25L"/>
            </a:endParaRPr>
          </a:p>
        </p:txBody>
      </p:sp>
      <p:pic>
        <p:nvPicPr>
          <p:cNvPr id="17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0975" y="-93467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pole tekstowe 18"/>
          <p:cNvSpPr txBox="1"/>
          <p:nvPr/>
        </p:nvSpPr>
        <p:spPr>
          <a:xfrm>
            <a:off x="255674" y="1054656"/>
            <a:ext cx="8724454" cy="4912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algn="ctr">
              <a:lnSpc>
                <a:spcPct val="114000"/>
              </a:lnSpc>
            </a:pPr>
            <a:r>
              <a:rPr lang="pl-PL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     Zasada równości szans i niedyskryminacji, w tym dostępności dla osób </a:t>
            </a:r>
            <a:br>
              <a:rPr lang="pl-PL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pl-PL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z niepełnosprawnościami (tj. m. in. budowanie infrastruktury w zgodzie </a:t>
            </a:r>
            <a:br>
              <a:rPr lang="pl-PL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pl-PL" sz="14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z zasadą uniwersalnego projektowania)</a:t>
            </a:r>
          </a:p>
          <a:p>
            <a:pPr marL="0" lvl="3" algn="just">
              <a:lnSpc>
                <a:spcPct val="114000"/>
              </a:lnSpc>
            </a:pPr>
            <a:endParaRPr lang="pl-PL" sz="1400" dirty="0">
              <a:latin typeface="Arial" pitchFamily="34" charset="0"/>
              <a:cs typeface="Arial" pitchFamily="34" charset="0"/>
            </a:endParaRPr>
          </a:p>
          <a:p>
            <a:pPr marL="0" lvl="3" algn="just">
              <a:lnSpc>
                <a:spcPct val="114000"/>
              </a:lnSpc>
              <a:spcAft>
                <a:spcPts val="600"/>
              </a:spcAft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Wszystkie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produkty projektu 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(technologie, produkty, towary, usługi, infrastruktura – np. wybudowane lub modernizowane obiekty, strona lub aplikacja internetowa, zakupione środki transportu)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muszą być dostępne dla wszystkich potencjalnych użytkowników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, w tym również </a:t>
            </a:r>
            <a:r>
              <a:rPr lang="pl-PL" sz="1400" u="sng" dirty="0">
                <a:latin typeface="Arial" pitchFamily="34" charset="0"/>
                <a:cs typeface="Arial" pitchFamily="34" charset="0"/>
              </a:rPr>
              <a:t>dostosowane do potrzeb osób z niepełnosprawnościami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0" lvl="3" algn="just">
              <a:lnSpc>
                <a:spcPct val="114000"/>
              </a:lnSpc>
            </a:pPr>
            <a:r>
              <a:rPr lang="pl-PL" sz="1400" u="sng" dirty="0">
                <a:latin typeface="Arial" pitchFamily="34" charset="0"/>
                <a:cs typeface="Arial" pitchFamily="34" charset="0"/>
              </a:rPr>
              <a:t>Koncepcja uniwersalnego projektowania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 – projektowanie produktów, środowiska, programów i usług w taki sposób, by były użyteczne dla wszystkich, w możliwie największym stopniu, bez potrzeby adaptacji lub specjalistycznego projektowania. </a:t>
            </a:r>
          </a:p>
          <a:p>
            <a:pPr marL="0" lvl="3" algn="just">
              <a:lnSpc>
                <a:spcPct val="114000"/>
              </a:lnSpc>
              <a:spcAft>
                <a:spcPts val="600"/>
              </a:spcAft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Koncepcja uniwersalnego projektowania jest realizowana przez zastosowanie co najmniej „</a:t>
            </a:r>
            <a:r>
              <a:rPr lang="pl-PL" sz="1400" i="1" dirty="0">
                <a:latin typeface="Arial" pitchFamily="34" charset="0"/>
                <a:cs typeface="Arial" pitchFamily="34" charset="0"/>
              </a:rPr>
              <a:t>Standardów dostępności dla polityki spójności 2014-2020</a:t>
            </a:r>
            <a:r>
              <a:rPr lang="pl-PL" sz="1400" dirty="0">
                <a:latin typeface="Arial" pitchFamily="34" charset="0"/>
                <a:cs typeface="Arial" pitchFamily="34" charset="0"/>
              </a:rPr>
              <a:t>”.</a:t>
            </a:r>
          </a:p>
          <a:p>
            <a:pPr marL="0" lvl="3" algn="just">
              <a:lnSpc>
                <a:spcPct val="114000"/>
              </a:lnSpc>
            </a:pPr>
            <a:r>
              <a:rPr lang="pl-PL" sz="1400" u="sng" dirty="0">
                <a:latin typeface="Arial" pitchFamily="34" charset="0"/>
                <a:cs typeface="Arial" pitchFamily="34" charset="0"/>
              </a:rPr>
              <a:t>Przykładowe działania:</a:t>
            </a:r>
          </a:p>
          <a:p>
            <a:pPr marL="285750" lvl="3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dostosowanie architektoniczne (np. budowa podjazdów, montaż platform, oznakowanie);</a:t>
            </a:r>
          </a:p>
          <a:p>
            <a:pPr marL="285750" lvl="3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dostosowanie infrastruktury komputerowej (np. programy powiększające wielkość czcionki, mówiące);</a:t>
            </a:r>
          </a:p>
          <a:p>
            <a:pPr marL="285750" lvl="3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pl-PL" sz="1400" dirty="0">
                <a:latin typeface="Arial"/>
                <a:ea typeface="Calibri"/>
              </a:rPr>
              <a:t>alternatywne formy przygotowania materiałów (np. wydruk materiałów w alfabecie Braille’a, audiobooki);</a:t>
            </a:r>
          </a:p>
          <a:p>
            <a:pPr marL="285750" lvl="3" indent="-285750" algn="just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informacja elektroniczna, w tym dokumenty PDF, tworzone w sposób zapewniający dostęp do warstwy tekstowej dokumentu w celu zastosowania technologii asystujących</a:t>
            </a:r>
          </a:p>
        </p:txBody>
      </p:sp>
      <p:pic>
        <p:nvPicPr>
          <p:cNvPr id="18" name="Obraz 17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Prostokąt 20"/>
          <p:cNvSpPr/>
          <p:nvPr/>
        </p:nvSpPr>
        <p:spPr>
          <a:xfrm>
            <a:off x="2483636" y="401053"/>
            <a:ext cx="6496492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 algn="ctr"/>
            <a:r>
              <a:rPr lang="pl-PL" sz="1500" b="1" u="sng" dirty="0">
                <a:latin typeface="Arial" pitchFamily="34" charset="0"/>
                <a:cs typeface="Arial" pitchFamily="34" charset="0"/>
              </a:rPr>
              <a:t>D.7 Zgodność z właściwymi politykami i zasadami wspólnotowymi</a:t>
            </a:r>
          </a:p>
        </p:txBody>
      </p:sp>
    </p:spTree>
    <p:extLst>
      <p:ext uri="{BB962C8B-B14F-4D97-AF65-F5344CB8AC3E}">
        <p14:creationId xmlns:p14="http://schemas.microsoft.com/office/powerpoint/2010/main" val="3747832406"/>
      </p:ext>
    </p:extLst>
  </p:cSld>
  <p:clrMapOvr>
    <a:masterClrMapping/>
  </p:clrMapOvr>
  <p:transition>
    <p:fade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930" y="765760"/>
            <a:ext cx="7452132" cy="5862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08675" y="4139953"/>
            <a:ext cx="37757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Obraz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4838" y="-50297"/>
            <a:ext cx="1126636" cy="87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24400891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2150779" y="178423"/>
            <a:ext cx="663493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pl-PL" sz="1600" dirty="0"/>
          </a:p>
          <a:p>
            <a:pPr algn="r"/>
            <a:r>
              <a:rPr lang="pl-PL" b="1" dirty="0">
                <a:latin typeface="Arial" pitchFamily="34" charset="0"/>
                <a:cs typeface="Arial" pitchFamily="34" charset="0"/>
              </a:rPr>
              <a:t>ZASADY PRZYZNANIA DOFINANSOWANIA</a:t>
            </a:r>
            <a:endParaRPr lang="pl-PL" sz="1600" b="1" u="sng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17" name="Prostokąt 16"/>
          <p:cNvSpPr/>
          <p:nvPr/>
        </p:nvSpPr>
        <p:spPr>
          <a:xfrm>
            <a:off x="598205" y="1854437"/>
            <a:ext cx="80501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</a:pPr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/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21" name="Prostokąt 20"/>
          <p:cNvSpPr/>
          <p:nvPr/>
        </p:nvSpPr>
        <p:spPr>
          <a:xfrm>
            <a:off x="606752" y="1461331"/>
            <a:ext cx="8015956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pl-PL" sz="1300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24" name="Prostokąt 23"/>
          <p:cNvSpPr/>
          <p:nvPr/>
        </p:nvSpPr>
        <p:spPr>
          <a:xfrm>
            <a:off x="665148" y="2340120"/>
            <a:ext cx="8050139" cy="2498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endParaRPr lang="pl-PL" sz="1600" b="1" u="sng" dirty="0">
              <a:solidFill>
                <a:schemeClr val="accent1">
                  <a:lumMod val="75000"/>
                </a:schemeClr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algn="ctr">
              <a:lnSpc>
                <a:spcPct val="114000"/>
              </a:lnSpc>
              <a:spcAft>
                <a:spcPts val="600"/>
              </a:spcAft>
            </a:pPr>
            <a:r>
              <a:rPr lang="pl-PL" b="1" u="sng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Inwestycji początkowej nie stanowi: </a:t>
            </a:r>
            <a:endParaRPr lang="pl-PL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marL="342900" indent="-342900" algn="ctr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>
                <a:latin typeface="Arial" pitchFamily="34" charset="0"/>
                <a:ea typeface="Batang" pitchFamily="18" charset="-127"/>
                <a:cs typeface="Arial" pitchFamily="34" charset="0"/>
              </a:rPr>
              <a:t>inwestycja prowadząca wyłącznie do odtworzenia zdolności produkcyjnych zakładu,</a:t>
            </a:r>
          </a:p>
          <a:p>
            <a:pPr marL="342900" indent="-342900" algn="ctr">
              <a:lnSpc>
                <a:spcPct val="114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pl-PL" dirty="0">
                <a:latin typeface="Arial" pitchFamily="34" charset="0"/>
                <a:ea typeface="Batang" pitchFamily="18" charset="-127"/>
                <a:cs typeface="Arial" pitchFamily="34" charset="0"/>
              </a:rPr>
              <a:t>inwestycja polegająca wyłącznie na nabyciu akcji lub udziałów przedsiębiorstwa,</a:t>
            </a:r>
          </a:p>
          <a:p>
            <a:pPr marL="342900" indent="-342900" algn="ctr">
              <a:lnSpc>
                <a:spcPct val="114000"/>
              </a:lnSpc>
              <a:buFont typeface="Wingdings" panose="05000000000000000000" pitchFamily="2" charset="2"/>
              <a:buChar char="Ø"/>
            </a:pPr>
            <a:r>
              <a:rPr lang="pl-PL" dirty="0">
                <a:latin typeface="Arial" pitchFamily="34" charset="0"/>
                <a:ea typeface="Batang" pitchFamily="18" charset="-127"/>
                <a:cs typeface="Arial" pitchFamily="34" charset="0"/>
              </a:rPr>
              <a:t>wymiana instalacji lub urządzeń w zakładzie.</a:t>
            </a: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46"/>
            <a:ext cx="180975" cy="6858000"/>
          </a:xfrm>
          <a:prstGeom prst="rect">
            <a:avLst/>
          </a:prstGeom>
        </p:spPr>
      </p:pic>
      <p:pic>
        <p:nvPicPr>
          <p:cNvPr id="18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Prostokąt 19"/>
          <p:cNvSpPr/>
          <p:nvPr/>
        </p:nvSpPr>
        <p:spPr>
          <a:xfrm>
            <a:off x="3483391" y="996306"/>
            <a:ext cx="31832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b="1" u="sng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19" name="Obraz 18" descr="cid:image002.jpg@01D56C83.D9744910"/>
          <p:cNvPicPr/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244" y="5936291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811035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507" y="6245322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5220072" y="188641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  <a:r>
              <a:rPr lang="pl-PL" sz="1500" b="1" u="sng" dirty="0">
                <a:latin typeface="Arial" pitchFamily="34" charset="0"/>
                <a:cs typeface="Arial" pitchFamily="34" charset="0"/>
              </a:rPr>
              <a:t>E. Mierzalne wskaźniki projektu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937260" y="1403497"/>
            <a:ext cx="737616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u="sng" dirty="0">
                <a:latin typeface="Arial" pitchFamily="34" charset="0"/>
                <a:cs typeface="Arial" pitchFamily="34" charset="0"/>
              </a:rPr>
              <a:t>We wniosku o dofinansowanie należy obowiązkowo ująć wszystkie wskaźniki określone w regulaminie konkursu jako </a:t>
            </a:r>
            <a:r>
              <a:rPr lang="pl-PL" sz="1600" b="1" u="sng" dirty="0">
                <a:latin typeface="Arial" pitchFamily="34" charset="0"/>
                <a:cs typeface="Arial" pitchFamily="34" charset="0"/>
              </a:rPr>
              <a:t>obligatoryjne (obowiązkowe)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. </a:t>
            </a:r>
          </a:p>
          <a:p>
            <a:pPr algn="just"/>
            <a:endParaRPr lang="pl-PL" sz="16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600" u="sng" dirty="0">
                <a:latin typeface="Arial" pitchFamily="34" charset="0"/>
                <a:cs typeface="Arial" pitchFamily="34" charset="0"/>
              </a:rPr>
              <a:t>Wnioskodawca ma również obowiązek wybrania wszystkich wskaźników </a:t>
            </a:r>
            <a:r>
              <a:rPr lang="pl-PL" sz="1600" b="1" u="sng" dirty="0">
                <a:latin typeface="Arial" pitchFamily="34" charset="0"/>
                <a:cs typeface="Arial" pitchFamily="34" charset="0"/>
              </a:rPr>
              <a:t>adekwatnych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 dla projektu 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oraz monitorowania ich w trakcie realizacji projektu. </a:t>
            </a:r>
            <a:endParaRPr lang="pl-PL" sz="1600" u="sng" dirty="0">
              <a:latin typeface="Arial" pitchFamily="34" charset="0"/>
              <a:cs typeface="Arial" pitchFamily="34" charset="0"/>
            </a:endParaRPr>
          </a:p>
          <a:p>
            <a:pPr algn="just"/>
            <a:endParaRPr lang="pl-PL" sz="1600" b="1" u="sng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6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Wskaźniki produktu 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odzwierciedlają bezpośredni, materialny efekt realizacji projektu. Wskaźniki produktu 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są związane wyłącznie z okresem realizacji projektu, w związku z tym osiągnięcie wskaźnika produktu musi nastąpić najpóźniej w roku zakończenia realizacji projektu.</a:t>
            </a:r>
          </a:p>
          <a:p>
            <a:pPr algn="just"/>
            <a:endParaRPr lang="pl-PL" sz="1600" u="sng" dirty="0">
              <a:latin typeface="Arial" pitchFamily="34" charset="0"/>
              <a:cs typeface="Arial" pitchFamily="34" charset="0"/>
            </a:endParaRPr>
          </a:p>
          <a:p>
            <a:pPr algn="just"/>
            <a:endParaRPr lang="pl-PL" sz="16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600" b="1" u="sng" dirty="0">
                <a:latin typeface="Arial" pitchFamily="34" charset="0"/>
                <a:cs typeface="Arial" pitchFamily="34" charset="0"/>
              </a:rPr>
              <a:t>UWAGA!</a:t>
            </a:r>
            <a:r>
              <a:rPr lang="pl-PL" sz="1600" b="1" dirty="0">
                <a:latin typeface="Arial" pitchFamily="34" charset="0"/>
                <a:cs typeface="Arial" pitchFamily="34" charset="0"/>
              </a:rPr>
              <a:t> 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Beneficjent zobowiązany jest do osiągnięcia i wykazania wskaźników produktu określonych we wniosku o dofinansowanie 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najpóźniej we wniosku </a:t>
            </a:r>
            <a:br>
              <a:rPr lang="pl-PL" sz="1600" u="sng" dirty="0">
                <a:latin typeface="Arial" pitchFamily="34" charset="0"/>
                <a:cs typeface="Arial" pitchFamily="34" charset="0"/>
              </a:rPr>
            </a:br>
            <a:r>
              <a:rPr lang="pl-PL" sz="1600" u="sng" dirty="0">
                <a:latin typeface="Arial" pitchFamily="34" charset="0"/>
                <a:cs typeface="Arial" pitchFamily="34" charset="0"/>
              </a:rPr>
              <a:t>o płatność końcową 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oraz utrzymania ich w okresie trwałości projektu.</a:t>
            </a:r>
          </a:p>
          <a:p>
            <a:pPr algn="just">
              <a:spcAft>
                <a:spcPts val="300"/>
              </a:spcAft>
            </a:pPr>
            <a:endParaRPr lang="pl-PL" sz="1400" u="sng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Obraz 18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6466384"/>
      </p:ext>
    </p:extLst>
  </p:cSld>
  <p:clrMapOvr>
    <a:masterClrMapping/>
  </p:clrMapOvr>
  <p:transition>
    <p:fade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400"/>
            <a:ext cx="9144000" cy="6930008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1400"/>
            <a:ext cx="182875" cy="6930008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507" y="6245322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5940152" y="0"/>
            <a:ext cx="3024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  <a:r>
              <a:rPr lang="pl-PL" sz="1500" b="1" u="sng" dirty="0">
                <a:latin typeface="TitilliumText25L"/>
              </a:rPr>
              <a:t>E.1 Wskaźniki produktu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937260" y="2080262"/>
            <a:ext cx="7376160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300"/>
              </a:spcAft>
            </a:pPr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>
              <a:spcAft>
                <a:spcPts val="300"/>
              </a:spcAft>
            </a:pPr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17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-198833"/>
            <a:ext cx="1440159" cy="111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" name="Tabe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736208"/>
              </p:ext>
            </p:extLst>
          </p:nvPr>
        </p:nvGraphicFramePr>
        <p:xfrm>
          <a:off x="575556" y="979675"/>
          <a:ext cx="7992888" cy="4869712"/>
        </p:xfrm>
        <a:graphic>
          <a:graphicData uri="http://schemas.openxmlformats.org/drawingml/2006/table">
            <a:tbl>
              <a:tblPr/>
              <a:tblGrid>
                <a:gridCol w="1224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45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59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4305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Rodzaj wskaźnika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Nazwa wskaźnik</a:t>
                      </a: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00" b="1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Wskaźnik należy obowiązkowo wybrać </a:t>
                      </a:r>
                      <a:br>
                        <a:rPr lang="pl-PL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pl-PL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 określić jego wartość </a:t>
                      </a:r>
                      <a:endParaRPr lang="pl-PL" sz="10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Wskaźnik należy wybrać, gdy jest adekwatny dla projektu </a:t>
                      </a:r>
                      <a:br>
                        <a:rPr lang="pl-PL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pl-PL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 określić jego wartość</a:t>
                      </a:r>
                      <a:endParaRPr lang="pl-PL" sz="10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915">
                <a:tc rowSpan="11"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produktu 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Liczba przedsiębiorstw otrzymujących wsparcie (CI) [przedsiębiorstwa]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291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Liczba przedsiębiorstw otrzymujących dotacje (CI) [przedsiębiorstwa]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6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Inwestycje prywatne uzupełniające wsparcie publiczne dla przedsiębiorstw (dotacje) (CI) [zł]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37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Liczba przedsiębiorstw objętych wsparciem w celu wprowadzenia produktów nowych dla firmy (CI) [przedsiębiorstwa]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937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Liczba przedsiębiorstw objętych wsparciem w celu wprowadzenia produktów nowych dla rynku (CI) [przedsiębiorstwa]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468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Liczba nabytych środków trwałych [szt.]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291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Liczba nabytych wartości niematerialnych i prawnych [szt.]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760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Powierzchnia utworzonych/przebudowanych nieruchomości zabudowanych [m</a:t>
                      </a:r>
                      <a:r>
                        <a:rPr lang="pl-PL" sz="900" baseline="30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]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291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Powierzchnia nabytych nieruchomości niezabudowanych [m</a:t>
                      </a:r>
                      <a:r>
                        <a:rPr lang="pl-PL" sz="900" baseline="30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]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291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Powierzchnia nabytych nieruchomości zabudowanych [m</a:t>
                      </a:r>
                      <a:r>
                        <a:rPr lang="pl-PL" sz="900" baseline="30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]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345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Liczba obiektów dostosowanych do potrzeb osób z </a:t>
                      </a:r>
                      <a:r>
                        <a:rPr lang="pl-PL" sz="9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niepełnosprawnościami</a:t>
                      </a: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[szt.]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l-PL" sz="9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65" marR="81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20" name="Obraz 19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0185883"/>
      </p:ext>
    </p:extLst>
  </p:cSld>
  <p:clrMapOvr>
    <a:masterClrMapping/>
  </p:clrMapOvr>
  <p:transition>
    <p:fade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507" y="6245322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583" y="864968"/>
            <a:ext cx="7711096" cy="572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08675" y="4139953"/>
            <a:ext cx="37757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Obraz 8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0975" y="-106326"/>
            <a:ext cx="1249215" cy="971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09047061"/>
      </p:ext>
    </p:extLst>
  </p:cSld>
  <p:clrMapOvr>
    <a:masterClrMapping/>
  </p:clrMapOvr>
  <p:transition>
    <p:fade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7" name="Prostokąt 16"/>
          <p:cNvSpPr/>
          <p:nvPr/>
        </p:nvSpPr>
        <p:spPr>
          <a:xfrm>
            <a:off x="5039832" y="188641"/>
            <a:ext cx="34926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  <a:r>
              <a:rPr lang="pl-PL" sz="1500" b="1" u="sng" dirty="0">
                <a:latin typeface="Arial" pitchFamily="34" charset="0"/>
                <a:cs typeface="Arial" pitchFamily="34" charset="0"/>
              </a:rPr>
              <a:t>E. Mierzalne wskaźniki projektu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827584" y="1684917"/>
            <a:ext cx="7376160" cy="4311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16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Wskaźnik rezultatu 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odzwierciedla bezpośredni efekt wynikający z realizacji projektu, mierzony po zakończeniu realizacji projektu lub jego części.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/>
            <a:endParaRPr lang="pl-PL" sz="16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600" dirty="0">
                <a:latin typeface="Arial" pitchFamily="34" charset="0"/>
                <a:cs typeface="Arial" pitchFamily="34" charset="0"/>
              </a:rPr>
              <a:t>Rezultat obrazuje 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zakres zmian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, jakie wystąpiły u wnioskodawcy bezpośrednio w wyniku zakończonego projektu. Wskaźniki rezultatu mierzone są co najmniej corocznie. </a:t>
            </a:r>
          </a:p>
          <a:p>
            <a:pPr algn="just"/>
            <a:endParaRPr lang="pl-PL" sz="1600" u="sng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600" u="sng" dirty="0">
                <a:latin typeface="Arial" pitchFamily="34" charset="0"/>
                <a:cs typeface="Arial" pitchFamily="34" charset="0"/>
              </a:rPr>
              <a:t>Wskaźniki te muszą być osiągnięte nie wcześniej niż wskaźniki produktu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, ponieważ zawsze są ich wynikiem.</a:t>
            </a:r>
          </a:p>
          <a:p>
            <a:pPr algn="just"/>
            <a:endParaRPr lang="pl-PL" sz="16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l-PL" sz="1600" dirty="0">
                <a:latin typeface="Arial" pitchFamily="34" charset="0"/>
                <a:cs typeface="Arial" pitchFamily="34" charset="0"/>
              </a:rPr>
              <a:t>Beneficjent powinien osiągnąć </a:t>
            </a:r>
            <a:r>
              <a:rPr lang="pl-PL" sz="1600" b="1" dirty="0">
                <a:latin typeface="Arial" pitchFamily="34" charset="0"/>
                <a:cs typeface="Arial" pitchFamily="34" charset="0"/>
              </a:rPr>
              <a:t>wskaźnik rezultatu </a:t>
            </a:r>
            <a:r>
              <a:rPr lang="pl-PL" sz="1600" u="sng" dirty="0">
                <a:latin typeface="Arial" pitchFamily="34" charset="0"/>
                <a:cs typeface="Arial" pitchFamily="34" charset="0"/>
              </a:rPr>
              <a:t>najpóźniej w okresie 12 miesięcy od zakończenia realizacji projektu</a:t>
            </a:r>
            <a:r>
              <a:rPr lang="pl-PL" sz="1600" dirty="0">
                <a:latin typeface="Arial" pitchFamily="34" charset="0"/>
                <a:cs typeface="Arial" pitchFamily="34" charset="0"/>
              </a:rPr>
              <a:t> oraz utrzymać je w okresie trwałości projektu.</a:t>
            </a:r>
          </a:p>
          <a:p>
            <a:pPr algn="just"/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0" lvl="3" algn="just">
              <a:lnSpc>
                <a:spcPct val="114000"/>
              </a:lnSpc>
            </a:pPr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0" lvl="3" algn="just">
              <a:lnSpc>
                <a:spcPct val="114000"/>
              </a:lnSpc>
            </a:pPr>
            <a:endParaRPr lang="pl-PL" sz="2400" b="1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12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Obraz 15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0164461"/>
      </p:ext>
    </p:extLst>
  </p:cSld>
  <p:clrMapOvr>
    <a:masterClrMapping/>
  </p:clrMapOvr>
  <p:transition>
    <p:fade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1547664" y="2636912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507" y="6245322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5752214" y="0"/>
            <a:ext cx="31402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 </a:t>
            </a:r>
            <a:r>
              <a:rPr lang="pl-PL" sz="1500" b="1" u="sng" dirty="0">
                <a:latin typeface="TitilliumText25L"/>
              </a:rPr>
              <a:t>E.2 Wskaźniki rezultatu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937260" y="2080262"/>
            <a:ext cx="7376160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300"/>
              </a:spcAft>
            </a:pPr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algn="just">
              <a:spcAft>
                <a:spcPts val="300"/>
              </a:spcAft>
            </a:pPr>
            <a:endParaRPr lang="pl-PL" sz="20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pic>
        <p:nvPicPr>
          <p:cNvPr id="17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082" y="-48226"/>
            <a:ext cx="1512168" cy="1175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" name="Tabe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679085"/>
              </p:ext>
            </p:extLst>
          </p:nvPr>
        </p:nvGraphicFramePr>
        <p:xfrm>
          <a:off x="449174" y="1155963"/>
          <a:ext cx="8496945" cy="4554796"/>
        </p:xfrm>
        <a:graphic>
          <a:graphicData uri="http://schemas.openxmlformats.org/drawingml/2006/table">
            <a:tbl>
              <a:tblPr/>
              <a:tblGrid>
                <a:gridCol w="5760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19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41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62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5705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6731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Rodzaj wskaźnika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Nazwa wskaźnika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Wskaźnik należy obowiązkowo wybrać </a:t>
                      </a:r>
                      <a:b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 określić jego wartość 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Wskaźnik należy wybrać, gdy jest adekwatny dla projektu </a:t>
                      </a:r>
                      <a:b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 określić jego wartość.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We wniosku o dofinansowanie wskaźnik należy wybrać, gdy jest on adekwatny i </a:t>
                      </a:r>
                      <a:r>
                        <a:rPr lang="pl-PL" sz="800" b="1" u="sng" dirty="0">
                          <a:latin typeface="Arial"/>
                          <a:ea typeface="Times New Roman"/>
                          <a:cs typeface="Times New Roman"/>
                        </a:rPr>
                        <a:t>wpisać wartość 0</a:t>
                      </a:r>
                      <a:r>
                        <a:rPr lang="pl-PL" sz="800" b="1" dirty="0"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r>
                        <a:rPr lang="pl-PL" sz="8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b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 okresie do 12 miesięcy od daty zakończenia realizacji projektu powinien zostać odnotowany faktyczny przyrost wybranego wskaźnika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3822">
                <a:tc rowSpan="8">
                  <a:txBody>
                    <a:bodyPr/>
                    <a:lstStyle/>
                    <a:p>
                      <a:pPr marL="71755" marR="7175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rezultatu bezpośredniego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Liczba wprowadzonych innowacji produktowych [szt.]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09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Liczba wprowadzonych innowacji procesowych [szt.]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973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Liczba wprowadzonych innowacji </a:t>
                      </a:r>
                      <a:r>
                        <a:rPr lang="pl-PL" sz="8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nietechnologicznych</a:t>
                      </a: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[szt.]</a:t>
                      </a:r>
                      <a:endParaRPr lang="pl-PL" sz="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latin typeface="Calibri"/>
                          <a:ea typeface="Calibri"/>
                          <a:cs typeface="Times New Roman"/>
                        </a:rPr>
                        <a:t>x</a:t>
                      </a: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846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Przychody ze sprzedaży nowych lub udoskonalonych produktów/procesów [zł]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6567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Wzrost zatrudnienia we wspieranych przedsiębiorstwach O/K/M (CI) [EPC]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625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Wzrost zatrudnienia we wspieranych przedsiębiorstwach – kobiety [EPC]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645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Wzrost zatrudnienia we wspieranych przedsiębiorstwach – mężczyźni [EPC]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7086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Liczba nowo utworzonych miejsc pracy - pozostałe formy [EPC]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pl-PL" sz="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x</a:t>
                      </a:r>
                      <a:endParaRPr lang="pl-PL" sz="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8" marR="362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20" name="Obraz 19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20892757"/>
      </p:ext>
    </p:extLst>
  </p:cSld>
  <p:clrMapOvr>
    <a:masterClrMapping/>
  </p:clrMapOvr>
  <p:transition>
    <p:fade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67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grpSp>
        <p:nvGrpSpPr>
          <p:cNvPr id="2" name="Grupa 15"/>
          <p:cNvGrpSpPr/>
          <p:nvPr/>
        </p:nvGrpSpPr>
        <p:grpSpPr>
          <a:xfrm>
            <a:off x="796740" y="861866"/>
            <a:ext cx="7762469" cy="5827258"/>
            <a:chOff x="1665481" y="418272"/>
            <a:chExt cx="7038252" cy="627085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5481" y="418272"/>
              <a:ext cx="7038252" cy="6270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805930" y="3441701"/>
              <a:ext cx="715643" cy="146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804029" y="3776663"/>
              <a:ext cx="701671" cy="1619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7" name="Objaśnienie prostokątne zaokrąglone 16"/>
          <p:cNvSpPr/>
          <p:nvPr/>
        </p:nvSpPr>
        <p:spPr>
          <a:xfrm>
            <a:off x="6975501" y="2207477"/>
            <a:ext cx="1955801" cy="1345144"/>
          </a:xfrm>
          <a:prstGeom prst="wedgeRoundRectCallout">
            <a:avLst>
              <a:gd name="adj1" fmla="val -29258"/>
              <a:gd name="adj2" fmla="val 87871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l-PL" sz="800" dirty="0">
                <a:latin typeface="TitilliumText25L"/>
              </a:rPr>
              <a:t>Należy podać wartość wskaźnika planowaną do osiągnięcia </a:t>
            </a:r>
            <a:br>
              <a:rPr lang="pl-PL" sz="800" dirty="0">
                <a:latin typeface="TitilliumText25L"/>
              </a:rPr>
            </a:br>
            <a:r>
              <a:rPr lang="pl-PL" sz="800" dirty="0">
                <a:latin typeface="TitilliumText25L"/>
              </a:rPr>
              <a:t>w terminie do 12 miesięcy od zakończenia realizacji projektu. Możliwe jest również wskazanie wartości osiągniętej w roku objętym okresem realizacji projektu, </a:t>
            </a:r>
            <a:br>
              <a:rPr lang="pl-PL" sz="800" dirty="0">
                <a:latin typeface="TitilliumText25L"/>
              </a:rPr>
            </a:br>
            <a:r>
              <a:rPr lang="pl-PL" sz="800" dirty="0">
                <a:latin typeface="TitilliumText25L"/>
              </a:rPr>
              <a:t>w sytuacji, gdy beneficjent będzie </a:t>
            </a:r>
            <a:br>
              <a:rPr lang="pl-PL" sz="800" dirty="0">
                <a:latin typeface="TitilliumText25L"/>
              </a:rPr>
            </a:br>
            <a:r>
              <a:rPr lang="pl-PL" sz="800" dirty="0">
                <a:latin typeface="TitilliumText25L"/>
              </a:rPr>
              <a:t>w stanie osiągnąć wskaźnik wcześniej. Wartość należy wpisać </a:t>
            </a:r>
            <a:br>
              <a:rPr lang="pl-PL" sz="800" dirty="0">
                <a:latin typeface="TitilliumText25L"/>
              </a:rPr>
            </a:br>
            <a:r>
              <a:rPr lang="pl-PL" sz="800" dirty="0">
                <a:latin typeface="TitilliumText25L"/>
              </a:rPr>
              <a:t>w pole „O” (ogółem).</a:t>
            </a:r>
          </a:p>
        </p:txBody>
      </p:sp>
      <p:sp>
        <p:nvSpPr>
          <p:cNvPr id="18" name="Objaśnienie prostokątne zaokrąglone 17"/>
          <p:cNvSpPr/>
          <p:nvPr/>
        </p:nvSpPr>
        <p:spPr>
          <a:xfrm>
            <a:off x="965893" y="4008018"/>
            <a:ext cx="1733366" cy="1348852"/>
          </a:xfrm>
          <a:prstGeom prst="wedgeRoundRectCallout">
            <a:avLst>
              <a:gd name="adj1" fmla="val 115923"/>
              <a:gd name="adj2" fmla="val -25689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l-PL" sz="800" dirty="0">
                <a:latin typeface="TitilliumText25L"/>
              </a:rPr>
              <a:t>Z listy rozwijanej należy wybrać rok w którym zrealizowany zostanie dany wskaźnik.</a:t>
            </a:r>
          </a:p>
          <a:p>
            <a:pPr algn="just"/>
            <a:endParaRPr lang="pl-PL" sz="500" dirty="0">
              <a:latin typeface="TitilliumText25L"/>
            </a:endParaRPr>
          </a:p>
          <a:p>
            <a:pPr algn="just"/>
            <a:r>
              <a:rPr lang="pl-PL" sz="800" b="1" u="sng" dirty="0">
                <a:latin typeface="TitilliumText25L"/>
              </a:rPr>
              <a:t>UWAGA!</a:t>
            </a:r>
            <a:r>
              <a:rPr lang="pl-PL" sz="800" b="1" dirty="0">
                <a:latin typeface="TitilliumText25L"/>
              </a:rPr>
              <a:t> </a:t>
            </a:r>
            <a:r>
              <a:rPr lang="pl-PL" sz="800" dirty="0">
                <a:latin typeface="TitilliumText25L"/>
              </a:rPr>
              <a:t>Rok docelowy nie może przekroczyć okresu 12 miesięcy liczonych od daty zakończenia realizacji projektu wskazanej  w sekcji A.1.</a:t>
            </a:r>
          </a:p>
        </p:txBody>
      </p:sp>
      <p:sp>
        <p:nvSpPr>
          <p:cNvPr id="19" name="Objaśnienie prostokątne zaokrąglone 18"/>
          <p:cNvSpPr/>
          <p:nvPr/>
        </p:nvSpPr>
        <p:spPr>
          <a:xfrm>
            <a:off x="5242135" y="3179588"/>
            <a:ext cx="1733366" cy="249412"/>
          </a:xfrm>
          <a:prstGeom prst="wedgeRoundRectCallout">
            <a:avLst>
              <a:gd name="adj1" fmla="val 58733"/>
              <a:gd name="adj2" fmla="val 14220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l-PL" sz="800" dirty="0">
                <a:latin typeface="TitilliumText25L"/>
              </a:rPr>
              <a:t>Wartość bazową należy podać jako „0”.</a:t>
            </a:r>
          </a:p>
        </p:txBody>
      </p:sp>
      <p:pic>
        <p:nvPicPr>
          <p:cNvPr id="137218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58856" y="4030555"/>
            <a:ext cx="8477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Obraz 8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80975" y="-95678"/>
            <a:ext cx="1231529" cy="957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29359798"/>
      </p:ext>
    </p:extLst>
  </p:cSld>
  <p:clrMapOvr>
    <a:masterClrMapping/>
  </p:clrMapOvr>
  <p:transition>
    <p:fade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25" y="846553"/>
            <a:ext cx="7790920" cy="5667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bjaśnienie prostokątne zaokrąglone 16"/>
          <p:cNvSpPr/>
          <p:nvPr/>
        </p:nvSpPr>
        <p:spPr>
          <a:xfrm>
            <a:off x="7148851" y="1777526"/>
            <a:ext cx="1892046" cy="1119498"/>
          </a:xfrm>
          <a:prstGeom prst="wedgeRoundRectCallout">
            <a:avLst>
              <a:gd name="adj1" fmla="val -158702"/>
              <a:gd name="adj2" fmla="val 30132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l-PL" sz="800" b="1" dirty="0">
                <a:solidFill>
                  <a:schemeClr val="bg1"/>
                </a:solidFill>
                <a:latin typeface="TitilliumText25L"/>
              </a:rPr>
              <a:t>Koszty bezpośrednie </a:t>
            </a:r>
            <a:r>
              <a:rPr lang="pl-PL" sz="800" dirty="0">
                <a:solidFill>
                  <a:schemeClr val="bg1"/>
                </a:solidFill>
                <a:latin typeface="TitilliumText25L"/>
              </a:rPr>
              <a:t>to koszty, wprost związane z realizacją projektu, które można przypisać bezpośrednio do konkretnego zadania. W ramach kosztów bezpośrednich wnioskodawca wykazuje rodzaje zadań, które będą realizowane w ramach projektu. </a:t>
            </a:r>
          </a:p>
        </p:txBody>
      </p:sp>
      <p:sp>
        <p:nvSpPr>
          <p:cNvPr id="18" name="Objaśnienie prostokątne zaokrąglone 17"/>
          <p:cNvSpPr/>
          <p:nvPr/>
        </p:nvSpPr>
        <p:spPr>
          <a:xfrm>
            <a:off x="6405605" y="5892075"/>
            <a:ext cx="2318363" cy="431801"/>
          </a:xfrm>
          <a:prstGeom prst="wedgeRoundRectCallout">
            <a:avLst>
              <a:gd name="adj1" fmla="val -119626"/>
              <a:gd name="adj2" fmla="val -24769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l-PL" sz="800" dirty="0">
                <a:solidFill>
                  <a:schemeClr val="bg1"/>
                </a:solidFill>
                <a:latin typeface="TitilliumText25L"/>
              </a:rPr>
              <a:t>W ramach naboru </a:t>
            </a:r>
            <a:r>
              <a:rPr lang="pl-PL" sz="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RPZP.01.08.00-IZ.00-32-002/19</a:t>
            </a:r>
            <a:r>
              <a:rPr lang="pl-PL" sz="800" dirty="0">
                <a:solidFill>
                  <a:schemeClr val="bg1"/>
                </a:solidFill>
                <a:latin typeface="TitilliumText25L"/>
              </a:rPr>
              <a:t> nie ma możliwości rozliczania wydatków z użyciem ryczałtu</a:t>
            </a:r>
            <a:r>
              <a:rPr lang="pl-PL" sz="800" dirty="0">
                <a:solidFill>
                  <a:schemeClr val="tx1"/>
                </a:solidFill>
                <a:latin typeface="TitilliumText25L"/>
              </a:rPr>
              <a:t>.</a:t>
            </a:r>
          </a:p>
        </p:txBody>
      </p:sp>
      <p:sp>
        <p:nvSpPr>
          <p:cNvPr id="19" name="Objaśnienie prostokątne zaokrąglone 18"/>
          <p:cNvSpPr/>
          <p:nvPr/>
        </p:nvSpPr>
        <p:spPr>
          <a:xfrm>
            <a:off x="180975" y="4554234"/>
            <a:ext cx="1892046" cy="1337841"/>
          </a:xfrm>
          <a:prstGeom prst="wedgeRoundRectCallout">
            <a:avLst>
              <a:gd name="adj1" fmla="val 62804"/>
              <a:gd name="adj2" fmla="val -20567"/>
              <a:gd name="adj3" fmla="val 16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pl-PL" sz="8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 listy rozwijanej należy wybrać odpowiedni wskaźnik główny będący wynikiem realizacji zadania. W ramach naboru RPZP.01.08.00-IZ.00-32-002/19 wszystkie zadania należy przypisać do kategorii „Zadanie ogólne”.</a:t>
            </a:r>
          </a:p>
        </p:txBody>
      </p:sp>
      <p:pic>
        <p:nvPicPr>
          <p:cNvPr id="16" name="Obraz 8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0975" y="-33681"/>
            <a:ext cx="1132099" cy="88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Prostokąt 19"/>
          <p:cNvSpPr/>
          <p:nvPr/>
        </p:nvSpPr>
        <p:spPr>
          <a:xfrm>
            <a:off x="5148064" y="116632"/>
            <a:ext cx="4104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latin typeface="TitilliumText25L"/>
              </a:rPr>
              <a:t> </a:t>
            </a:r>
            <a:r>
              <a:rPr lang="pl-PL" sz="1500" b="1" u="sng" dirty="0">
                <a:latin typeface="Arial" pitchFamily="34" charset="0"/>
                <a:cs typeface="Arial" pitchFamily="34" charset="0"/>
              </a:rPr>
              <a:t>G. Harmonogram i budżet projektu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3944679" y="3564897"/>
            <a:ext cx="125464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900" dirty="0">
                <a:latin typeface="Arial" panose="020B0604020202020204" pitchFamily="34" charset="0"/>
                <a:cs typeface="Arial" panose="020B0604020202020204" pitchFamily="34" charset="0"/>
              </a:rPr>
              <a:t>IV kwartał 2019</a:t>
            </a:r>
          </a:p>
        </p:txBody>
      </p:sp>
      <p:sp>
        <p:nvSpPr>
          <p:cNvPr id="22" name="pole tekstowe 21"/>
          <p:cNvSpPr txBox="1"/>
          <p:nvPr/>
        </p:nvSpPr>
        <p:spPr>
          <a:xfrm>
            <a:off x="3963776" y="3960831"/>
            <a:ext cx="125464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900" dirty="0">
                <a:latin typeface="Arial" panose="020B0604020202020204" pitchFamily="34" charset="0"/>
                <a:cs typeface="Arial" panose="020B0604020202020204" pitchFamily="34" charset="0"/>
              </a:rPr>
              <a:t>IV kwartał 2019</a:t>
            </a:r>
          </a:p>
        </p:txBody>
      </p:sp>
    </p:spTree>
    <p:extLst>
      <p:ext uri="{BB962C8B-B14F-4D97-AF65-F5344CB8AC3E}">
        <p14:creationId xmlns:p14="http://schemas.microsoft.com/office/powerpoint/2010/main" val="2363418548"/>
      </p:ext>
    </p:extLst>
  </p:cSld>
  <p:clrMapOvr>
    <a:masterClrMapping/>
  </p:clrMapOvr>
  <p:transition>
    <p:fade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12" name="pole tekstowe 11"/>
          <p:cNvSpPr txBox="1"/>
          <p:nvPr/>
        </p:nvSpPr>
        <p:spPr>
          <a:xfrm>
            <a:off x="506413" y="1793875"/>
            <a:ext cx="50483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  <a:p>
            <a:pPr marL="457200" indent="-457200" algn="just">
              <a:buFont typeface="Wingdings" pitchFamily="2" charset="2"/>
              <a:buChar char="§"/>
              <a:defRPr/>
            </a:pPr>
            <a:endParaRPr lang="pl-PL" sz="1600" dirty="0">
              <a:solidFill>
                <a:schemeClr val="tx2">
                  <a:lumMod val="75000"/>
                </a:schemeClr>
              </a:solidFill>
              <a:latin typeface="TitilliumText25L"/>
            </a:endParaRPr>
          </a:p>
        </p:txBody>
      </p:sp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79" y="736673"/>
            <a:ext cx="8335994" cy="5711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Objaśnienie prostokątne zaokrąglone 15"/>
          <p:cNvSpPr/>
          <p:nvPr/>
        </p:nvSpPr>
        <p:spPr>
          <a:xfrm>
            <a:off x="312874" y="3754188"/>
            <a:ext cx="1776496" cy="2315910"/>
          </a:xfrm>
          <a:prstGeom prst="wedgeRoundRectCallout">
            <a:avLst>
              <a:gd name="adj1" fmla="val 161795"/>
              <a:gd name="adj2" fmla="val -4383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sz="800" dirty="0">
                <a:latin typeface="TitilliumText25L"/>
              </a:rPr>
              <a:t>Kategorie kosztów mają na celu grupowanie wydatków tego samego rodzaju.</a:t>
            </a:r>
          </a:p>
          <a:p>
            <a:r>
              <a:rPr lang="pl-PL" sz="800" dirty="0">
                <a:latin typeface="TitilliumText25L"/>
              </a:rPr>
              <a:t>Z listy rozwijanej należy wybrać właściwą dla danego wydatku kategorię kosztu, tj.:</a:t>
            </a:r>
          </a:p>
          <a:p>
            <a:r>
              <a:rPr lang="pl-PL" sz="800" dirty="0">
                <a:latin typeface="TitilliumText25L"/>
              </a:rPr>
              <a:t>1. Nabycie środków trwałych; </a:t>
            </a:r>
          </a:p>
          <a:p>
            <a:r>
              <a:rPr lang="pl-PL" sz="800" dirty="0">
                <a:latin typeface="TitilliumText25L"/>
              </a:rPr>
              <a:t>2. Nieruchomości niezabudowane;</a:t>
            </a:r>
          </a:p>
          <a:p>
            <a:r>
              <a:rPr lang="pl-PL" sz="800" dirty="0">
                <a:latin typeface="TitilliumText25L"/>
              </a:rPr>
              <a:t>3. Nieruchomości zabudowane;</a:t>
            </a:r>
          </a:p>
          <a:p>
            <a:r>
              <a:rPr lang="pl-PL" sz="800" dirty="0">
                <a:latin typeface="TitilliumText25L"/>
              </a:rPr>
              <a:t>4. Roboty i materiały budowlane;</a:t>
            </a:r>
          </a:p>
          <a:p>
            <a:r>
              <a:rPr lang="pl-PL" sz="800" dirty="0">
                <a:latin typeface="TitilliumText25L"/>
              </a:rPr>
              <a:t>5. Wartości niematerialne i prawne;</a:t>
            </a:r>
          </a:p>
          <a:p>
            <a:r>
              <a:rPr lang="pl-PL" sz="800" dirty="0">
                <a:latin typeface="TitilliumText25L"/>
              </a:rPr>
              <a:t>6. Dzierżawa / najem instalacji lub maszyn;</a:t>
            </a:r>
          </a:p>
          <a:p>
            <a:r>
              <a:rPr lang="pl-PL" sz="800" dirty="0">
                <a:latin typeface="TitilliumText25L"/>
              </a:rPr>
              <a:t>7. Środki transportu.</a:t>
            </a:r>
          </a:p>
        </p:txBody>
      </p:sp>
      <p:sp>
        <p:nvSpPr>
          <p:cNvPr id="17" name="Objaśnienie prostokątne zaokrąglone 16"/>
          <p:cNvSpPr/>
          <p:nvPr/>
        </p:nvSpPr>
        <p:spPr>
          <a:xfrm>
            <a:off x="6390050" y="6345970"/>
            <a:ext cx="2129326" cy="414865"/>
          </a:xfrm>
          <a:prstGeom prst="wedgeRoundRectCallout">
            <a:avLst>
              <a:gd name="adj1" fmla="val -86129"/>
              <a:gd name="adj2" fmla="val -56063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sz="800" dirty="0">
                <a:latin typeface="TitilliumText25L"/>
              </a:rPr>
              <a:t>Z listy rozwijanej należy wybrać właściwy limit, zgodny z </a:t>
            </a:r>
            <a:r>
              <a:rPr lang="pl-PL" sz="800" dirty="0">
                <a:solidFill>
                  <a:schemeClr val="tx1"/>
                </a:solidFill>
                <a:latin typeface="TitilliumText25L"/>
              </a:rPr>
              <a:t>regulaminem</a:t>
            </a:r>
            <a:r>
              <a:rPr lang="pl-PL" sz="800" dirty="0">
                <a:latin typeface="TitilliumText25L"/>
              </a:rPr>
              <a:t> konkursu. </a:t>
            </a:r>
            <a:endParaRPr lang="pl-PL" sz="800" dirty="0">
              <a:solidFill>
                <a:schemeClr val="tx1"/>
              </a:solidFill>
              <a:latin typeface="TitilliumText25L"/>
            </a:endParaRPr>
          </a:p>
        </p:txBody>
      </p:sp>
      <p:sp>
        <p:nvSpPr>
          <p:cNvPr id="18" name="Objaśnienie prostokątne zaokrąglone 17"/>
          <p:cNvSpPr/>
          <p:nvPr/>
        </p:nvSpPr>
        <p:spPr>
          <a:xfrm>
            <a:off x="6648242" y="4912143"/>
            <a:ext cx="1871134" cy="893660"/>
          </a:xfrm>
          <a:prstGeom prst="wedgeRoundRectCallout">
            <a:avLst>
              <a:gd name="adj1" fmla="val -39523"/>
              <a:gd name="adj2" fmla="val -7042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l-PL" sz="800" dirty="0">
                <a:solidFill>
                  <a:schemeClr val="bg1"/>
                </a:solidFill>
                <a:latin typeface="TitilliumText25L"/>
              </a:rPr>
              <a:t>Pole wypełniane automatycznie na </a:t>
            </a:r>
            <a:r>
              <a:rPr lang="pl-PL" sz="800" dirty="0">
                <a:solidFill>
                  <a:schemeClr val="tx1"/>
                </a:solidFill>
                <a:latin typeface="TitilliumText25L"/>
              </a:rPr>
              <a:t>podstawie sekcji A.12.2. Jeżeli </a:t>
            </a:r>
            <a:br>
              <a:rPr lang="pl-PL" sz="800" dirty="0">
                <a:solidFill>
                  <a:schemeClr val="tx1"/>
                </a:solidFill>
                <a:latin typeface="TitilliumText25L"/>
              </a:rPr>
            </a:br>
            <a:r>
              <a:rPr lang="pl-PL" sz="800" dirty="0">
                <a:solidFill>
                  <a:schemeClr val="tx1"/>
                </a:solidFill>
                <a:latin typeface="TitilliumText25L"/>
              </a:rPr>
              <a:t>w sekcji A.12.2. wybrano więcej niż jedną podstawę prawną udzielenia pomocy publicznej, wnioskodawca ma możliwość przypisania danej podstawy do danego wydatku.</a:t>
            </a:r>
          </a:p>
        </p:txBody>
      </p:sp>
      <p:pic>
        <p:nvPicPr>
          <p:cNvPr id="19" name="Obraz 8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0975" y="-122652"/>
            <a:ext cx="1105207" cy="859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pole tekstowe 19"/>
          <p:cNvSpPr txBox="1"/>
          <p:nvPr/>
        </p:nvSpPr>
        <p:spPr>
          <a:xfrm>
            <a:off x="4019106" y="2967335"/>
            <a:ext cx="283889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Zadanie nr 2 – Zakup robót i materiałów budowlanych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Zadanie nr 3 -  Zakup środków trwałych</a:t>
            </a:r>
          </a:p>
          <a:p>
            <a:r>
              <a:rPr lang="pl-PL" sz="800" dirty="0">
                <a:latin typeface="Arial" panose="020B0604020202020204" pitchFamily="34" charset="0"/>
                <a:cs typeface="Arial" panose="020B0604020202020204" pitchFamily="34" charset="0"/>
              </a:rPr>
              <a:t>Zadanie nr 4 – Zakup wartości niematerialnych i prawnych</a:t>
            </a:r>
          </a:p>
        </p:txBody>
      </p:sp>
    </p:spTree>
    <p:extLst>
      <p:ext uri="{BB962C8B-B14F-4D97-AF65-F5344CB8AC3E}">
        <p14:creationId xmlns:p14="http://schemas.microsoft.com/office/powerpoint/2010/main" val="2125119255"/>
      </p:ext>
    </p:extLst>
  </p:cSld>
  <p:clrMapOvr>
    <a:masterClrMapping/>
  </p:clrMapOvr>
  <p:transition>
    <p:fade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raz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516" y="6339023"/>
            <a:ext cx="3172612" cy="350100"/>
          </a:xfrm>
          <a:prstGeom prst="rect">
            <a:avLst/>
          </a:prstGeom>
        </p:spPr>
      </p:pic>
      <p:pic>
        <p:nvPicPr>
          <p:cNvPr id="15" name="Obraz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050" y="194086"/>
            <a:ext cx="1939526" cy="833815"/>
          </a:xfrm>
          <a:prstGeom prst="rect">
            <a:avLst/>
          </a:prstGeom>
        </p:spPr>
      </p:pic>
      <p:sp>
        <p:nvSpPr>
          <p:cNvPr id="9" name="Prostokąt 8"/>
          <p:cNvSpPr/>
          <p:nvPr/>
        </p:nvSpPr>
        <p:spPr>
          <a:xfrm>
            <a:off x="1726250" y="1375873"/>
            <a:ext cx="6682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endParaRPr lang="pl-PL" dirty="0"/>
          </a:p>
        </p:txBody>
      </p:sp>
      <p:sp>
        <p:nvSpPr>
          <p:cNvPr id="16" name="Prostokąt 15"/>
          <p:cNvSpPr/>
          <p:nvPr/>
        </p:nvSpPr>
        <p:spPr>
          <a:xfrm>
            <a:off x="5263698" y="182148"/>
            <a:ext cx="345293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500" b="1" u="sng" dirty="0">
                <a:latin typeface="Arial" pitchFamily="34" charset="0"/>
                <a:cs typeface="Arial" pitchFamily="34" charset="0"/>
              </a:rPr>
              <a:t>G. Harmonogram i budżet projektu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462915" y="1731612"/>
            <a:ext cx="4109085" cy="1320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3" indent="-284400" algn="just">
              <a:lnSpc>
                <a:spcPct val="114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G.4 Podsumowania</a:t>
            </a:r>
          </a:p>
          <a:p>
            <a:pPr marL="0" lvl="3" indent="-284400" algn="just">
              <a:lnSpc>
                <a:spcPct val="114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G.6 Wartość dofinansowania</a:t>
            </a:r>
          </a:p>
          <a:p>
            <a:pPr marL="0" lvl="3" indent="-284400" algn="just">
              <a:lnSpc>
                <a:spcPct val="114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G.7 Źródła finansowania projektu</a:t>
            </a:r>
          </a:p>
          <a:p>
            <a:pPr marL="0" lvl="3" indent="-284400">
              <a:lnSpc>
                <a:spcPct val="114000"/>
              </a:lnSpc>
              <a:buFont typeface="Wingdings" pitchFamily="2" charset="2"/>
              <a:buChar char="Ø"/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G.8 Dokumenty finansowe na potrzeby     </a:t>
            </a:r>
          </a:p>
          <a:p>
            <a:pPr>
              <a:lnSpc>
                <a:spcPct val="114000"/>
              </a:lnSpc>
            </a:pPr>
            <a:r>
              <a:rPr lang="pl-PL" sz="1400" dirty="0">
                <a:latin typeface="Arial" pitchFamily="34" charset="0"/>
                <a:cs typeface="Arial" pitchFamily="34" charset="0"/>
              </a:rPr>
              <a:t>       sprawozdawczości</a:t>
            </a:r>
          </a:p>
        </p:txBody>
      </p:sp>
      <p:sp>
        <p:nvSpPr>
          <p:cNvPr id="19" name="Objaśnienie prostokątne zaokrąglone 18"/>
          <p:cNvSpPr/>
          <p:nvPr/>
        </p:nvSpPr>
        <p:spPr>
          <a:xfrm>
            <a:off x="5495926" y="1273629"/>
            <a:ext cx="2582754" cy="1138746"/>
          </a:xfrm>
          <a:prstGeom prst="wedgeRoundRectCallout">
            <a:avLst>
              <a:gd name="adj1" fmla="val -102315"/>
              <a:gd name="adj2" fmla="val 21479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l-PL" sz="1000" dirty="0">
                <a:latin typeface="TitilliumText25L"/>
              </a:rPr>
              <a:t>Wszystkie pola we wskazanych sekcjach wypełniane są automatycznie na podstawie danych uprzednio wprowadzonych przez wnioskodawcę do Kart zadań oraz Kart wydatków.</a:t>
            </a:r>
          </a:p>
        </p:txBody>
      </p:sp>
      <p:sp>
        <p:nvSpPr>
          <p:cNvPr id="22" name="Objaśnienie prostokątne zaokrąglone 21"/>
          <p:cNvSpPr/>
          <p:nvPr/>
        </p:nvSpPr>
        <p:spPr>
          <a:xfrm>
            <a:off x="5944864" y="2743200"/>
            <a:ext cx="3105149" cy="2849526"/>
          </a:xfrm>
          <a:prstGeom prst="wedgeRoundRectCallout">
            <a:avLst>
              <a:gd name="adj1" fmla="val -115027"/>
              <a:gd name="adj2" fmla="val -59075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l-PL" sz="1000" dirty="0">
                <a:latin typeface="TitilliumText25L"/>
              </a:rPr>
              <a:t>Całkowitą wartość wydatków w ramach projektu należy podzielić na źródła finansowania projektu oraz wskazać nazwę dokumentu potwierdzającego zapewnienie środków na realizację projektu. </a:t>
            </a:r>
          </a:p>
          <a:p>
            <a:pPr algn="just"/>
            <a:r>
              <a:rPr lang="pl-PL" sz="1000" dirty="0">
                <a:latin typeface="TitilliumText25L"/>
              </a:rPr>
              <a:t>Należy mieć na uwadze, iż wkład własny musi zostać sfinansowany ze środków własnych lub innych środków nie mających charakteru środków publicznych.</a:t>
            </a:r>
          </a:p>
          <a:p>
            <a:pPr algn="just"/>
            <a:endParaRPr lang="pl-PL" sz="1000" dirty="0">
              <a:latin typeface="TitilliumText25L"/>
            </a:endParaRPr>
          </a:p>
          <a:p>
            <a:pPr algn="just"/>
            <a:r>
              <a:rPr lang="pl-PL" sz="1000" b="1" dirty="0">
                <a:latin typeface="TitilliumText25L"/>
              </a:rPr>
              <a:t>Co do zasady wartość wskazana w polu „Wartość wydatków ogółem - Prywatne” musi być spójna z wartością docelową wpisaną we wskaźniku produktu „Inwestycje prywatne uzupełniające wsparcie publiczne dla przedsiębiorstw  (dotacje)”.</a:t>
            </a:r>
          </a:p>
        </p:txBody>
      </p:sp>
      <p:sp>
        <p:nvSpPr>
          <p:cNvPr id="23" name="Objaśnienie prostokątne zaokrąglone 22"/>
          <p:cNvSpPr/>
          <p:nvPr/>
        </p:nvSpPr>
        <p:spPr>
          <a:xfrm>
            <a:off x="2013615" y="3678866"/>
            <a:ext cx="3161651" cy="1913860"/>
          </a:xfrm>
          <a:prstGeom prst="wedgeRoundRectCallout">
            <a:avLst>
              <a:gd name="adj1" fmla="val -39071"/>
              <a:gd name="adj2" fmla="val -76380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pl-PL" sz="1000" dirty="0">
                <a:latin typeface="TitilliumText25L"/>
              </a:rPr>
              <a:t>Należy wskazać obowiązek sporządzania i zakres dokumentów finansowych na potrzeby sprawozdawczości, zgodnie z zapisami ustawy o rachunkowości z dnia 29 września 1994 r. z </a:t>
            </a:r>
            <a:r>
              <a:rPr lang="pl-PL" sz="1000" dirty="0" err="1">
                <a:latin typeface="TitilliumText25L"/>
              </a:rPr>
              <a:t>późn</a:t>
            </a:r>
            <a:r>
              <a:rPr lang="pl-PL" sz="1000" dirty="0">
                <a:latin typeface="TitilliumText25L"/>
              </a:rPr>
              <a:t>. zm.</a:t>
            </a:r>
          </a:p>
          <a:p>
            <a:pPr algn="just"/>
            <a:endParaRPr lang="pl-PL" sz="1000" b="1" dirty="0">
              <a:latin typeface="TitilliumText25L"/>
            </a:endParaRPr>
          </a:p>
          <a:p>
            <a:pPr algn="just"/>
            <a:r>
              <a:rPr lang="pl-PL" sz="1000" b="1" dirty="0">
                <a:latin typeface="TitilliumText25L"/>
              </a:rPr>
              <a:t>Co do zasady dokumenty wprowadzone do niniejszej sekcji powinny obejmować te same lata co dokumenty, które wnioskodawca przedłożył w ramach załącznika nr 2. </a:t>
            </a:r>
          </a:p>
        </p:txBody>
      </p:sp>
      <p:pic>
        <p:nvPicPr>
          <p:cNvPr id="17" name="Obraz 8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0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Nawias klamrowy zamykający 12"/>
          <p:cNvSpPr/>
          <p:nvPr/>
        </p:nvSpPr>
        <p:spPr>
          <a:xfrm>
            <a:off x="3197789" y="1700392"/>
            <a:ext cx="336232" cy="523875"/>
          </a:xfrm>
          <a:prstGeom prst="rightBrace">
            <a:avLst>
              <a:gd name="adj1" fmla="val 8333"/>
              <a:gd name="adj2" fmla="val 5203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20" name="Obraz 19" descr="cid:image002.jpg@01D56C83.D9744910"/>
          <p:cNvPicPr/>
          <p:nvPr/>
        </p:nvPicPr>
        <p:blipFill>
          <a:blip r:embed="rId8" r:link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72365"/>
      </p:ext>
    </p:extLst>
  </p:cSld>
  <p:clrMapOvr>
    <a:masterClrMapping/>
  </p:clrMapOvr>
  <p:transition spd="slow">
    <p:fade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3926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5839" y="720790"/>
            <a:ext cx="7833370" cy="587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0975" y="-126499"/>
            <a:ext cx="1089727" cy="847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5059514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19279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4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368" y="134295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090398290"/>
              </p:ext>
            </p:extLst>
          </p:nvPr>
        </p:nvGraphicFramePr>
        <p:xfrm>
          <a:off x="542261" y="1742056"/>
          <a:ext cx="8601740" cy="45736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9" name="Prostokąt 8"/>
          <p:cNvSpPr/>
          <p:nvPr/>
        </p:nvSpPr>
        <p:spPr>
          <a:xfrm>
            <a:off x="4659640" y="248064"/>
            <a:ext cx="4484362" cy="645715"/>
          </a:xfrm>
          <a:prstGeom prst="rect">
            <a:avLst/>
          </a:prstGeom>
        </p:spPr>
        <p:txBody>
          <a:bodyPr/>
          <a:lstStyle/>
          <a:p>
            <a:pPr algn="r"/>
            <a:r>
              <a:rPr lang="pl-PL" sz="1600" b="1" dirty="0">
                <a:latin typeface="Arial" pitchFamily="34" charset="0"/>
                <a:cs typeface="Arial" pitchFamily="34" charset="0"/>
              </a:rPr>
              <a:t>ZASADY PRZYZNANIA DOFINANSOWANIA</a:t>
            </a:r>
            <a:endParaRPr lang="pl-PL" sz="1400" b="1" u="sng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2850767" y="851892"/>
            <a:ext cx="4484362" cy="467526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pl-PL" sz="1600" b="1" dirty="0">
                <a:latin typeface="Arial" pitchFamily="34" charset="0"/>
                <a:cs typeface="Arial" pitchFamily="34" charset="0"/>
              </a:rPr>
              <a:t>INNOWACYJNOŚĆ I KONKURENCYJNOŚĆ</a:t>
            </a:r>
            <a:endParaRPr lang="pl-PL" sz="1400" b="1" u="sng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11" name="Obraz 10" descr="cid:image002.jpg@01D56C83.D9744910"/>
          <p:cNvPicPr/>
          <p:nvPr/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183" y="5968188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166905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7261" y="1229818"/>
            <a:ext cx="7153275" cy="3412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sp>
        <p:nvSpPr>
          <p:cNvPr id="5" name="Prostokąt zaokrąglony 4"/>
          <p:cNvSpPr/>
          <p:nvPr/>
        </p:nvSpPr>
        <p:spPr>
          <a:xfrm>
            <a:off x="1287262" y="4911931"/>
            <a:ext cx="7155402" cy="1261533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r>
              <a:rPr lang="pl-PL" sz="1200" b="1" dirty="0">
                <a:latin typeface="TitilliumText25L"/>
              </a:rPr>
              <a:t>Wnioskodawca zobowiązany jest odnieść się do każdego z wykazanych załączników w sekcji J poprzez zaznaczenie opcji „Tak” (jeśli załącza dany załącznik), „Nie” (jeśli nie załącza danego załącznika i dostarczy go na etapie podpisywania umowy) lub „Nie dotyczy” (w przypadku, gdy dany załącznik nie dotyczy wnioskodawcy) oraz załączyć dany załącznik poprzez użycie funkcji „Pliki”.</a:t>
            </a:r>
          </a:p>
          <a:p>
            <a:pPr algn="just">
              <a:lnSpc>
                <a:spcPct val="120000"/>
              </a:lnSpc>
            </a:pPr>
            <a:endParaRPr lang="pl-PL" sz="900" b="1" dirty="0">
              <a:latin typeface="TitilliumText25L"/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4572000" y="342413"/>
            <a:ext cx="427428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1500" b="1" u="sng" dirty="0">
                <a:latin typeface="TitilliumText25L"/>
              </a:rPr>
              <a:t>J. Załączniki do wniosku o dofinansowanie</a:t>
            </a:r>
          </a:p>
        </p:txBody>
      </p:sp>
      <p:pic>
        <p:nvPicPr>
          <p:cNvPr id="7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0975" y="-16713"/>
            <a:ext cx="1762095" cy="137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029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87449" y="3203406"/>
            <a:ext cx="553374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73638276"/>
      </p:ext>
    </p:extLst>
  </p:cSld>
  <p:clrMapOvr>
    <a:masterClrMapping/>
  </p:clrMapOvr>
  <p:transition>
    <p:fade/>
  </p:transition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0"/>
            <a:ext cx="8994297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6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rostokąt 7"/>
          <p:cNvSpPr/>
          <p:nvPr/>
        </p:nvSpPr>
        <p:spPr>
          <a:xfrm>
            <a:off x="5212934" y="153825"/>
            <a:ext cx="371741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Dokumentacja aplikacyjna - załączniki</a:t>
            </a:r>
          </a:p>
        </p:txBody>
      </p:sp>
      <p:sp>
        <p:nvSpPr>
          <p:cNvPr id="5" name="Prostokąt zaokrąglony 4"/>
          <p:cNvSpPr/>
          <p:nvPr/>
        </p:nvSpPr>
        <p:spPr>
          <a:xfrm>
            <a:off x="1301989" y="1468400"/>
            <a:ext cx="6709146" cy="9440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Załączniki obowiązkowe, które obligatoryjnie należy przedłożyć na etapie składania wniosku o dofinansowanie</a:t>
            </a:r>
            <a:endParaRPr lang="pl-P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382772" y="2482876"/>
            <a:ext cx="8547581" cy="432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50000"/>
              </a:lnSpc>
              <a:spcAft>
                <a:spcPts val="600"/>
              </a:spcAft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 1: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Biznes plan (część opisowa i finansowa)</a:t>
            </a:r>
          </a:p>
          <a:p>
            <a:pPr lvl="1">
              <a:lnSpc>
                <a:spcPct val="150000"/>
              </a:lnSpc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 2: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Dokumenty potwierdzające sytuację finansową wnioskodawcy:</a:t>
            </a:r>
          </a:p>
          <a:p>
            <a:pPr lvl="1">
              <a:lnSpc>
                <a:spcPct val="150000"/>
              </a:lnSpc>
            </a:pPr>
            <a:r>
              <a:rPr lang="pl-PL" sz="1400" b="1" u="sng" dirty="0">
                <a:latin typeface="TitilliumText25L"/>
              </a:rPr>
              <a:t>Podmioty zobowiązane do sporządzania sprawozdań finansowych</a:t>
            </a:r>
            <a:endParaRPr lang="pl-PL" sz="1400" u="sng" dirty="0">
              <a:latin typeface="TitilliumText25L"/>
            </a:endParaRPr>
          </a:p>
          <a:p>
            <a:pPr lvl="1">
              <a:lnSpc>
                <a:spcPct val="150000"/>
              </a:lnSpc>
              <a:spcAft>
                <a:spcPts val="600"/>
              </a:spcAft>
            </a:pPr>
            <a:r>
              <a:rPr lang="pl-PL" sz="1400" dirty="0">
                <a:latin typeface="TitilliumText25L"/>
              </a:rPr>
              <a:t>Dokumenty finansowe za </a:t>
            </a:r>
            <a:r>
              <a:rPr lang="pl-PL" sz="1400" b="1" dirty="0">
                <a:latin typeface="TitilliumText25L"/>
              </a:rPr>
              <a:t>3 ostatnie lata obrotowe</a:t>
            </a:r>
            <a:r>
              <a:rPr lang="pl-PL" sz="1400" dirty="0">
                <a:latin typeface="TitilliumText25L"/>
              </a:rPr>
              <a:t>: bilans, informacja dodatkowa, rachunek zysków i strat, rachunek przepływów pieniężnych, opinia biegłego rewidenta (jeśli dotyczy).</a:t>
            </a:r>
          </a:p>
          <a:p>
            <a:pPr lvl="1">
              <a:lnSpc>
                <a:spcPct val="150000"/>
              </a:lnSpc>
            </a:pPr>
            <a:r>
              <a:rPr lang="pl-PL" sz="1400" b="1" u="sng" dirty="0">
                <a:latin typeface="TitilliumText25L"/>
              </a:rPr>
              <a:t>Podmioty niezobowiązane do sporządzania sprawozdań finansowych</a:t>
            </a:r>
          </a:p>
          <a:p>
            <a:pPr lvl="1">
              <a:lnSpc>
                <a:spcPct val="150000"/>
              </a:lnSpc>
              <a:spcAft>
                <a:spcPts val="600"/>
              </a:spcAft>
            </a:pPr>
            <a:r>
              <a:rPr lang="pl-PL" sz="1400" dirty="0">
                <a:latin typeface="TitilliumText25L"/>
              </a:rPr>
              <a:t>Deklaracja PIT za </a:t>
            </a:r>
            <a:r>
              <a:rPr lang="pl-PL" sz="1400" b="1" dirty="0">
                <a:latin typeface="TitilliumText25L"/>
              </a:rPr>
              <a:t>2018, 2017, 2016 rok </a:t>
            </a:r>
            <a:r>
              <a:rPr lang="pl-PL" sz="1400" u="sng" dirty="0">
                <a:latin typeface="TitilliumText25L"/>
              </a:rPr>
              <a:t>wraz z potwierdzeniem wpływu do właściwego urzędu skarbowego</a:t>
            </a:r>
            <a:r>
              <a:rPr lang="pl-PL" sz="1400" dirty="0">
                <a:latin typeface="TitilliumText25L"/>
              </a:rPr>
              <a:t> lub </a:t>
            </a:r>
            <a:r>
              <a:rPr lang="pl-PL" sz="1400" i="1" dirty="0">
                <a:latin typeface="TitilliumText25L"/>
              </a:rPr>
              <a:t>Zaświadczenie o wysokości obrotu w podatku od towarów i usług i podatku akcyzowym oraz dochodu podatnika w podatku dochodowym od osób fizycznych przyjętego do podstawy opodatkowania </a:t>
            </a:r>
            <a:r>
              <a:rPr lang="pl-PL" sz="1400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za </a:t>
            </a:r>
            <a:r>
              <a:rPr lang="pl-PL" sz="1400" b="1" dirty="0">
                <a:solidFill>
                  <a:schemeClr val="tx2">
                    <a:lumMod val="75000"/>
                  </a:schemeClr>
                </a:solidFill>
                <a:latin typeface="TitilliumText25L"/>
              </a:rPr>
              <a:t>3 ostatnie lata obrotowe.</a:t>
            </a:r>
            <a:endParaRPr lang="pl-PL" sz="1400" dirty="0"/>
          </a:p>
          <a:p>
            <a:pPr lvl="1">
              <a:lnSpc>
                <a:spcPct val="150000"/>
              </a:lnSpc>
              <a:spcAft>
                <a:spcPts val="600"/>
              </a:spcAft>
            </a:pPr>
            <a:endParaRPr lang="pl-PL" sz="1400" dirty="0">
              <a:latin typeface="TitilliumText25L"/>
            </a:endParaRPr>
          </a:p>
          <a:p>
            <a:pPr lvl="1">
              <a:lnSpc>
                <a:spcPct val="150000"/>
              </a:lnSpc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9" name="Obraz 8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7685782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19553"/>
            <a:ext cx="8994297" cy="6738447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6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rostokąt 7"/>
          <p:cNvSpPr/>
          <p:nvPr/>
        </p:nvSpPr>
        <p:spPr>
          <a:xfrm>
            <a:off x="5212934" y="153825"/>
            <a:ext cx="371741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Dokumentacja aplikacyjna - załączniki</a:t>
            </a:r>
          </a:p>
        </p:txBody>
      </p:sp>
      <p:sp>
        <p:nvSpPr>
          <p:cNvPr id="5" name="Prostokąt zaokrąglony 4"/>
          <p:cNvSpPr/>
          <p:nvPr/>
        </p:nvSpPr>
        <p:spPr>
          <a:xfrm>
            <a:off x="1325268" y="1468400"/>
            <a:ext cx="6709146" cy="922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Załączniki obowiązkowe, które obligatoryjnie należy przedłożyć na etapie składania wniosku o dofinansowanie</a:t>
            </a:r>
            <a:endParaRPr lang="pl-P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585311" y="2633853"/>
            <a:ext cx="8345042" cy="3536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 5.2: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Decyzja w zakresie prowadzenia działalności koncesjonowanej (jeśli dotyczy),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 6.3: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Pełnomocnictwa (jeśli dotyczy),</a:t>
            </a:r>
          </a:p>
          <a:p>
            <a:pPr lvl="1">
              <a:lnSpc>
                <a:spcPct val="120000"/>
              </a:lnSpc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 7: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Formularz informacji przedstawianych przy ubieganiu się o pomoc inną  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niż pomoc de </a:t>
            </a:r>
            <a:r>
              <a:rPr lang="pl-PL" sz="1400" dirty="0" err="1">
                <a:latin typeface="Arial" panose="020B0604020202020204" pitchFamily="34" charset="0"/>
                <a:cs typeface="Arial" panose="020B0604020202020204" pitchFamily="34" charset="0"/>
              </a:rPr>
              <a:t>minimis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 lub pomoc de </a:t>
            </a:r>
            <a:r>
              <a:rPr lang="pl-PL" sz="1400" dirty="0" err="1">
                <a:latin typeface="Arial" panose="020B0604020202020204" pitchFamily="34" charset="0"/>
                <a:cs typeface="Arial" panose="020B0604020202020204" pitchFamily="34" charset="0"/>
              </a:rPr>
              <a:t>minimis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 w rolnictwie lub rybołówstwie – wg wzoru,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 7.1: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Formularz informacji przedstawianych przy ubieganiu się o pomoc de </a:t>
            </a:r>
            <a:r>
              <a:rPr lang="pl-PL" sz="1400" dirty="0" err="1">
                <a:latin typeface="Arial" panose="020B0604020202020204" pitchFamily="34" charset="0"/>
                <a:cs typeface="Arial" panose="020B0604020202020204" pitchFamily="34" charset="0"/>
              </a:rPr>
              <a:t>minimis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  (jeśli dotyczy - w przypadku ubiegania się o pomoc de </a:t>
            </a:r>
            <a:r>
              <a:rPr lang="pl-PL" sz="1400" dirty="0" err="1">
                <a:latin typeface="Arial" panose="020B0604020202020204" pitchFamily="34" charset="0"/>
                <a:cs typeface="Arial" panose="020B0604020202020204" pitchFamily="34" charset="0"/>
              </a:rPr>
              <a:t>minimis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 w ramach projektu</a:t>
            </a:r>
            <a:r>
              <a:rPr lang="pl-PL" sz="1400" dirty="0"/>
              <a:t>) </a:t>
            </a:r>
            <a:endParaRPr lang="pl-P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20000"/>
              </a:lnSpc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 7.1.1: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Kopie zaświadczeń pomocy de </a:t>
            </a:r>
            <a:r>
              <a:rPr lang="pl-PL" sz="1400" dirty="0" err="1">
                <a:latin typeface="Arial" panose="020B0604020202020204" pitchFamily="34" charset="0"/>
                <a:cs typeface="Arial" panose="020B0604020202020204" pitchFamily="34" charset="0"/>
              </a:rPr>
              <a:t>minimis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 jakie otrzymał wnioskodawca  w roku, </a:t>
            </a:r>
          </a:p>
          <a:p>
            <a:pPr lvl="1">
              <a:lnSpc>
                <a:spcPct val="120000"/>
              </a:lnSpc>
              <a:spcAft>
                <a:spcPts val="600"/>
              </a:spcAft>
            </a:pP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w którym ubiega się o pomoc, oraz w ciągu 2 poprzedzających go lat, albo oświadczenie o wielkości pomocy de </a:t>
            </a:r>
            <a:r>
              <a:rPr lang="pl-PL" sz="1400" dirty="0" err="1">
                <a:latin typeface="Arial" panose="020B0604020202020204" pitchFamily="34" charset="0"/>
                <a:cs typeface="Arial" panose="020B0604020202020204" pitchFamily="34" charset="0"/>
              </a:rPr>
              <a:t>minimis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 nie/otrzymanej w tym okresie (jeśli dotyczy),</a:t>
            </a:r>
          </a:p>
          <a:p>
            <a:pPr marL="446088" defTabSz="787400">
              <a:lnSpc>
                <a:spcPct val="120000"/>
              </a:lnSpc>
              <a:tabLst>
                <a:tab pos="1616075" algn="l"/>
              </a:tabLst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 8: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Dokumenty rejestrowe (jeśli dotyczy) - dotyczy spółek cywilnych i spółek kapitałowych w organizacji, dla których należy załączyć umowę spółki </a:t>
            </a:r>
          </a:p>
          <a:p>
            <a:pPr lvl="1"/>
            <a:endParaRPr lang="pl-PL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az 8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0147721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0"/>
            <a:ext cx="8994297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6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rostokąt 7"/>
          <p:cNvSpPr/>
          <p:nvPr/>
        </p:nvSpPr>
        <p:spPr>
          <a:xfrm>
            <a:off x="5212934" y="153825"/>
            <a:ext cx="371741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Dokumentacja aplikacyjna - załączniki</a:t>
            </a:r>
          </a:p>
        </p:txBody>
      </p:sp>
      <p:sp>
        <p:nvSpPr>
          <p:cNvPr id="9" name="Prostokąt zaokrąglony 8"/>
          <p:cNvSpPr/>
          <p:nvPr/>
        </p:nvSpPr>
        <p:spPr>
          <a:xfrm>
            <a:off x="1323550" y="1448241"/>
            <a:ext cx="6709146" cy="8696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Załączniki obowiązkowe, które mogą zostać uzupełnione na etapie przed podpisaniem umowy o dofinansowanie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776176" y="2509283"/>
            <a:ext cx="7612911" cy="396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60800" lvl="0" algn="just">
              <a:lnSpc>
                <a:spcPct val="120000"/>
              </a:lnSpc>
              <a:spcAft>
                <a:spcPts val="600"/>
              </a:spcAft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 4: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Dokumenty zezwalające na realizację inwestycji:</a:t>
            </a:r>
          </a:p>
          <a:p>
            <a:pPr marL="460800" lvl="0" algn="just">
              <a:lnSpc>
                <a:spcPct val="120000"/>
              </a:lnSpc>
              <a:spcAft>
                <a:spcPts val="600"/>
              </a:spcAft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 4c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Pozwolenie na budowę, zgłoszenia budowy/robót budowlanych lub inne dokumenty w tym wymienione w art. 72 ust. 1 i 1a ustawy OOŚ,</a:t>
            </a:r>
          </a:p>
          <a:p>
            <a:pPr marL="460800" lvl="0" algn="just">
              <a:lnSpc>
                <a:spcPct val="120000"/>
              </a:lnSpc>
              <a:spcAft>
                <a:spcPts val="600"/>
              </a:spcAft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 4d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 Informacja od właściwego organu o braku sprzeciwu do planowanego przedsięwzięcia realizowanego na podstawie zgłoszenia budowy lub robót budowlanych,</a:t>
            </a:r>
          </a:p>
          <a:p>
            <a:pPr marL="460800" algn="just">
              <a:lnSpc>
                <a:spcPct val="120000"/>
              </a:lnSpc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 6.4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Dokumenty potwierdzające zewnętrzne źródła finansowania </a:t>
            </a:r>
            <a:b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(np. promesa kredytowa/leasingowa) – dotyczy jeśli wnioskodawca będzie finansował projekt z zewnętrznych źródeł.</a:t>
            </a:r>
          </a:p>
          <a:p>
            <a:pPr marL="460800" algn="just">
              <a:lnSpc>
                <a:spcPct val="120000"/>
              </a:lnSpc>
            </a:pPr>
            <a:endParaRPr lang="pl-PL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0800" algn="just">
              <a:lnSpc>
                <a:spcPct val="120000"/>
              </a:lnSpc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UWAGA! 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W przypadku projektów, w których planowane jest </a:t>
            </a:r>
            <a:r>
              <a:rPr lang="pl-PL" sz="1400" u="sng" dirty="0">
                <a:latin typeface="Arial" panose="020B0604020202020204" pitchFamily="34" charset="0"/>
                <a:cs typeface="Arial" panose="020B0604020202020204" pitchFamily="34" charset="0"/>
              </a:rPr>
              <a:t>nabycie nieruchomości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IZ RPO WZ dopuszcza warunkowo dostarczenie dokumentów zezwalających na realizację inwestycji (załączniki nr 4) w ciągu 12 miesięcy od podpisania umowy o dofinansowanie.</a:t>
            </a:r>
          </a:p>
          <a:p>
            <a:pPr lvl="0"/>
            <a:endParaRPr lang="pl-PL" dirty="0"/>
          </a:p>
        </p:txBody>
      </p:sp>
      <p:pic>
        <p:nvPicPr>
          <p:cNvPr id="10" name="Obraz 9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369126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0"/>
            <a:ext cx="8994297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6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rostokąt 7"/>
          <p:cNvSpPr/>
          <p:nvPr/>
        </p:nvSpPr>
        <p:spPr>
          <a:xfrm>
            <a:off x="5212934" y="153825"/>
            <a:ext cx="3717419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Dokumentacja aplikacyjna - załączniki</a:t>
            </a:r>
          </a:p>
        </p:txBody>
      </p:sp>
      <p:sp>
        <p:nvSpPr>
          <p:cNvPr id="9" name="Prostokąt zaokrąglony 8"/>
          <p:cNvSpPr/>
          <p:nvPr/>
        </p:nvSpPr>
        <p:spPr>
          <a:xfrm>
            <a:off x="1323550" y="1682157"/>
            <a:ext cx="6709146" cy="8696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Załączniki nieobowiązkowe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776177" y="3051544"/>
            <a:ext cx="761291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algn="just">
              <a:lnSpc>
                <a:spcPct val="120000"/>
              </a:lnSpc>
            </a:pPr>
            <a:r>
              <a:rPr lang="pl-PL" sz="1400" b="1" dirty="0">
                <a:latin typeface="Arial" panose="020B0604020202020204" pitchFamily="34" charset="0"/>
                <a:cs typeface="Arial" panose="020B0604020202020204" pitchFamily="34" charset="0"/>
              </a:rPr>
              <a:t>Załącznik nr 6.6: </a:t>
            </a:r>
            <a:r>
              <a:rPr lang="pl-PL" sz="1400" dirty="0">
                <a:latin typeface="Arial" panose="020B0604020202020204" pitchFamily="34" charset="0"/>
                <a:cs typeface="Arial" panose="020B0604020202020204" pitchFamily="34" charset="0"/>
              </a:rPr>
              <a:t>Pozostałe dokumenty, które zdaniem wnioskodawcy mogą mieć wpływ na całościową ocenę projektu (np. opinie, listy intencyjne itp.). </a:t>
            </a:r>
          </a:p>
          <a:p>
            <a:pPr marL="457200"/>
            <a:endParaRPr lang="pl-P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algn="just">
              <a:lnSpc>
                <a:spcPct val="120000"/>
              </a:lnSpc>
            </a:pPr>
            <a:r>
              <a:rPr lang="pl-PL" sz="1400" u="sng" dirty="0">
                <a:latin typeface="Arial" panose="020B0604020202020204" pitchFamily="34" charset="0"/>
                <a:cs typeface="Arial" panose="020B0604020202020204" pitchFamily="34" charset="0"/>
              </a:rPr>
              <a:t>Dodatkowo w ramach ww. załącznika można umieszczać ciąg dalszy sekcji opisowych wniosku aplikacyjnego (np. D.1, D.2, D.7) w sytuacji, gdy planowany do wprowadzenia tekst nie mieści się w wyznaczonej maksymalnej liczbie znaków.</a:t>
            </a:r>
          </a:p>
          <a:p>
            <a:pPr marL="457200"/>
            <a:endParaRPr lang="pl-PL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/>
            <a:endParaRPr lang="pl-PL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Obraz 9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7278248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0"/>
            <a:ext cx="8994297" cy="6858000"/>
          </a:xfrm>
          <a:prstGeom prst="rect">
            <a:avLst/>
          </a:prstGeom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5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Prostokąt 6"/>
          <p:cNvSpPr/>
          <p:nvPr/>
        </p:nvSpPr>
        <p:spPr>
          <a:xfrm>
            <a:off x="5943600" y="299111"/>
            <a:ext cx="298675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Cykl życia projektu</a:t>
            </a: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076185237"/>
              </p:ext>
            </p:extLst>
          </p:nvPr>
        </p:nvGraphicFramePr>
        <p:xfrm>
          <a:off x="1506245" y="1562986"/>
          <a:ext cx="7010434" cy="44656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9" name="Obraz 8" descr="cid:image002.jpg@01D56C83.D9744910"/>
          <p:cNvPicPr/>
          <p:nvPr/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938428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" y="0"/>
            <a:ext cx="8994297" cy="6858000"/>
          </a:xfrm>
          <a:prstGeom prst="rect">
            <a:avLst/>
          </a:prstGeom>
        </p:spPr>
      </p:pic>
      <p:sp>
        <p:nvSpPr>
          <p:cNvPr id="6" name="Prostokąt 5"/>
          <p:cNvSpPr/>
          <p:nvPr/>
        </p:nvSpPr>
        <p:spPr>
          <a:xfrm>
            <a:off x="6124353" y="315407"/>
            <a:ext cx="280600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500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Cykl życia projektu c.d.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17563889"/>
              </p:ext>
            </p:extLst>
          </p:nvPr>
        </p:nvGraphicFramePr>
        <p:xfrm>
          <a:off x="2409914" y="922945"/>
          <a:ext cx="5176566" cy="1626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136975469"/>
              </p:ext>
            </p:extLst>
          </p:nvPr>
        </p:nvGraphicFramePr>
        <p:xfrm>
          <a:off x="2170632" y="2897024"/>
          <a:ext cx="6398642" cy="28372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1" name="Obraz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2" name="Obraz 8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Obraz 12" descr="cid:image002.jpg@01D56C83.D9744910"/>
          <p:cNvPicPr/>
          <p:nvPr/>
        </p:nvPicPr>
        <p:blipFill>
          <a:blip r:embed="rId15" r:link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pic>
        <p:nvPicPr>
          <p:cNvPr id="49154" name="Picture 2" descr="C:\Users\rkrzaczkowska\Desktop\do prezentacji\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67" y="2014671"/>
            <a:ext cx="2236787" cy="2743200"/>
          </a:xfrm>
          <a:prstGeom prst="rect">
            <a:avLst/>
          </a:prstGeom>
          <a:noFill/>
        </p:spPr>
      </p:pic>
      <p:sp>
        <p:nvSpPr>
          <p:cNvPr id="5" name="Prążkowana strzałka w prawo 4"/>
          <p:cNvSpPr/>
          <p:nvPr/>
        </p:nvSpPr>
        <p:spPr>
          <a:xfrm>
            <a:off x="3110671" y="2606468"/>
            <a:ext cx="1726250" cy="1307506"/>
          </a:xfrm>
          <a:prstGeom prst="striped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6" name="Prostokąt 5"/>
          <p:cNvSpPr/>
          <p:nvPr/>
        </p:nvSpPr>
        <p:spPr>
          <a:xfrm>
            <a:off x="5140295" y="2555194"/>
            <a:ext cx="313203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ZADZWOŃ LUB NAPISZ !</a:t>
            </a:r>
          </a:p>
          <a:p>
            <a:pPr lvl="0" algn="ctr"/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Pytania prosimy kierować mailowo na adres: </a:t>
            </a:r>
            <a:b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</a:br>
            <a:r>
              <a:rPr lang="pl-PL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wwrpo@wzp.pl </a:t>
            </a:r>
          </a:p>
          <a:p>
            <a:pPr lvl="0" algn="ctr"/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lub </a:t>
            </a:r>
          </a:p>
          <a:p>
            <a:pPr lvl="0" algn="ctr"/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telefonicznie pod numerem: </a:t>
            </a:r>
            <a:r>
              <a:rPr lang="pl-PL" b="1" u="sng" dirty="0">
                <a:latin typeface="Arial" pitchFamily="34" charset="0"/>
                <a:ea typeface="Batang" pitchFamily="18" charset="-127"/>
                <a:cs typeface="Arial" pitchFamily="34" charset="0"/>
              </a:rPr>
              <a:t>91 44 11 100.</a:t>
            </a:r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0" name="Obraz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Obraz 10" descr="cid:image002.jpg@01D56C83.D9744910"/>
          <p:cNvPicPr/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03" y="0"/>
            <a:ext cx="8994297" cy="6858000"/>
          </a:xfrm>
          <a:prstGeom prst="rect">
            <a:avLst/>
          </a:prstGeom>
        </p:spPr>
      </p:pic>
      <p:sp>
        <p:nvSpPr>
          <p:cNvPr id="2" name="Prostokąt 1"/>
          <p:cNvSpPr/>
          <p:nvPr/>
        </p:nvSpPr>
        <p:spPr>
          <a:xfrm>
            <a:off x="2435279" y="1834002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Dziękujemy za uwagę!</a:t>
            </a:r>
          </a:p>
          <a:p>
            <a:pPr algn="ctr"/>
            <a:endParaRPr lang="pl-PL" b="1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algn="ctr"/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Urząd Marszałkowski </a:t>
            </a:r>
            <a:b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</a:br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Województwa Zachodniopomorskiego </a:t>
            </a:r>
          </a:p>
          <a:p>
            <a:pPr algn="ctr"/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Wydział Wdrażania RPO</a:t>
            </a:r>
          </a:p>
          <a:p>
            <a:pPr algn="ctr"/>
            <a:endParaRPr lang="pl-PL" b="1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algn="ctr"/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ul. Wyszyńskiego 30, 70-203 Szczecin</a:t>
            </a:r>
          </a:p>
          <a:p>
            <a:pPr algn="ctr"/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Tel. 91 44 11 100, </a:t>
            </a:r>
            <a:r>
              <a:rPr lang="pl-PL" b="1" dirty="0" err="1">
                <a:latin typeface="Arial" pitchFamily="34" charset="0"/>
                <a:ea typeface="Batang" pitchFamily="18" charset="-127"/>
                <a:cs typeface="Arial" pitchFamily="34" charset="0"/>
              </a:rPr>
              <a:t>fax</a:t>
            </a:r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 91 48 89 994</a:t>
            </a:r>
          </a:p>
          <a:p>
            <a:pPr algn="ctr"/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e-mail: wwrpo@wzp.pl</a:t>
            </a:r>
          </a:p>
          <a:p>
            <a:pPr algn="ctr"/>
            <a:endParaRPr lang="pl-PL" b="1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algn="ctr"/>
            <a:r>
              <a:rPr lang="pl-PL" b="1" dirty="0">
                <a:latin typeface="Arial" pitchFamily="34" charset="0"/>
                <a:ea typeface="Batang" pitchFamily="18" charset="-127"/>
                <a:cs typeface="Arial" pitchFamily="34" charset="0"/>
              </a:rPr>
              <a:t>www.rpo.wzp.pl</a:t>
            </a:r>
            <a:endParaRPr lang="pl-PL" dirty="0">
              <a:latin typeface="Arial" pitchFamily="34" charset="0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8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119553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az 8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49" y="6170206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az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5937312" y="2007656"/>
            <a:ext cx="2848401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3600" b="1" dirty="0">
              <a:solidFill>
                <a:schemeClr val="bg1"/>
              </a:solidFill>
              <a:latin typeface="TitilliumText25L" pitchFamily="50" charset="-18"/>
            </a:endParaRPr>
          </a:p>
          <a:p>
            <a:endParaRPr lang="pl-PL" sz="1500" dirty="0">
              <a:solidFill>
                <a:schemeClr val="bg1"/>
              </a:solidFill>
              <a:latin typeface="TitilliumText25L" pitchFamily="50" charset="-18"/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492318" y="1468400"/>
            <a:ext cx="8293394" cy="5453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4000"/>
              </a:lnSpc>
              <a:spcAft>
                <a:spcPts val="600"/>
              </a:spcAft>
            </a:pPr>
            <a:r>
              <a:rPr lang="pl-PL" sz="1600" b="1" u="sng" spc="100" dirty="0">
                <a:solidFill>
                  <a:srgbClr val="0873BB"/>
                </a:solidFill>
                <a:latin typeface="Arial" panose="020B0604020202020204" pitchFamily="34" charset="0"/>
                <a:ea typeface="Batang" pitchFamily="18" charset="-127"/>
                <a:cs typeface="Arial" pitchFamily="34" charset="0"/>
              </a:rPr>
              <a:t>Innowacja produktowa</a:t>
            </a:r>
            <a:r>
              <a:rPr lang="pl-PL" sz="1600" u="sng" spc="100" dirty="0">
                <a:solidFill>
                  <a:srgbClr val="0873BB"/>
                </a:solidFill>
                <a:latin typeface="Arial" panose="020B0604020202020204" pitchFamily="34" charset="0"/>
                <a:ea typeface="Batang" pitchFamily="18" charset="-127"/>
                <a:cs typeface="Arial" pitchFamily="34" charset="0"/>
              </a:rPr>
              <a:t> </a:t>
            </a:r>
            <a:r>
              <a:rPr lang="pl-PL" sz="1600" spc="100" dirty="0">
                <a:latin typeface="Arial" pitchFamily="34" charset="0"/>
                <a:ea typeface="Batang" pitchFamily="18" charset="-127"/>
                <a:cs typeface="Arial" pitchFamily="34" charset="0"/>
              </a:rPr>
              <a:t>– wprowadzenie na rynek wyrobu lub usługi, które są </a:t>
            </a:r>
            <a:r>
              <a:rPr lang="pl-PL" sz="1600" b="1" spc="100" dirty="0">
                <a:latin typeface="Arial" pitchFamily="34" charset="0"/>
                <a:ea typeface="Batang" pitchFamily="18" charset="-127"/>
                <a:cs typeface="Arial" pitchFamily="34" charset="0"/>
              </a:rPr>
              <a:t>nowe</a:t>
            </a:r>
            <a:r>
              <a:rPr lang="pl-PL" sz="1600" spc="100" dirty="0">
                <a:latin typeface="Arial" pitchFamily="34" charset="0"/>
                <a:ea typeface="Batang" pitchFamily="18" charset="-127"/>
                <a:cs typeface="Arial" pitchFamily="34" charset="0"/>
              </a:rPr>
              <a:t> lub </a:t>
            </a:r>
            <a:r>
              <a:rPr lang="pl-PL" sz="1600" b="1" spc="100" dirty="0">
                <a:latin typeface="Arial" pitchFamily="34" charset="0"/>
                <a:ea typeface="Batang" pitchFamily="18" charset="-127"/>
                <a:cs typeface="Arial" pitchFamily="34" charset="0"/>
              </a:rPr>
              <a:t>znacząco udoskonalone</a:t>
            </a:r>
            <a:r>
              <a:rPr lang="pl-PL" sz="1600" spc="100" dirty="0">
                <a:latin typeface="Arial" pitchFamily="34" charset="0"/>
                <a:ea typeface="Batang" pitchFamily="18" charset="-127"/>
                <a:cs typeface="Arial" pitchFamily="34" charset="0"/>
              </a:rPr>
              <a:t> w zakresie swoich cech lub zastosowań. </a:t>
            </a:r>
          </a:p>
          <a:p>
            <a:pPr lvl="0"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600" i="1" dirty="0">
                <a:latin typeface="Arial" pitchFamily="34" charset="0"/>
                <a:ea typeface="Batang" pitchFamily="18" charset="-127"/>
                <a:cs typeface="Arial" pitchFamily="34" charset="0"/>
              </a:rPr>
              <a:t>Nowe produkty</a:t>
            </a:r>
            <a:r>
              <a:rPr lang="pl-PL" sz="1600" dirty="0">
                <a:latin typeface="Arial" pitchFamily="34" charset="0"/>
                <a:ea typeface="Batang" pitchFamily="18" charset="-127"/>
                <a:cs typeface="Arial" pitchFamily="34" charset="0"/>
              </a:rPr>
              <a:t> to wyroby lub usługi, które różnią się znacząco swoimi cechami </a:t>
            </a:r>
            <a:br>
              <a:rPr lang="pl-PL" sz="1600" dirty="0">
                <a:latin typeface="Arial" pitchFamily="34" charset="0"/>
                <a:ea typeface="Batang" pitchFamily="18" charset="-127"/>
                <a:cs typeface="Arial" pitchFamily="34" charset="0"/>
              </a:rPr>
            </a:br>
            <a:r>
              <a:rPr lang="pl-PL" sz="1600" dirty="0">
                <a:latin typeface="Arial" pitchFamily="34" charset="0"/>
                <a:ea typeface="Batang" pitchFamily="18" charset="-127"/>
                <a:cs typeface="Arial" pitchFamily="34" charset="0"/>
              </a:rPr>
              <a:t>lub przeznaczeniem od wyrobów/usług dotychczas wytwarzanych/ świadczonych przez firmę. 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1600" i="1" dirty="0">
                <a:latin typeface="TitilliumText25L"/>
              </a:rPr>
              <a:t>Znaczące udoskonalenie</a:t>
            </a:r>
            <a:r>
              <a:rPr lang="pl-PL" sz="1600" dirty="0">
                <a:latin typeface="TitilliumText25L"/>
              </a:rPr>
              <a:t> istniejących wyrobów może polegać na zmianach materiałów, komponentów oraz innych cech zapewniających lepsze działanie tych produktów. </a:t>
            </a:r>
            <a:r>
              <a:rPr lang="pl-PL" altLang="pl-PL" sz="1600" dirty="0">
                <a:latin typeface="TitilliumText25L"/>
              </a:rPr>
              <a:t>Zalicza się tu znaczące udoskonalenia pod względem specyfikacji technicznych, komponentów i materiałów, wbudowanego oprogramowania, łatwości obsługi lub innych cech funkcjonalnych.</a:t>
            </a:r>
            <a:endParaRPr lang="pl-PL" sz="1600" dirty="0"/>
          </a:p>
          <a:p>
            <a:pPr lvl="0" algn="just">
              <a:lnSpc>
                <a:spcPct val="114000"/>
              </a:lnSpc>
              <a:spcBef>
                <a:spcPts val="600"/>
              </a:spcBef>
            </a:pPr>
            <a:r>
              <a:rPr lang="pl-PL" sz="1600" dirty="0">
                <a:solidFill>
                  <a:srgbClr val="0873BB"/>
                </a:solidFill>
                <a:latin typeface="Arial" panose="020B0604020202020204" pitchFamily="34" charset="0"/>
                <a:ea typeface="Batang" pitchFamily="18" charset="-127"/>
                <a:cs typeface="Arial" pitchFamily="34" charset="0"/>
              </a:rPr>
              <a:t>Innowacje produktowe w sektorze usług </a:t>
            </a:r>
            <a:r>
              <a:rPr lang="pl-PL" sz="1600" dirty="0">
                <a:latin typeface="Arial" pitchFamily="34" charset="0"/>
                <a:ea typeface="Batang" pitchFamily="18" charset="-127"/>
                <a:cs typeface="Arial" pitchFamily="34" charset="0"/>
              </a:rPr>
              <a:t>mogą polegać na wprowadzeniu znaczących udoskonaleń w sposobie świadczenia usług (np. na podniesieniu sprawności czy szybkości ich świadczenia), na dodaniu nowych funkcji lub cech do istniejących usług lub na wprowadzeniu całkowicie nowych usług.</a:t>
            </a:r>
          </a:p>
          <a:p>
            <a:pPr lvl="0"/>
            <a:endParaRPr lang="pl-PL" sz="1400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pl-PL" sz="15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l-PL" sz="1500" dirty="0"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endParaRPr lang="pl-PL" sz="1600" b="1" dirty="0">
              <a:latin typeface="Arial" panose="020B0604020202020204" pitchFamily="34" charset="0"/>
              <a:ea typeface="Batang" pitchFamily="18" charset="-127"/>
              <a:cs typeface="Arial" panose="020B0604020202020204" pitchFamily="34" charset="0"/>
            </a:endParaRPr>
          </a:p>
          <a:p>
            <a:endParaRPr lang="pl-PL" sz="1300" b="1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5709684" y="206776"/>
            <a:ext cx="30800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pl-PL" b="1" u="sng" dirty="0">
                <a:latin typeface="Arial" panose="020B0604020202020204" pitchFamily="34" charset="0"/>
                <a:cs typeface="Arial" panose="020B0604020202020204" pitchFamily="34" charset="0"/>
              </a:rPr>
              <a:t>Innowacyjność projektu</a:t>
            </a: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0975" cy="6858000"/>
          </a:xfrm>
          <a:prstGeom prst="rect">
            <a:avLst/>
          </a:prstGeom>
        </p:spPr>
      </p:pic>
      <p:pic>
        <p:nvPicPr>
          <p:cNvPr id="15" name="Obraz 8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281" y="12582"/>
            <a:ext cx="1734797" cy="134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az 7" descr="cid:image002.jpg@01D56C83.D9744910"/>
          <p:cNvPicPr/>
          <p:nvPr/>
        </p:nvPicPr>
        <p:blipFill>
          <a:blip r:embed="rId5" r:link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077" y="6110388"/>
            <a:ext cx="6619875" cy="5143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5791379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8880</TotalTime>
  <Words>5992</Words>
  <Application>Microsoft Office PowerPoint</Application>
  <PresentationFormat>Pokaz na ekranie (4:3)</PresentationFormat>
  <Paragraphs>1121</Paragraphs>
  <Slides>88</Slides>
  <Notes>30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88</vt:i4>
      </vt:variant>
    </vt:vector>
  </HeadingPairs>
  <TitlesOfParts>
    <vt:vector size="96" baseType="lpstr">
      <vt:lpstr>Batang</vt:lpstr>
      <vt:lpstr>Arial</vt:lpstr>
      <vt:lpstr>Arial Black</vt:lpstr>
      <vt:lpstr>Calibri</vt:lpstr>
      <vt:lpstr>TitilliumText25L</vt:lpstr>
      <vt:lpstr>Wingdings</vt:lpstr>
      <vt:lpstr>Motyw pakietu Office</vt:lpstr>
      <vt:lpstr>1_Motyw pakietu Office</vt:lpstr>
      <vt:lpstr>Prezentacja programu PowerPoint</vt:lpstr>
      <vt:lpstr>Agenda spotkania informacyjnego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Użytkownik systemu Windows</dc:creator>
  <cp:lastModifiedBy>Aleksandra Kosowicz</cp:lastModifiedBy>
  <cp:revision>1166</cp:revision>
  <cp:lastPrinted>2016-01-12T07:56:09Z</cp:lastPrinted>
  <dcterms:created xsi:type="dcterms:W3CDTF">2015-04-16T12:08:00Z</dcterms:created>
  <dcterms:modified xsi:type="dcterms:W3CDTF">2019-10-30T12:02:59Z</dcterms:modified>
</cp:coreProperties>
</file>